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8"/>
  </p:notesMasterIdLst>
  <p:sldIdLst>
    <p:sldId id="256" r:id="rId2"/>
    <p:sldId id="549" r:id="rId3"/>
    <p:sldId id="538" r:id="rId4"/>
    <p:sldId id="539" r:id="rId5"/>
    <p:sldId id="540" r:id="rId6"/>
    <p:sldId id="541" r:id="rId7"/>
    <p:sldId id="542" r:id="rId8"/>
    <p:sldId id="543" r:id="rId9"/>
    <p:sldId id="544" r:id="rId10"/>
    <p:sldId id="545" r:id="rId11"/>
    <p:sldId id="546" r:id="rId12"/>
    <p:sldId id="547" r:id="rId13"/>
    <p:sldId id="548" r:id="rId14"/>
    <p:sldId id="550" r:id="rId15"/>
    <p:sldId id="551" r:id="rId16"/>
    <p:sldId id="55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8C"/>
    <a:srgbClr val="34518C"/>
    <a:srgbClr val="1C2CA4"/>
    <a:srgbClr val="74AC85"/>
    <a:srgbClr val="AFCDED"/>
    <a:srgbClr val="FF00FF"/>
    <a:srgbClr val="2D9EDE"/>
    <a:srgbClr val="3803BD"/>
    <a:srgbClr val="26FA3A"/>
    <a:srgbClr val="DDD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0"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969B32-8044-4A46-93B0-0DC0AAB473A0}" type="datetimeFigureOut">
              <a:rPr lang="en-GB" smtClean="0"/>
              <a:t>28/04/2022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00CE37-BECB-453B-987E-DEE0A1174908}" type="slidenum">
              <a:rPr lang="en-GB" smtClean="0"/>
              <a:t>‹N›</a:t>
            </a:fld>
            <a:endParaRPr lang="en-GB"/>
          </a:p>
        </p:txBody>
      </p:sp>
    </p:spTree>
    <p:extLst>
      <p:ext uri="{BB962C8B-B14F-4D97-AF65-F5344CB8AC3E}">
        <p14:creationId xmlns:p14="http://schemas.microsoft.com/office/powerpoint/2010/main" val="333047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40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23" name="PlaceHolder 2"/>
          <p:cNvSpPr>
            <a:spLocks noGrp="1"/>
          </p:cNvSpPr>
          <p:nvPr>
            <p:ph type="body"/>
          </p:nvPr>
        </p:nvSpPr>
        <p:spPr>
          <a:xfrm>
            <a:off x="609562" y="1604399"/>
            <a:ext cx="10972120" cy="1896978"/>
          </a:xfrm>
          <a:prstGeom prst="rect">
            <a:avLst/>
          </a:prstGeom>
        </p:spPr>
        <p:txBody>
          <a:bodyPr lIns="0" tIns="0" rIns="0" bIns="0">
            <a:normAutofit/>
          </a:bodyPr>
          <a:lstStyle/>
          <a:p>
            <a:endParaRPr lang="it-IT" sz="3870" b="0" strike="noStrike" spc="-1">
              <a:latin typeface="Arial"/>
            </a:endParaRPr>
          </a:p>
        </p:txBody>
      </p:sp>
      <p:sp>
        <p:nvSpPr>
          <p:cNvPr id="24" name="PlaceHolder 3"/>
          <p:cNvSpPr>
            <a:spLocks noGrp="1"/>
          </p:cNvSpPr>
          <p:nvPr>
            <p:ph type="body"/>
          </p:nvPr>
        </p:nvSpPr>
        <p:spPr>
          <a:xfrm>
            <a:off x="609562" y="3682062"/>
            <a:ext cx="10972120" cy="1896978"/>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174163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26" name="PlaceHolder 2"/>
          <p:cNvSpPr>
            <a:spLocks noGrp="1"/>
          </p:cNvSpPr>
          <p:nvPr>
            <p:ph type="body"/>
          </p:nvPr>
        </p:nvSpPr>
        <p:spPr>
          <a:xfrm>
            <a:off x="609562" y="1604399"/>
            <a:ext cx="5354133" cy="1896978"/>
          </a:xfrm>
          <a:prstGeom prst="rect">
            <a:avLst/>
          </a:prstGeom>
        </p:spPr>
        <p:txBody>
          <a:bodyPr lIns="0" tIns="0" rIns="0" bIns="0">
            <a:normAutofit/>
          </a:bodyPr>
          <a:lstStyle/>
          <a:p>
            <a:endParaRPr lang="it-IT" sz="3870" b="0" strike="noStrike" spc="-1">
              <a:latin typeface="Arial"/>
            </a:endParaRPr>
          </a:p>
        </p:txBody>
      </p:sp>
      <p:sp>
        <p:nvSpPr>
          <p:cNvPr id="27" name="PlaceHolder 3"/>
          <p:cNvSpPr>
            <a:spLocks noGrp="1"/>
          </p:cNvSpPr>
          <p:nvPr>
            <p:ph type="body"/>
          </p:nvPr>
        </p:nvSpPr>
        <p:spPr>
          <a:xfrm>
            <a:off x="6231903" y="1604399"/>
            <a:ext cx="5354133" cy="1896978"/>
          </a:xfrm>
          <a:prstGeom prst="rect">
            <a:avLst/>
          </a:prstGeom>
        </p:spPr>
        <p:txBody>
          <a:bodyPr lIns="0" tIns="0" rIns="0" bIns="0">
            <a:normAutofit/>
          </a:bodyPr>
          <a:lstStyle/>
          <a:p>
            <a:endParaRPr lang="it-IT" sz="3870" b="0" strike="noStrike" spc="-1">
              <a:latin typeface="Arial"/>
            </a:endParaRPr>
          </a:p>
        </p:txBody>
      </p:sp>
      <p:sp>
        <p:nvSpPr>
          <p:cNvPr id="28" name="PlaceHolder 4"/>
          <p:cNvSpPr>
            <a:spLocks noGrp="1"/>
          </p:cNvSpPr>
          <p:nvPr>
            <p:ph type="body"/>
          </p:nvPr>
        </p:nvSpPr>
        <p:spPr>
          <a:xfrm>
            <a:off x="609562" y="3682062"/>
            <a:ext cx="5354133" cy="1896978"/>
          </a:xfrm>
          <a:prstGeom prst="rect">
            <a:avLst/>
          </a:prstGeom>
        </p:spPr>
        <p:txBody>
          <a:bodyPr lIns="0" tIns="0" rIns="0" bIns="0">
            <a:normAutofit/>
          </a:bodyPr>
          <a:lstStyle/>
          <a:p>
            <a:endParaRPr lang="it-IT" sz="3870" b="0" strike="noStrike" spc="-1">
              <a:latin typeface="Arial"/>
            </a:endParaRPr>
          </a:p>
        </p:txBody>
      </p:sp>
      <p:sp>
        <p:nvSpPr>
          <p:cNvPr id="29" name="PlaceHolder 5"/>
          <p:cNvSpPr>
            <a:spLocks noGrp="1"/>
          </p:cNvSpPr>
          <p:nvPr>
            <p:ph type="body"/>
          </p:nvPr>
        </p:nvSpPr>
        <p:spPr>
          <a:xfrm>
            <a:off x="6231903" y="3682062"/>
            <a:ext cx="5354133" cy="1896978"/>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137495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31" name="PlaceHolder 2"/>
          <p:cNvSpPr>
            <a:spLocks noGrp="1"/>
          </p:cNvSpPr>
          <p:nvPr>
            <p:ph type="body"/>
          </p:nvPr>
        </p:nvSpPr>
        <p:spPr>
          <a:xfrm>
            <a:off x="609562" y="1604399"/>
            <a:ext cx="3532848" cy="1896978"/>
          </a:xfrm>
          <a:prstGeom prst="rect">
            <a:avLst/>
          </a:prstGeom>
        </p:spPr>
        <p:txBody>
          <a:bodyPr lIns="0" tIns="0" rIns="0" bIns="0">
            <a:normAutofit/>
          </a:bodyPr>
          <a:lstStyle/>
          <a:p>
            <a:endParaRPr lang="it-IT" sz="3870" b="0" strike="noStrike" spc="-1">
              <a:latin typeface="Arial"/>
            </a:endParaRPr>
          </a:p>
        </p:txBody>
      </p:sp>
      <p:sp>
        <p:nvSpPr>
          <p:cNvPr id="32" name="PlaceHolder 3"/>
          <p:cNvSpPr>
            <a:spLocks noGrp="1"/>
          </p:cNvSpPr>
          <p:nvPr>
            <p:ph type="body"/>
          </p:nvPr>
        </p:nvSpPr>
        <p:spPr>
          <a:xfrm>
            <a:off x="4319619" y="1604399"/>
            <a:ext cx="3532848" cy="1896978"/>
          </a:xfrm>
          <a:prstGeom prst="rect">
            <a:avLst/>
          </a:prstGeom>
        </p:spPr>
        <p:txBody>
          <a:bodyPr lIns="0" tIns="0" rIns="0" bIns="0">
            <a:normAutofit/>
          </a:bodyPr>
          <a:lstStyle/>
          <a:p>
            <a:endParaRPr lang="it-IT" sz="3870" b="0" strike="noStrike" spc="-1">
              <a:latin typeface="Arial"/>
            </a:endParaRPr>
          </a:p>
        </p:txBody>
      </p:sp>
      <p:sp>
        <p:nvSpPr>
          <p:cNvPr id="33" name="PlaceHolder 4"/>
          <p:cNvSpPr>
            <a:spLocks noGrp="1"/>
          </p:cNvSpPr>
          <p:nvPr>
            <p:ph type="body"/>
          </p:nvPr>
        </p:nvSpPr>
        <p:spPr>
          <a:xfrm>
            <a:off x="8029676" y="1604399"/>
            <a:ext cx="3532848" cy="1896978"/>
          </a:xfrm>
          <a:prstGeom prst="rect">
            <a:avLst/>
          </a:prstGeom>
        </p:spPr>
        <p:txBody>
          <a:bodyPr lIns="0" tIns="0" rIns="0" bIns="0">
            <a:normAutofit/>
          </a:bodyPr>
          <a:lstStyle/>
          <a:p>
            <a:endParaRPr lang="it-IT" sz="3870" b="0" strike="noStrike" spc="-1">
              <a:latin typeface="Arial"/>
            </a:endParaRPr>
          </a:p>
        </p:txBody>
      </p:sp>
      <p:sp>
        <p:nvSpPr>
          <p:cNvPr id="34" name="PlaceHolder 5"/>
          <p:cNvSpPr>
            <a:spLocks noGrp="1"/>
          </p:cNvSpPr>
          <p:nvPr>
            <p:ph type="body"/>
          </p:nvPr>
        </p:nvSpPr>
        <p:spPr>
          <a:xfrm>
            <a:off x="609562" y="3682062"/>
            <a:ext cx="3532848" cy="1896978"/>
          </a:xfrm>
          <a:prstGeom prst="rect">
            <a:avLst/>
          </a:prstGeom>
        </p:spPr>
        <p:txBody>
          <a:bodyPr lIns="0" tIns="0" rIns="0" bIns="0">
            <a:normAutofit/>
          </a:bodyPr>
          <a:lstStyle/>
          <a:p>
            <a:endParaRPr lang="it-IT" sz="3870" b="0" strike="noStrike" spc="-1">
              <a:latin typeface="Arial"/>
            </a:endParaRPr>
          </a:p>
        </p:txBody>
      </p:sp>
      <p:sp>
        <p:nvSpPr>
          <p:cNvPr id="35" name="PlaceHolder 6"/>
          <p:cNvSpPr>
            <a:spLocks noGrp="1"/>
          </p:cNvSpPr>
          <p:nvPr>
            <p:ph type="body"/>
          </p:nvPr>
        </p:nvSpPr>
        <p:spPr>
          <a:xfrm>
            <a:off x="4319619" y="3682062"/>
            <a:ext cx="3532848" cy="1896978"/>
          </a:xfrm>
          <a:prstGeom prst="rect">
            <a:avLst/>
          </a:prstGeom>
        </p:spPr>
        <p:txBody>
          <a:bodyPr lIns="0" tIns="0" rIns="0" bIns="0">
            <a:normAutofit/>
          </a:bodyPr>
          <a:lstStyle/>
          <a:p>
            <a:endParaRPr lang="it-IT" sz="3870" b="0" strike="noStrike" spc="-1">
              <a:latin typeface="Arial"/>
            </a:endParaRPr>
          </a:p>
        </p:txBody>
      </p:sp>
      <p:sp>
        <p:nvSpPr>
          <p:cNvPr id="36" name="PlaceHolder 7"/>
          <p:cNvSpPr>
            <a:spLocks noGrp="1"/>
          </p:cNvSpPr>
          <p:nvPr>
            <p:ph type="body"/>
          </p:nvPr>
        </p:nvSpPr>
        <p:spPr>
          <a:xfrm>
            <a:off x="8029676" y="3682062"/>
            <a:ext cx="3532848" cy="1896978"/>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37124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2" name="PlaceHolder 2"/>
          <p:cNvSpPr>
            <a:spLocks noGrp="1"/>
          </p:cNvSpPr>
          <p:nvPr>
            <p:ph type="subTitle"/>
          </p:nvPr>
        </p:nvSpPr>
        <p:spPr>
          <a:xfrm>
            <a:off x="609562" y="1604399"/>
            <a:ext cx="10972120" cy="3977254"/>
          </a:xfrm>
          <a:prstGeom prst="rect">
            <a:avLst/>
          </a:prstGeom>
        </p:spPr>
        <p:txBody>
          <a:bodyPr lIns="0" tIns="0" rIns="0" bIns="0" anchor="ctr">
            <a:noAutofit/>
          </a:bodyPr>
          <a:lstStyle/>
          <a:p>
            <a:pPr algn="ctr"/>
            <a:endParaRPr lang="it-IT" sz="3870" b="0" strike="noStrike" spc="-1">
              <a:latin typeface="Arial"/>
            </a:endParaRPr>
          </a:p>
        </p:txBody>
      </p:sp>
    </p:spTree>
    <p:extLst>
      <p:ext uri="{BB962C8B-B14F-4D97-AF65-F5344CB8AC3E}">
        <p14:creationId xmlns:p14="http://schemas.microsoft.com/office/powerpoint/2010/main" val="413025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4" name="PlaceHolder 2"/>
          <p:cNvSpPr>
            <a:spLocks noGrp="1"/>
          </p:cNvSpPr>
          <p:nvPr>
            <p:ph type="body"/>
          </p:nvPr>
        </p:nvSpPr>
        <p:spPr>
          <a:xfrm>
            <a:off x="609562" y="1604399"/>
            <a:ext cx="10972120" cy="3977254"/>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69701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6" name="PlaceHolder 2"/>
          <p:cNvSpPr>
            <a:spLocks noGrp="1"/>
          </p:cNvSpPr>
          <p:nvPr>
            <p:ph type="body"/>
          </p:nvPr>
        </p:nvSpPr>
        <p:spPr>
          <a:xfrm>
            <a:off x="609562" y="1604399"/>
            <a:ext cx="5354133" cy="3977254"/>
          </a:xfrm>
          <a:prstGeom prst="rect">
            <a:avLst/>
          </a:prstGeom>
        </p:spPr>
        <p:txBody>
          <a:bodyPr lIns="0" tIns="0" rIns="0" bIns="0">
            <a:normAutofit/>
          </a:bodyPr>
          <a:lstStyle/>
          <a:p>
            <a:endParaRPr lang="it-IT" sz="3870" b="0" strike="noStrike" spc="-1">
              <a:latin typeface="Arial"/>
            </a:endParaRPr>
          </a:p>
        </p:txBody>
      </p:sp>
      <p:sp>
        <p:nvSpPr>
          <p:cNvPr id="7" name="PlaceHolder 3"/>
          <p:cNvSpPr>
            <a:spLocks noGrp="1"/>
          </p:cNvSpPr>
          <p:nvPr>
            <p:ph type="body"/>
          </p:nvPr>
        </p:nvSpPr>
        <p:spPr>
          <a:xfrm>
            <a:off x="6231903" y="1604399"/>
            <a:ext cx="5354133" cy="3977254"/>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106662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Tree>
    <p:extLst>
      <p:ext uri="{BB962C8B-B14F-4D97-AF65-F5344CB8AC3E}">
        <p14:creationId xmlns:p14="http://schemas.microsoft.com/office/powerpoint/2010/main" val="34762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 name="PlaceHolder 1"/>
          <p:cNvSpPr>
            <a:spLocks noGrp="1"/>
          </p:cNvSpPr>
          <p:nvPr>
            <p:ph type="subTitle"/>
          </p:nvPr>
        </p:nvSpPr>
        <p:spPr>
          <a:xfrm>
            <a:off x="609562" y="273422"/>
            <a:ext cx="10971249" cy="5305183"/>
          </a:xfrm>
          <a:prstGeom prst="rect">
            <a:avLst/>
          </a:prstGeom>
        </p:spPr>
        <p:txBody>
          <a:bodyPr lIns="0" tIns="0" rIns="0" bIns="0" anchor="ctr">
            <a:noAutofit/>
          </a:bodyPr>
          <a:lstStyle/>
          <a:p>
            <a:pPr algn="ctr"/>
            <a:endParaRPr lang="it-IT" sz="3870" b="0" strike="noStrike" spc="-1">
              <a:latin typeface="Arial"/>
            </a:endParaRPr>
          </a:p>
        </p:txBody>
      </p:sp>
    </p:spTree>
    <p:extLst>
      <p:ext uri="{BB962C8B-B14F-4D97-AF65-F5344CB8AC3E}">
        <p14:creationId xmlns:p14="http://schemas.microsoft.com/office/powerpoint/2010/main" val="198623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11" name="PlaceHolder 2"/>
          <p:cNvSpPr>
            <a:spLocks noGrp="1"/>
          </p:cNvSpPr>
          <p:nvPr>
            <p:ph type="body"/>
          </p:nvPr>
        </p:nvSpPr>
        <p:spPr>
          <a:xfrm>
            <a:off x="609562" y="1604399"/>
            <a:ext cx="5354133" cy="1896978"/>
          </a:xfrm>
          <a:prstGeom prst="rect">
            <a:avLst/>
          </a:prstGeom>
        </p:spPr>
        <p:txBody>
          <a:bodyPr lIns="0" tIns="0" rIns="0" bIns="0">
            <a:normAutofit/>
          </a:bodyPr>
          <a:lstStyle/>
          <a:p>
            <a:endParaRPr lang="it-IT" sz="3870" b="0" strike="noStrike" spc="-1">
              <a:latin typeface="Arial"/>
            </a:endParaRPr>
          </a:p>
        </p:txBody>
      </p:sp>
      <p:sp>
        <p:nvSpPr>
          <p:cNvPr id="12" name="PlaceHolder 3"/>
          <p:cNvSpPr>
            <a:spLocks noGrp="1"/>
          </p:cNvSpPr>
          <p:nvPr>
            <p:ph type="body"/>
          </p:nvPr>
        </p:nvSpPr>
        <p:spPr>
          <a:xfrm>
            <a:off x="6231903" y="1604399"/>
            <a:ext cx="5354133" cy="3977254"/>
          </a:xfrm>
          <a:prstGeom prst="rect">
            <a:avLst/>
          </a:prstGeom>
        </p:spPr>
        <p:txBody>
          <a:bodyPr lIns="0" tIns="0" rIns="0" bIns="0">
            <a:normAutofit/>
          </a:bodyPr>
          <a:lstStyle/>
          <a:p>
            <a:endParaRPr lang="it-IT" sz="3870" b="0" strike="noStrike" spc="-1">
              <a:latin typeface="Arial"/>
            </a:endParaRPr>
          </a:p>
        </p:txBody>
      </p:sp>
      <p:sp>
        <p:nvSpPr>
          <p:cNvPr id="13" name="PlaceHolder 4"/>
          <p:cNvSpPr>
            <a:spLocks noGrp="1"/>
          </p:cNvSpPr>
          <p:nvPr>
            <p:ph type="body"/>
          </p:nvPr>
        </p:nvSpPr>
        <p:spPr>
          <a:xfrm>
            <a:off x="609562" y="3682062"/>
            <a:ext cx="5354133" cy="1896978"/>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313669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15" name="PlaceHolder 2"/>
          <p:cNvSpPr>
            <a:spLocks noGrp="1"/>
          </p:cNvSpPr>
          <p:nvPr>
            <p:ph type="body"/>
          </p:nvPr>
        </p:nvSpPr>
        <p:spPr>
          <a:xfrm>
            <a:off x="609562" y="1604399"/>
            <a:ext cx="5354133" cy="3977254"/>
          </a:xfrm>
          <a:prstGeom prst="rect">
            <a:avLst/>
          </a:prstGeom>
        </p:spPr>
        <p:txBody>
          <a:bodyPr lIns="0" tIns="0" rIns="0" bIns="0">
            <a:normAutofit/>
          </a:bodyPr>
          <a:lstStyle/>
          <a:p>
            <a:endParaRPr lang="it-IT" sz="3870" b="0" strike="noStrike" spc="-1">
              <a:latin typeface="Arial"/>
            </a:endParaRPr>
          </a:p>
        </p:txBody>
      </p:sp>
      <p:sp>
        <p:nvSpPr>
          <p:cNvPr id="16" name="PlaceHolder 3"/>
          <p:cNvSpPr>
            <a:spLocks noGrp="1"/>
          </p:cNvSpPr>
          <p:nvPr>
            <p:ph type="body"/>
          </p:nvPr>
        </p:nvSpPr>
        <p:spPr>
          <a:xfrm>
            <a:off x="6231903" y="1604399"/>
            <a:ext cx="5354133" cy="1896978"/>
          </a:xfrm>
          <a:prstGeom prst="rect">
            <a:avLst/>
          </a:prstGeom>
        </p:spPr>
        <p:txBody>
          <a:bodyPr lIns="0" tIns="0" rIns="0" bIns="0">
            <a:normAutofit/>
          </a:bodyPr>
          <a:lstStyle/>
          <a:p>
            <a:endParaRPr lang="it-IT" sz="3870" b="0" strike="noStrike" spc="-1">
              <a:latin typeface="Arial"/>
            </a:endParaRPr>
          </a:p>
        </p:txBody>
      </p:sp>
      <p:sp>
        <p:nvSpPr>
          <p:cNvPr id="17" name="PlaceHolder 4"/>
          <p:cNvSpPr>
            <a:spLocks noGrp="1"/>
          </p:cNvSpPr>
          <p:nvPr>
            <p:ph type="body"/>
          </p:nvPr>
        </p:nvSpPr>
        <p:spPr>
          <a:xfrm>
            <a:off x="6231903" y="3682062"/>
            <a:ext cx="5354133" cy="1896978"/>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63958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562" y="273423"/>
            <a:ext cx="10971249" cy="1144195"/>
          </a:xfrm>
          <a:prstGeom prst="rect">
            <a:avLst/>
          </a:prstGeom>
        </p:spPr>
        <p:txBody>
          <a:bodyPr lIns="0" tIns="0" rIns="0" bIns="0" anchor="ctr">
            <a:noAutofit/>
          </a:bodyPr>
          <a:lstStyle/>
          <a:p>
            <a:pPr algn="ctr"/>
            <a:endParaRPr lang="it-IT" sz="5321" b="0" strike="noStrike" spc="-1">
              <a:latin typeface="Arial"/>
            </a:endParaRPr>
          </a:p>
        </p:txBody>
      </p:sp>
      <p:sp>
        <p:nvSpPr>
          <p:cNvPr id="19" name="PlaceHolder 2"/>
          <p:cNvSpPr>
            <a:spLocks noGrp="1"/>
          </p:cNvSpPr>
          <p:nvPr>
            <p:ph type="body"/>
          </p:nvPr>
        </p:nvSpPr>
        <p:spPr>
          <a:xfrm>
            <a:off x="609562" y="1604399"/>
            <a:ext cx="5354133" cy="1896978"/>
          </a:xfrm>
          <a:prstGeom prst="rect">
            <a:avLst/>
          </a:prstGeom>
        </p:spPr>
        <p:txBody>
          <a:bodyPr lIns="0" tIns="0" rIns="0" bIns="0">
            <a:normAutofit/>
          </a:bodyPr>
          <a:lstStyle/>
          <a:p>
            <a:endParaRPr lang="it-IT" sz="3870" b="0" strike="noStrike" spc="-1">
              <a:latin typeface="Arial"/>
            </a:endParaRPr>
          </a:p>
        </p:txBody>
      </p:sp>
      <p:sp>
        <p:nvSpPr>
          <p:cNvPr id="20" name="PlaceHolder 3"/>
          <p:cNvSpPr>
            <a:spLocks noGrp="1"/>
          </p:cNvSpPr>
          <p:nvPr>
            <p:ph type="body"/>
          </p:nvPr>
        </p:nvSpPr>
        <p:spPr>
          <a:xfrm>
            <a:off x="6231903" y="1604399"/>
            <a:ext cx="5354133" cy="1896978"/>
          </a:xfrm>
          <a:prstGeom prst="rect">
            <a:avLst/>
          </a:prstGeom>
        </p:spPr>
        <p:txBody>
          <a:bodyPr lIns="0" tIns="0" rIns="0" bIns="0">
            <a:normAutofit/>
          </a:bodyPr>
          <a:lstStyle/>
          <a:p>
            <a:endParaRPr lang="it-IT" sz="3870" b="0" strike="noStrike" spc="-1">
              <a:latin typeface="Arial"/>
            </a:endParaRPr>
          </a:p>
        </p:txBody>
      </p:sp>
      <p:sp>
        <p:nvSpPr>
          <p:cNvPr id="21" name="PlaceHolder 4"/>
          <p:cNvSpPr>
            <a:spLocks noGrp="1"/>
          </p:cNvSpPr>
          <p:nvPr>
            <p:ph type="body"/>
          </p:nvPr>
        </p:nvSpPr>
        <p:spPr>
          <a:xfrm>
            <a:off x="609562" y="3682062"/>
            <a:ext cx="10972120" cy="1896978"/>
          </a:xfrm>
          <a:prstGeom prst="rect">
            <a:avLst/>
          </a:prstGeom>
        </p:spPr>
        <p:txBody>
          <a:bodyPr lIns="0" tIns="0" rIns="0" bIns="0">
            <a:normAutofit/>
          </a:bodyPr>
          <a:lstStyle/>
          <a:p>
            <a:endParaRPr lang="it-IT" sz="3870" b="0" strike="noStrike" spc="-1">
              <a:latin typeface="Arial"/>
            </a:endParaRPr>
          </a:p>
        </p:txBody>
      </p:sp>
    </p:spTree>
    <p:extLst>
      <p:ext uri="{BB962C8B-B14F-4D97-AF65-F5344CB8AC3E}">
        <p14:creationId xmlns:p14="http://schemas.microsoft.com/office/powerpoint/2010/main" val="265809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562" y="273423"/>
            <a:ext cx="10971249" cy="1144195"/>
          </a:xfrm>
          <a:prstGeom prst="rect">
            <a:avLst/>
          </a:prstGeom>
        </p:spPr>
        <p:txBody>
          <a:bodyPr lIns="0" tIns="0" rIns="0" bIns="0" anchor="ctr">
            <a:noAutofit/>
          </a:bodyPr>
          <a:lstStyle/>
          <a:p>
            <a:r>
              <a:rPr lang="it-IT" sz="2177" b="0" strike="noStrike" spc="-1">
                <a:latin typeface="Arial"/>
              </a:rPr>
              <a:t>Fai clic per modificare il formato del testo del titolo</a:t>
            </a:r>
          </a:p>
        </p:txBody>
      </p:sp>
    </p:spTree>
    <p:extLst>
      <p:ext uri="{BB962C8B-B14F-4D97-AF65-F5344CB8AC3E}">
        <p14:creationId xmlns:p14="http://schemas.microsoft.com/office/powerpoint/2010/main" val="17282361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1105875" rtl="0" eaLnBrk="1" latinLnBrk="0" hangingPunct="1">
        <a:lnSpc>
          <a:spcPct val="90000"/>
        </a:lnSpc>
        <a:spcBef>
          <a:spcPct val="0"/>
        </a:spcBef>
        <a:buNone/>
        <a:defRPr sz="5321" kern="1200">
          <a:solidFill>
            <a:schemeClr val="tx1"/>
          </a:solidFill>
          <a:latin typeface="+mj-lt"/>
          <a:ea typeface="+mj-ea"/>
          <a:cs typeface="+mj-cs"/>
        </a:defRPr>
      </a:lvl1pPr>
    </p:titleStyle>
    <p:bodyStyle>
      <a:lvl1pPr marL="276469" indent="-276469" algn="l" defTabSz="1105875" rtl="0" eaLnBrk="1" latinLnBrk="0" hangingPunct="1">
        <a:lnSpc>
          <a:spcPct val="90000"/>
        </a:lnSpc>
        <a:spcBef>
          <a:spcPts val="1209"/>
        </a:spcBef>
        <a:buFont typeface="Arial" panose="020B0604020202020204" pitchFamily="34" charset="0"/>
        <a:buChar char="•"/>
        <a:defRPr sz="3386" kern="1200">
          <a:solidFill>
            <a:schemeClr val="tx1"/>
          </a:solidFill>
          <a:latin typeface="+mn-lt"/>
          <a:ea typeface="+mn-ea"/>
          <a:cs typeface="+mn-cs"/>
        </a:defRPr>
      </a:lvl1pPr>
      <a:lvl2pPr marL="829407" indent="-276469" algn="l" defTabSz="1105875" rtl="0" eaLnBrk="1" latinLnBrk="0" hangingPunct="1">
        <a:lnSpc>
          <a:spcPct val="90000"/>
        </a:lnSpc>
        <a:spcBef>
          <a:spcPts val="605"/>
        </a:spcBef>
        <a:buFont typeface="Arial" panose="020B0604020202020204" pitchFamily="34" charset="0"/>
        <a:buChar char="•"/>
        <a:defRPr sz="2903" kern="1200">
          <a:solidFill>
            <a:schemeClr val="tx1"/>
          </a:solidFill>
          <a:latin typeface="+mn-lt"/>
          <a:ea typeface="+mn-ea"/>
          <a:cs typeface="+mn-cs"/>
        </a:defRPr>
      </a:lvl2pPr>
      <a:lvl3pPr marL="1382344" indent="-276469" algn="l" defTabSz="1105875" rtl="0" eaLnBrk="1" latinLnBrk="0" hangingPunct="1">
        <a:lnSpc>
          <a:spcPct val="90000"/>
        </a:lnSpc>
        <a:spcBef>
          <a:spcPts val="605"/>
        </a:spcBef>
        <a:buFont typeface="Arial" panose="020B0604020202020204" pitchFamily="34" charset="0"/>
        <a:buChar char="•"/>
        <a:defRPr sz="2419" kern="1200">
          <a:solidFill>
            <a:schemeClr val="tx1"/>
          </a:solidFill>
          <a:latin typeface="+mn-lt"/>
          <a:ea typeface="+mn-ea"/>
          <a:cs typeface="+mn-cs"/>
        </a:defRPr>
      </a:lvl3pPr>
      <a:lvl4pPr marL="1935282"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4pPr>
      <a:lvl5pPr marL="248822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5pPr>
      <a:lvl6pPr marL="3041157"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6pPr>
      <a:lvl7pPr marL="3594095"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7pPr>
      <a:lvl8pPr marL="4147033"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8pPr>
      <a:lvl9pPr marL="4699970" indent="-276469" algn="l" defTabSz="1105875" rtl="0" eaLnBrk="1" latinLnBrk="0" hangingPunct="1">
        <a:lnSpc>
          <a:spcPct val="90000"/>
        </a:lnSpc>
        <a:spcBef>
          <a:spcPts val="605"/>
        </a:spcBef>
        <a:buFont typeface="Arial" panose="020B0604020202020204" pitchFamily="34" charset="0"/>
        <a:buChar char="•"/>
        <a:defRPr sz="2177" kern="1200">
          <a:solidFill>
            <a:schemeClr val="tx1"/>
          </a:solidFill>
          <a:latin typeface="+mn-lt"/>
          <a:ea typeface="+mn-ea"/>
          <a:cs typeface="+mn-cs"/>
        </a:defRPr>
      </a:lvl9pPr>
    </p:bodyStyle>
    <p:otherStyle>
      <a:defPPr>
        <a:defRPr lang="it-IT"/>
      </a:defPPr>
      <a:lvl1pPr marL="0" algn="l" defTabSz="1105875" rtl="0" eaLnBrk="1" latinLnBrk="0" hangingPunct="1">
        <a:defRPr sz="2177" kern="1200">
          <a:solidFill>
            <a:schemeClr val="tx1"/>
          </a:solidFill>
          <a:latin typeface="+mn-lt"/>
          <a:ea typeface="+mn-ea"/>
          <a:cs typeface="+mn-cs"/>
        </a:defRPr>
      </a:lvl1pPr>
      <a:lvl2pPr marL="552938" algn="l" defTabSz="1105875" rtl="0" eaLnBrk="1" latinLnBrk="0" hangingPunct="1">
        <a:defRPr sz="2177" kern="1200">
          <a:solidFill>
            <a:schemeClr val="tx1"/>
          </a:solidFill>
          <a:latin typeface="+mn-lt"/>
          <a:ea typeface="+mn-ea"/>
          <a:cs typeface="+mn-cs"/>
        </a:defRPr>
      </a:lvl2pPr>
      <a:lvl3pPr marL="1105875" algn="l" defTabSz="1105875" rtl="0" eaLnBrk="1" latinLnBrk="0" hangingPunct="1">
        <a:defRPr sz="2177" kern="1200">
          <a:solidFill>
            <a:schemeClr val="tx1"/>
          </a:solidFill>
          <a:latin typeface="+mn-lt"/>
          <a:ea typeface="+mn-ea"/>
          <a:cs typeface="+mn-cs"/>
        </a:defRPr>
      </a:lvl3pPr>
      <a:lvl4pPr marL="1658813" algn="l" defTabSz="1105875" rtl="0" eaLnBrk="1" latinLnBrk="0" hangingPunct="1">
        <a:defRPr sz="2177" kern="1200">
          <a:solidFill>
            <a:schemeClr val="tx1"/>
          </a:solidFill>
          <a:latin typeface="+mn-lt"/>
          <a:ea typeface="+mn-ea"/>
          <a:cs typeface="+mn-cs"/>
        </a:defRPr>
      </a:lvl4pPr>
      <a:lvl5pPr marL="2211751" algn="l" defTabSz="1105875" rtl="0" eaLnBrk="1" latinLnBrk="0" hangingPunct="1">
        <a:defRPr sz="2177" kern="1200">
          <a:solidFill>
            <a:schemeClr val="tx1"/>
          </a:solidFill>
          <a:latin typeface="+mn-lt"/>
          <a:ea typeface="+mn-ea"/>
          <a:cs typeface="+mn-cs"/>
        </a:defRPr>
      </a:lvl5pPr>
      <a:lvl6pPr marL="2764688" algn="l" defTabSz="1105875" rtl="0" eaLnBrk="1" latinLnBrk="0" hangingPunct="1">
        <a:defRPr sz="2177" kern="1200">
          <a:solidFill>
            <a:schemeClr val="tx1"/>
          </a:solidFill>
          <a:latin typeface="+mn-lt"/>
          <a:ea typeface="+mn-ea"/>
          <a:cs typeface="+mn-cs"/>
        </a:defRPr>
      </a:lvl6pPr>
      <a:lvl7pPr marL="3317626" algn="l" defTabSz="1105875" rtl="0" eaLnBrk="1" latinLnBrk="0" hangingPunct="1">
        <a:defRPr sz="2177" kern="1200">
          <a:solidFill>
            <a:schemeClr val="tx1"/>
          </a:solidFill>
          <a:latin typeface="+mn-lt"/>
          <a:ea typeface="+mn-ea"/>
          <a:cs typeface="+mn-cs"/>
        </a:defRPr>
      </a:lvl7pPr>
      <a:lvl8pPr marL="3870564" algn="l" defTabSz="1105875" rtl="0" eaLnBrk="1" latinLnBrk="0" hangingPunct="1">
        <a:defRPr sz="2177" kern="1200">
          <a:solidFill>
            <a:schemeClr val="tx1"/>
          </a:solidFill>
          <a:latin typeface="+mn-lt"/>
          <a:ea typeface="+mn-ea"/>
          <a:cs typeface="+mn-cs"/>
        </a:defRPr>
      </a:lvl8pPr>
      <a:lvl9pPr marL="4423501" algn="l" defTabSz="1105875" rtl="0" eaLnBrk="1" latinLnBrk="0" hangingPunct="1">
        <a:defRPr sz="21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doi.org/10.1007/s12008-022-00875-4"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sp>
        <p:nvSpPr>
          <p:cNvPr id="7" name="TextBox 1">
            <a:extLst>
              <a:ext uri="{FF2B5EF4-FFF2-40B4-BE49-F238E27FC236}">
                <a16:creationId xmlns:a16="http://schemas.microsoft.com/office/drawing/2014/main" id="{52D1C7DC-FED5-4024-B206-2DD1CD8BB725}"/>
              </a:ext>
            </a:extLst>
          </p:cNvPr>
          <p:cNvSpPr txBox="1"/>
          <p:nvPr/>
        </p:nvSpPr>
        <p:spPr>
          <a:xfrm>
            <a:off x="275202" y="966713"/>
            <a:ext cx="11611999" cy="1077218"/>
          </a:xfrm>
          <a:prstGeom prst="rect">
            <a:avLst/>
          </a:prstGeom>
          <a:solidFill>
            <a:srgbClr val="00708C"/>
          </a:solidFill>
        </p:spPr>
        <p:txBody>
          <a:bodyPr wrap="square" rtlCol="0">
            <a:spAutoFit/>
          </a:bodyPr>
          <a:lstStyle/>
          <a:p>
            <a:pPr>
              <a:defRPr/>
            </a:pPr>
            <a:r>
              <a:rPr lang="en-GB" sz="3200" b="1" dirty="0">
                <a:solidFill>
                  <a:prstClr val="white"/>
                </a:solidFill>
                <a:latin typeface="Calibri"/>
              </a:rPr>
              <a:t>PON 2019-21 ISAF - Integrated Smart Assembly Factory</a:t>
            </a:r>
          </a:p>
          <a:p>
            <a:pPr>
              <a:defRPr/>
            </a:pPr>
            <a:r>
              <a:rPr lang="it-IT" altLang="it-IT" sz="3200" i="1" dirty="0">
                <a:solidFill>
                  <a:prstClr val="white"/>
                </a:solidFill>
                <a:latin typeface="Calibri"/>
              </a:rPr>
              <a:t>(Fabbrica di montaggio integrata intelligente)</a:t>
            </a:r>
            <a:r>
              <a:rPr lang="en-GB" sz="3200" i="1" dirty="0">
                <a:solidFill>
                  <a:prstClr val="white"/>
                </a:solidFill>
                <a:latin typeface="Calibri"/>
              </a:rPr>
              <a:t> </a:t>
            </a:r>
          </a:p>
        </p:txBody>
      </p:sp>
      <p:sp>
        <p:nvSpPr>
          <p:cNvPr id="8" name="Subtitle 2">
            <a:extLst>
              <a:ext uri="{FF2B5EF4-FFF2-40B4-BE49-F238E27FC236}">
                <a16:creationId xmlns:a16="http://schemas.microsoft.com/office/drawing/2014/main" id="{03EB647D-3D30-4127-8533-BBB4337AA210}"/>
              </a:ext>
            </a:extLst>
          </p:cNvPr>
          <p:cNvSpPr txBox="1">
            <a:spLocks/>
          </p:cNvSpPr>
          <p:nvPr/>
        </p:nvSpPr>
        <p:spPr>
          <a:xfrm>
            <a:off x="269823" y="3585227"/>
            <a:ext cx="7540678" cy="1012216"/>
          </a:xfrm>
          <a:prstGeom prst="rect">
            <a:avLst/>
          </a:prstGeom>
        </p:spPr>
        <p:txBody>
          <a:bodyPr vert="horz" lIns="121920" tIns="60960" rIns="121920" bIns="60960" rtlCol="0">
            <a:noAutofit/>
          </a:bodyPr>
          <a:lstStyle>
            <a:lvl1pPr marL="0" indent="0" algn="l" defTabSz="457200" rtl="0" eaLnBrk="1" latinLnBrk="0" hangingPunct="1">
              <a:spcBef>
                <a:spcPct val="20000"/>
              </a:spcBef>
              <a:buSzPct val="100000"/>
              <a:buFontTx/>
              <a:buNone/>
              <a:defRPr sz="3200" kern="1200">
                <a:solidFill>
                  <a:schemeClr val="tx1"/>
                </a:solidFill>
                <a:latin typeface="+mn-lt"/>
                <a:ea typeface="+mn-ea"/>
                <a:cs typeface="+mn-cs"/>
              </a:defRPr>
            </a:lvl1pPr>
            <a:lvl2pPr marL="457200" indent="0" algn="ctr" defTabSz="457200" rtl="0" eaLnBrk="1" latinLnBrk="0" hangingPunct="1">
              <a:spcBef>
                <a:spcPct val="20000"/>
              </a:spcBef>
              <a:buSzPct val="100000"/>
              <a:buFontTx/>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SzPct val="100000"/>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SzPct val="100000"/>
              <a:buFontTx/>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SzPct val="100000"/>
              <a:buFontTx/>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it-IT" altLang="it-IT" sz="1600" dirty="0">
                <a:solidFill>
                  <a:prstClr val="black"/>
                </a:solidFill>
                <a:latin typeface="Calibri"/>
              </a:rPr>
              <a:t>Scientific Responsible: </a:t>
            </a:r>
            <a:r>
              <a:rPr lang="it-IT" altLang="it-IT" sz="1600" b="1" dirty="0" err="1">
                <a:solidFill>
                  <a:prstClr val="black"/>
                </a:solidFill>
                <a:latin typeface="Calibri"/>
              </a:rPr>
              <a:t>UniNa</a:t>
            </a:r>
            <a:r>
              <a:rPr lang="it-IT" altLang="it-IT" sz="1600" b="1" dirty="0">
                <a:solidFill>
                  <a:prstClr val="black"/>
                </a:solidFill>
                <a:latin typeface="Calibri"/>
              </a:rPr>
              <a:t> (Prof. Massimo Martorelli)</a:t>
            </a:r>
          </a:p>
          <a:p>
            <a:pPr algn="just"/>
            <a:r>
              <a:rPr lang="it-IT" altLang="it-IT" sz="1600" dirty="0">
                <a:solidFill>
                  <a:prstClr val="black"/>
                </a:solidFill>
                <a:latin typeface="Calibri"/>
              </a:rPr>
              <a:t>Partners: </a:t>
            </a:r>
            <a:r>
              <a:rPr lang="it-IT" altLang="it-IT" sz="1600" b="1" dirty="0" err="1">
                <a:solidFill>
                  <a:prstClr val="black"/>
                </a:solidFill>
                <a:latin typeface="Calibri"/>
              </a:rPr>
              <a:t>Axist</a:t>
            </a:r>
            <a:r>
              <a:rPr lang="it-IT" altLang="it-IT" sz="1600" b="1" dirty="0">
                <a:solidFill>
                  <a:prstClr val="black"/>
                </a:solidFill>
                <a:latin typeface="Calibri"/>
              </a:rPr>
              <a:t>, </a:t>
            </a:r>
            <a:r>
              <a:rPr lang="it-IT" altLang="it-IT" sz="1600" b="1" dirty="0" err="1">
                <a:solidFill>
                  <a:prstClr val="black"/>
                </a:solidFill>
                <a:latin typeface="Calibri"/>
              </a:rPr>
              <a:t>EnginSoft</a:t>
            </a:r>
            <a:r>
              <a:rPr lang="it-IT" altLang="it-IT" sz="1600" b="1" dirty="0">
                <a:solidFill>
                  <a:prstClr val="black"/>
                </a:solidFill>
                <a:latin typeface="Calibri"/>
              </a:rPr>
              <a:t>, Leonardo, </a:t>
            </a:r>
            <a:r>
              <a:rPr lang="it-IT" altLang="it-IT" sz="1600" b="1" dirty="0" err="1">
                <a:solidFill>
                  <a:prstClr val="black"/>
                </a:solidFill>
                <a:latin typeface="Calibri"/>
              </a:rPr>
              <a:t>Protom</a:t>
            </a:r>
            <a:r>
              <a:rPr lang="it-IT" altLang="it-IT" sz="1600" b="1" dirty="0">
                <a:solidFill>
                  <a:prstClr val="black"/>
                </a:solidFill>
                <a:latin typeface="Calibri"/>
              </a:rPr>
              <a:t>, </a:t>
            </a:r>
            <a:r>
              <a:rPr lang="it-IT" altLang="it-IT" sz="1600" b="1" dirty="0" err="1">
                <a:solidFill>
                  <a:prstClr val="black"/>
                </a:solidFill>
                <a:latin typeface="Calibri"/>
              </a:rPr>
              <a:t>UniNa</a:t>
            </a:r>
            <a:r>
              <a:rPr lang="it-IT" altLang="it-IT" sz="1600" b="1" dirty="0">
                <a:solidFill>
                  <a:prstClr val="black"/>
                </a:solidFill>
                <a:latin typeface="Calibri"/>
              </a:rPr>
              <a:t>, </a:t>
            </a:r>
            <a:r>
              <a:rPr lang="it-IT" altLang="it-IT" sz="1600" b="1" dirty="0" err="1">
                <a:solidFill>
                  <a:prstClr val="black"/>
                </a:solidFill>
                <a:latin typeface="Calibri"/>
              </a:rPr>
              <a:t>UniCampania</a:t>
            </a:r>
            <a:r>
              <a:rPr lang="it-IT" altLang="it-IT" sz="1600" b="1" dirty="0">
                <a:solidFill>
                  <a:prstClr val="black"/>
                </a:solidFill>
                <a:latin typeface="Calibri"/>
              </a:rPr>
              <a:t>, CNR, </a:t>
            </a:r>
            <a:r>
              <a:rPr lang="it-IT" altLang="it-IT" sz="1600" b="1" dirty="0" err="1">
                <a:solidFill>
                  <a:prstClr val="black"/>
                </a:solidFill>
                <a:latin typeface="Calibri"/>
              </a:rPr>
              <a:t>WarwickUni</a:t>
            </a:r>
            <a:endParaRPr lang="it-IT" altLang="it-IT" sz="1600" b="1" dirty="0">
              <a:solidFill>
                <a:prstClr val="black"/>
              </a:solidFill>
              <a:latin typeface="Calibri"/>
            </a:endParaRPr>
          </a:p>
          <a:p>
            <a:pPr defTabSz="609585"/>
            <a:endParaRPr lang="en-US" sz="400" b="1" dirty="0">
              <a:solidFill>
                <a:prstClr val="black"/>
              </a:solidFill>
              <a:latin typeface="Calibri"/>
            </a:endParaRPr>
          </a:p>
          <a:p>
            <a:pPr defTabSz="609585"/>
            <a:r>
              <a:rPr lang="en-US" sz="1600" b="1" dirty="0">
                <a:solidFill>
                  <a:prstClr val="black"/>
                </a:solidFill>
                <a:latin typeface="Calibri"/>
              </a:rPr>
              <a:t>Uni-Team:</a:t>
            </a:r>
          </a:p>
          <a:p>
            <a:pPr algn="just" defTabSz="609585"/>
            <a:r>
              <a:rPr lang="en-US" sz="1400" b="1" dirty="0" err="1">
                <a:solidFill>
                  <a:prstClr val="black"/>
                </a:solidFill>
                <a:latin typeface="Calibri"/>
              </a:rPr>
              <a:t>UniNa</a:t>
            </a:r>
            <a:r>
              <a:rPr lang="en-US" sz="1400" dirty="0">
                <a:solidFill>
                  <a:prstClr val="black"/>
                </a:solidFill>
                <a:latin typeface="Calibri"/>
              </a:rPr>
              <a:t>: Prof. Antonio Lanzotti, Prof. Massimo Martorelli, Ing. Chris Esposito, Ing. Stefano Papa,                  Ing. Chiara Cosenza, Ing. Claudio Marcello, Ing. Dario </a:t>
            </a:r>
            <a:r>
              <a:rPr lang="en-US" sz="1400" dirty="0" err="1">
                <a:solidFill>
                  <a:prstClr val="black"/>
                </a:solidFill>
                <a:latin typeface="Calibri"/>
              </a:rPr>
              <a:t>Famá</a:t>
            </a:r>
            <a:r>
              <a:rPr lang="en-US" sz="1400" dirty="0">
                <a:solidFill>
                  <a:prstClr val="black"/>
                </a:solidFill>
                <a:latin typeface="Calibri"/>
              </a:rPr>
              <a:t>, Ing. Agnese </a:t>
            </a:r>
            <a:r>
              <a:rPr lang="en-US" sz="1400" dirty="0" err="1">
                <a:solidFill>
                  <a:prstClr val="black"/>
                </a:solidFill>
                <a:latin typeface="Calibri"/>
              </a:rPr>
              <a:t>Pasquariello</a:t>
            </a:r>
            <a:r>
              <a:rPr lang="en-US" sz="1400" dirty="0">
                <a:solidFill>
                  <a:prstClr val="black"/>
                </a:solidFill>
                <a:latin typeface="Calibri"/>
              </a:rPr>
              <a:t>, Ing. </a:t>
            </a:r>
            <a:r>
              <a:rPr lang="en-US" sz="1400" dirty="0" err="1">
                <a:solidFill>
                  <a:prstClr val="black"/>
                </a:solidFill>
                <a:latin typeface="Calibri"/>
              </a:rPr>
              <a:t>Castrese</a:t>
            </a:r>
            <a:r>
              <a:rPr lang="en-US" sz="1400" dirty="0">
                <a:solidFill>
                  <a:prstClr val="black"/>
                </a:solidFill>
                <a:latin typeface="Calibri"/>
              </a:rPr>
              <a:t>      Di Marino, Ing. Alessandra </a:t>
            </a:r>
            <a:r>
              <a:rPr lang="en-US" sz="1400" dirty="0" err="1">
                <a:solidFill>
                  <a:prstClr val="black"/>
                </a:solidFill>
                <a:latin typeface="Calibri"/>
              </a:rPr>
              <a:t>Caggiano</a:t>
            </a:r>
            <a:r>
              <a:rPr lang="en-US" sz="1400" dirty="0">
                <a:solidFill>
                  <a:prstClr val="black"/>
                </a:solidFill>
                <a:latin typeface="Calibri"/>
              </a:rPr>
              <a:t>. </a:t>
            </a:r>
          </a:p>
          <a:p>
            <a:pPr defTabSz="609585"/>
            <a:r>
              <a:rPr lang="en-US" sz="1400" b="1" dirty="0" err="1">
                <a:solidFill>
                  <a:prstClr val="black"/>
                </a:solidFill>
                <a:latin typeface="Calibri"/>
              </a:rPr>
              <a:t>WarwickUni</a:t>
            </a:r>
            <a:r>
              <a:rPr lang="en-US" sz="1400" dirty="0">
                <a:solidFill>
                  <a:prstClr val="black"/>
                </a:solidFill>
                <a:latin typeface="Calibri"/>
              </a:rPr>
              <a:t>: Prof. Pasquale Franciosa</a:t>
            </a:r>
          </a:p>
          <a:p>
            <a:pPr defTabSz="609585"/>
            <a:r>
              <a:rPr lang="en-US" sz="1400" b="1" dirty="0" err="1">
                <a:solidFill>
                  <a:prstClr val="black"/>
                </a:solidFill>
                <a:latin typeface="Calibri"/>
              </a:rPr>
              <a:t>UniCampania</a:t>
            </a:r>
            <a:r>
              <a:rPr lang="en-US" sz="1400" dirty="0">
                <a:solidFill>
                  <a:prstClr val="black"/>
                </a:solidFill>
                <a:latin typeface="Calibri"/>
              </a:rPr>
              <a:t>: Prof. Salvatore Gerbino</a:t>
            </a:r>
          </a:p>
        </p:txBody>
      </p:sp>
      <p:sp>
        <p:nvSpPr>
          <p:cNvPr id="9" name="CasellaDiTesto 8">
            <a:extLst>
              <a:ext uri="{FF2B5EF4-FFF2-40B4-BE49-F238E27FC236}">
                <a16:creationId xmlns:a16="http://schemas.microsoft.com/office/drawing/2014/main" id="{EEED1D33-F90F-43F9-B08D-23143B4EDAC9}"/>
              </a:ext>
            </a:extLst>
          </p:cNvPr>
          <p:cNvSpPr txBox="1"/>
          <p:nvPr/>
        </p:nvSpPr>
        <p:spPr>
          <a:xfrm>
            <a:off x="269823" y="2351118"/>
            <a:ext cx="11617377" cy="1015663"/>
          </a:xfrm>
          <a:prstGeom prst="rect">
            <a:avLst/>
          </a:prstGeom>
          <a:solidFill>
            <a:srgbClr val="9FB8CD">
              <a:lumMod val="60000"/>
              <a:lumOff val="40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rPr>
              <a:t>OR2 – Part and Sub-assembly Measurement with Automated Robotic Systems and Variation Simulation Analysis to Compensate Part-to-Part Gap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1" u="none" strike="noStrike" kern="0" cap="none" spc="0" normalizeH="0" baseline="0" noProof="0" dirty="0">
                <a:ln>
                  <a:noFill/>
                </a:ln>
                <a:solidFill>
                  <a:prstClr val="black"/>
                </a:solidFill>
                <a:effectLst/>
                <a:uLnTx/>
                <a:uFillTx/>
                <a:latin typeface="Calibri"/>
              </a:rPr>
              <a:t>(“Rilievo automatizzato delle geometrie e individuazione numerica e predittiva di interferenze e gap”)</a:t>
            </a:r>
            <a:endParaRPr kumimoji="0" lang="it-IT" sz="2000" b="0" i="0" u="none" strike="noStrike" kern="0" cap="none" spc="0" normalizeH="0" baseline="0" noProof="0" dirty="0">
              <a:ln>
                <a:noFill/>
              </a:ln>
              <a:solidFill>
                <a:prstClr val="black"/>
              </a:solidFill>
              <a:effectLst/>
              <a:uLnTx/>
              <a:uFillTx/>
              <a:latin typeface="Calibri"/>
            </a:endParaRPr>
          </a:p>
        </p:txBody>
      </p:sp>
      <p:grpSp>
        <p:nvGrpSpPr>
          <p:cNvPr id="10" name="Gruppo 9">
            <a:extLst>
              <a:ext uri="{FF2B5EF4-FFF2-40B4-BE49-F238E27FC236}">
                <a16:creationId xmlns:a16="http://schemas.microsoft.com/office/drawing/2014/main" id="{02696654-A6CB-42C7-B5E1-4B911D38C817}"/>
              </a:ext>
            </a:extLst>
          </p:cNvPr>
          <p:cNvGrpSpPr>
            <a:grpSpLocks noChangeAspect="1"/>
          </p:cNvGrpSpPr>
          <p:nvPr/>
        </p:nvGrpSpPr>
        <p:grpSpPr>
          <a:xfrm>
            <a:off x="7903495" y="4703051"/>
            <a:ext cx="3668300" cy="958923"/>
            <a:chOff x="5388584" y="5003865"/>
            <a:chExt cx="6498617" cy="1698790"/>
          </a:xfrm>
        </p:grpSpPr>
        <p:grpSp>
          <p:nvGrpSpPr>
            <p:cNvPr id="11" name="Gruppo 10">
              <a:extLst>
                <a:ext uri="{FF2B5EF4-FFF2-40B4-BE49-F238E27FC236}">
                  <a16:creationId xmlns:a16="http://schemas.microsoft.com/office/drawing/2014/main" id="{160D40EA-7D7E-418E-B009-8BB8F4A9FE06}"/>
                </a:ext>
              </a:extLst>
            </p:cNvPr>
            <p:cNvGrpSpPr/>
            <p:nvPr/>
          </p:nvGrpSpPr>
          <p:grpSpPr>
            <a:xfrm>
              <a:off x="5388584" y="5003865"/>
              <a:ext cx="6498617" cy="1698790"/>
              <a:chOff x="5388584" y="5003865"/>
              <a:chExt cx="6498617" cy="1698790"/>
            </a:xfrm>
          </p:grpSpPr>
          <p:pic>
            <p:nvPicPr>
              <p:cNvPr id="13" name="Immagine 12">
                <a:extLst>
                  <a:ext uri="{FF2B5EF4-FFF2-40B4-BE49-F238E27FC236}">
                    <a16:creationId xmlns:a16="http://schemas.microsoft.com/office/drawing/2014/main" id="{56B078EB-B145-4830-8E4C-65A8DFB4CD1C}"/>
                  </a:ext>
                </a:extLst>
              </p:cNvPr>
              <p:cNvPicPr>
                <a:picLocks noChangeAspect="1"/>
              </p:cNvPicPr>
              <p:nvPr/>
            </p:nvPicPr>
            <p:blipFill rotWithShape="1">
              <a:blip r:embed="rId4"/>
              <a:srcRect t="27619" b="22626"/>
              <a:stretch/>
            </p:blipFill>
            <p:spPr>
              <a:xfrm>
                <a:off x="5388584" y="5428286"/>
                <a:ext cx="2640037" cy="892562"/>
              </a:xfrm>
              <a:prstGeom prst="rect">
                <a:avLst/>
              </a:prstGeom>
            </p:spPr>
          </p:pic>
          <p:pic>
            <p:nvPicPr>
              <p:cNvPr id="14" name="Immagine 13">
                <a:extLst>
                  <a:ext uri="{FF2B5EF4-FFF2-40B4-BE49-F238E27FC236}">
                    <a16:creationId xmlns:a16="http://schemas.microsoft.com/office/drawing/2014/main" id="{887B40AD-AE55-4686-AB4A-F7D8604CD5C7}"/>
                  </a:ext>
                </a:extLst>
              </p:cNvPr>
              <p:cNvPicPr>
                <a:picLocks noChangeAspect="1"/>
              </p:cNvPicPr>
              <p:nvPr/>
            </p:nvPicPr>
            <p:blipFill rotWithShape="1">
              <a:blip r:embed="rId5"/>
              <a:srcRect t="18656" b="13950"/>
              <a:stretch/>
            </p:blipFill>
            <p:spPr>
              <a:xfrm>
                <a:off x="10025159" y="5781449"/>
                <a:ext cx="1862042" cy="921206"/>
              </a:xfrm>
              <a:prstGeom prst="rect">
                <a:avLst/>
              </a:prstGeom>
            </p:spPr>
          </p:pic>
          <p:pic>
            <p:nvPicPr>
              <p:cNvPr id="15" name="Immagine 14">
                <a:extLst>
                  <a:ext uri="{FF2B5EF4-FFF2-40B4-BE49-F238E27FC236}">
                    <a16:creationId xmlns:a16="http://schemas.microsoft.com/office/drawing/2014/main" id="{8DDC6320-38A5-40C3-94EC-90E88A4059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555" y="5003865"/>
                <a:ext cx="1896258" cy="857290"/>
              </a:xfrm>
              <a:prstGeom prst="rect">
                <a:avLst/>
              </a:prstGeom>
            </p:spPr>
          </p:pic>
          <p:pic>
            <p:nvPicPr>
              <p:cNvPr id="16" name="Immagine 15">
                <a:extLst>
                  <a:ext uri="{FF2B5EF4-FFF2-40B4-BE49-F238E27FC236}">
                    <a16:creationId xmlns:a16="http://schemas.microsoft.com/office/drawing/2014/main" id="{84C59A1A-0634-4232-BEFE-890D05DF23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9195" y="5869458"/>
                <a:ext cx="2062683" cy="734831"/>
              </a:xfrm>
              <a:prstGeom prst="rect">
                <a:avLst/>
              </a:prstGeom>
            </p:spPr>
          </p:pic>
        </p:grpSp>
        <p:pic>
          <p:nvPicPr>
            <p:cNvPr id="12" name="Immagine 11">
              <a:extLst>
                <a:ext uri="{FF2B5EF4-FFF2-40B4-BE49-F238E27FC236}">
                  <a16:creationId xmlns:a16="http://schemas.microsoft.com/office/drawing/2014/main" id="{0750EA32-AE97-42F2-8AD9-20E9AAB03F7E}"/>
                </a:ext>
              </a:extLst>
            </p:cNvPr>
            <p:cNvPicPr>
              <a:picLocks noChangeAspect="1"/>
            </p:cNvPicPr>
            <p:nvPr/>
          </p:nvPicPr>
          <p:blipFill rotWithShape="1">
            <a:blip r:embed="rId8"/>
            <a:srcRect l="81224" t="74849" r="3503" b="16831"/>
            <a:stretch/>
          </p:blipFill>
          <p:spPr>
            <a:xfrm>
              <a:off x="9902813" y="5133155"/>
              <a:ext cx="1862042" cy="57054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11">
            <a:extLst>
              <a:ext uri="{FF2B5EF4-FFF2-40B4-BE49-F238E27FC236}">
                <a16:creationId xmlns:a16="http://schemas.microsoft.com/office/drawing/2014/main" id="{D112D494-3BAE-431D-BA9F-385253B14897}"/>
              </a:ext>
            </a:extLst>
          </p:cNvPr>
          <p:cNvPicPr>
            <a:picLocks noChangeAspect="1"/>
          </p:cNvPicPr>
          <p:nvPr/>
        </p:nvPicPr>
        <p:blipFill rotWithShape="1">
          <a:blip r:embed="rId4">
            <a:extLst>
              <a:ext uri="{28A0092B-C50C-407E-A947-70E740481C1C}">
                <a14:useLocalDpi xmlns:a14="http://schemas.microsoft.com/office/drawing/2010/main" val="0"/>
              </a:ext>
            </a:extLst>
          </a:blip>
          <a:srcRect t="-2258"/>
          <a:stretch/>
        </p:blipFill>
        <p:spPr bwMode="auto">
          <a:xfrm>
            <a:off x="3459791" y="1402861"/>
            <a:ext cx="5272418" cy="4052278"/>
          </a:xfrm>
          <a:prstGeom prst="rect">
            <a:avLst/>
          </a:prstGeom>
          <a:noFill/>
          <a:ln>
            <a:noFill/>
          </a:ln>
          <a:extLst>
            <a:ext uri="{53640926-AAD7-44D8-BBD7-CCE9431645EC}">
              <a14:shadowObscured xmlns:a14="http://schemas.microsoft.com/office/drawing/2010/main"/>
            </a:ext>
          </a:extLst>
        </p:spPr>
      </p:pic>
      <p:sp>
        <p:nvSpPr>
          <p:cNvPr id="6" name="Shape 19">
            <a:extLst>
              <a:ext uri="{FF2B5EF4-FFF2-40B4-BE49-F238E27FC236}">
                <a16:creationId xmlns:a16="http://schemas.microsoft.com/office/drawing/2014/main" id="{49910DA8-9A4D-4597-8661-C42196BC1EEB}"/>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7" name="Titolo 1">
            <a:extLst>
              <a:ext uri="{FF2B5EF4-FFF2-40B4-BE49-F238E27FC236}">
                <a16:creationId xmlns:a16="http://schemas.microsoft.com/office/drawing/2014/main" id="{F09276AD-B5A5-42B3-948B-59012B6AC9F1}"/>
              </a:ext>
            </a:extLst>
          </p:cNvPr>
          <p:cNvSpPr txBox="1">
            <a:spLocks noChangeArrowheads="1"/>
          </p:cNvSpPr>
          <p:nvPr/>
        </p:nvSpPr>
        <p:spPr bwMode="auto">
          <a:xfrm>
            <a:off x="411162" y="711200"/>
            <a:ext cx="10688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800" b="1" dirty="0">
                <a:solidFill>
                  <a:srgbClr val="0070C0"/>
                </a:solidFill>
              </a:rPr>
              <a:t>Key Enabling Technology (2): Virtual Shimming Simulator</a:t>
            </a:r>
            <a:endParaRPr lang="it-IT" altLang="it-IT" sz="2800" b="1" dirty="0">
              <a:solidFill>
                <a:srgbClr val="0070C0"/>
              </a:solidFill>
            </a:endParaRPr>
          </a:p>
        </p:txBody>
      </p:sp>
      <p:sp>
        <p:nvSpPr>
          <p:cNvPr id="9" name="CasellaDiTesto 8">
            <a:extLst>
              <a:ext uri="{FF2B5EF4-FFF2-40B4-BE49-F238E27FC236}">
                <a16:creationId xmlns:a16="http://schemas.microsoft.com/office/drawing/2014/main" id="{BA5B3713-CC26-4827-8768-EE882A7CED1D}"/>
              </a:ext>
            </a:extLst>
          </p:cNvPr>
          <p:cNvSpPr txBox="1"/>
          <p:nvPr/>
        </p:nvSpPr>
        <p:spPr>
          <a:xfrm>
            <a:off x="3200400" y="5460484"/>
            <a:ext cx="6096000" cy="36933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Graphical User Interface of the Virtual Shimming Simulator</a:t>
            </a:r>
            <a:endParaRPr lang="it-IT" dirty="0"/>
          </a:p>
        </p:txBody>
      </p:sp>
    </p:spTree>
    <p:extLst>
      <p:ext uri="{BB962C8B-B14F-4D97-AF65-F5344CB8AC3E}">
        <p14:creationId xmlns:p14="http://schemas.microsoft.com/office/powerpoint/2010/main" val="113767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13">
            <a:extLst>
              <a:ext uri="{FF2B5EF4-FFF2-40B4-BE49-F238E27FC236}">
                <a16:creationId xmlns:a16="http://schemas.microsoft.com/office/drawing/2014/main" id="{54A500C3-118D-47A3-8172-B7829CAF94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12482" y="1398992"/>
            <a:ext cx="6767034" cy="4060016"/>
          </a:xfrm>
          <a:prstGeom prst="rect">
            <a:avLst/>
          </a:prstGeom>
          <a:noFill/>
        </p:spPr>
      </p:pic>
      <p:sp>
        <p:nvSpPr>
          <p:cNvPr id="5" name="Titolo 1">
            <a:extLst>
              <a:ext uri="{FF2B5EF4-FFF2-40B4-BE49-F238E27FC236}">
                <a16:creationId xmlns:a16="http://schemas.microsoft.com/office/drawing/2014/main" id="{89FDB422-803A-4BBA-B3D3-43468685CC18}"/>
              </a:ext>
            </a:extLst>
          </p:cNvPr>
          <p:cNvSpPr txBox="1">
            <a:spLocks noChangeArrowheads="1"/>
          </p:cNvSpPr>
          <p:nvPr/>
        </p:nvSpPr>
        <p:spPr bwMode="auto">
          <a:xfrm>
            <a:off x="411162" y="711200"/>
            <a:ext cx="81422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800" b="1" dirty="0">
                <a:solidFill>
                  <a:srgbClr val="0070C0"/>
                </a:solidFill>
              </a:rPr>
              <a:t>Key Enabling Technology (3): Shim Fabrication</a:t>
            </a:r>
            <a:endParaRPr lang="it-IT" altLang="it-IT" sz="2800" b="1" dirty="0">
              <a:solidFill>
                <a:srgbClr val="0070C0"/>
              </a:solidFill>
            </a:endParaRPr>
          </a:p>
        </p:txBody>
      </p:sp>
      <p:sp>
        <p:nvSpPr>
          <p:cNvPr id="6" name="Shape 19">
            <a:extLst>
              <a:ext uri="{FF2B5EF4-FFF2-40B4-BE49-F238E27FC236}">
                <a16:creationId xmlns:a16="http://schemas.microsoft.com/office/drawing/2014/main" id="{68D3B95D-D387-49C3-9F9A-479424949098}"/>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3254BCDB-4686-4332-959F-FA8567DB551B}"/>
              </a:ext>
            </a:extLst>
          </p:cNvPr>
          <p:cNvSpPr txBox="1"/>
          <p:nvPr/>
        </p:nvSpPr>
        <p:spPr>
          <a:xfrm>
            <a:off x="3854450" y="5505857"/>
            <a:ext cx="6096000" cy="36933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3D printing layout with example of printed shim</a:t>
            </a:r>
            <a:endParaRPr lang="it-IT" dirty="0"/>
          </a:p>
        </p:txBody>
      </p:sp>
    </p:spTree>
    <p:extLst>
      <p:ext uri="{BB962C8B-B14F-4D97-AF65-F5344CB8AC3E}">
        <p14:creationId xmlns:p14="http://schemas.microsoft.com/office/powerpoint/2010/main" val="291202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23">
            <a:extLst>
              <a:ext uri="{FF2B5EF4-FFF2-40B4-BE49-F238E27FC236}">
                <a16:creationId xmlns:a16="http://schemas.microsoft.com/office/drawing/2014/main" id="{48405CEC-4870-4C9D-9EE7-1203747E8E8E}"/>
              </a:ext>
            </a:extLst>
          </p:cNvPr>
          <p:cNvPicPr>
            <a:picLocks noChangeAspect="1"/>
          </p:cNvPicPr>
          <p:nvPr/>
        </p:nvPicPr>
        <p:blipFill rotWithShape="1">
          <a:blip r:embed="rId4">
            <a:extLst>
              <a:ext uri="{28A0092B-C50C-407E-A947-70E740481C1C}">
                <a14:useLocalDpi xmlns:a14="http://schemas.microsoft.com/office/drawing/2010/main" val="0"/>
              </a:ext>
            </a:extLst>
          </a:blip>
          <a:srcRect r="2767"/>
          <a:stretch/>
        </p:blipFill>
        <p:spPr bwMode="auto">
          <a:xfrm>
            <a:off x="2151673" y="1799298"/>
            <a:ext cx="7888652" cy="3259405"/>
          </a:xfrm>
          <a:prstGeom prst="rect">
            <a:avLst/>
          </a:prstGeom>
          <a:noFill/>
          <a:ln>
            <a:noFill/>
          </a:ln>
          <a:extLst>
            <a:ext uri="{53640926-AAD7-44D8-BBD7-CCE9431645EC}">
              <a14:shadowObscured xmlns:a14="http://schemas.microsoft.com/office/drawing/2010/main"/>
            </a:ext>
          </a:extLst>
        </p:spPr>
      </p:pic>
      <p:sp>
        <p:nvSpPr>
          <p:cNvPr id="5" name="Titolo 1">
            <a:extLst>
              <a:ext uri="{FF2B5EF4-FFF2-40B4-BE49-F238E27FC236}">
                <a16:creationId xmlns:a16="http://schemas.microsoft.com/office/drawing/2014/main" id="{A9E1AC73-5C76-4F2C-9424-A825A0C6F324}"/>
              </a:ext>
            </a:extLst>
          </p:cNvPr>
          <p:cNvSpPr txBox="1">
            <a:spLocks noChangeArrowheads="1"/>
          </p:cNvSpPr>
          <p:nvPr/>
        </p:nvSpPr>
        <p:spPr bwMode="auto">
          <a:xfrm>
            <a:off x="411162" y="711200"/>
            <a:ext cx="8955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800" b="1" dirty="0">
                <a:solidFill>
                  <a:srgbClr val="0070C0"/>
                </a:solidFill>
              </a:rPr>
              <a:t>Verification and Validation using Vertical </a:t>
            </a:r>
            <a:r>
              <a:rPr lang="en-US" altLang="it-IT" sz="2800" b="1" dirty="0" err="1">
                <a:solidFill>
                  <a:srgbClr val="0070C0"/>
                </a:solidFill>
              </a:rPr>
              <a:t>Stabiliser</a:t>
            </a:r>
            <a:endParaRPr lang="it-IT" altLang="it-IT" sz="2800" b="1" dirty="0">
              <a:solidFill>
                <a:srgbClr val="0070C0"/>
              </a:solidFill>
            </a:endParaRPr>
          </a:p>
        </p:txBody>
      </p:sp>
      <p:sp>
        <p:nvSpPr>
          <p:cNvPr id="6" name="Shape 19">
            <a:extLst>
              <a:ext uri="{FF2B5EF4-FFF2-40B4-BE49-F238E27FC236}">
                <a16:creationId xmlns:a16="http://schemas.microsoft.com/office/drawing/2014/main" id="{92E9DA0B-0676-4191-A095-45CC04A6D504}"/>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1C46595A-9828-4480-B2D5-5C0AADBC377D}"/>
              </a:ext>
            </a:extLst>
          </p:cNvPr>
          <p:cNvSpPr txBox="1"/>
          <p:nvPr/>
        </p:nvSpPr>
        <p:spPr>
          <a:xfrm>
            <a:off x="3568700" y="5275818"/>
            <a:ext cx="6096000" cy="36933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Vertical stabiliser used to validate the ISAF framework</a:t>
            </a:r>
            <a:endParaRPr lang="it-IT" dirty="0"/>
          </a:p>
        </p:txBody>
      </p:sp>
    </p:spTree>
    <p:extLst>
      <p:ext uri="{BB962C8B-B14F-4D97-AF65-F5344CB8AC3E}">
        <p14:creationId xmlns:p14="http://schemas.microsoft.com/office/powerpoint/2010/main" val="836308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22">
            <a:extLst>
              <a:ext uri="{FF2B5EF4-FFF2-40B4-BE49-F238E27FC236}">
                <a16:creationId xmlns:a16="http://schemas.microsoft.com/office/drawing/2014/main" id="{F315C011-8C41-4538-B03E-F9771FA25C81}"/>
              </a:ext>
            </a:extLst>
          </p:cNvPr>
          <p:cNvPicPr>
            <a:picLocks noChangeAspect="1"/>
          </p:cNvPicPr>
          <p:nvPr/>
        </p:nvPicPr>
        <p:blipFill rotWithShape="1">
          <a:blip r:embed="rId4">
            <a:extLst>
              <a:ext uri="{28A0092B-C50C-407E-A947-70E740481C1C}">
                <a14:useLocalDpi xmlns:a14="http://schemas.microsoft.com/office/drawing/2010/main" val="0"/>
              </a:ext>
            </a:extLst>
          </a:blip>
          <a:srcRect l="1912" t="2546" b="4520"/>
          <a:stretch/>
        </p:blipFill>
        <p:spPr bwMode="auto">
          <a:xfrm>
            <a:off x="5052021" y="1912760"/>
            <a:ext cx="6380557" cy="2793759"/>
          </a:xfrm>
          <a:prstGeom prst="rect">
            <a:avLst/>
          </a:prstGeom>
          <a:noFill/>
          <a:ln>
            <a:noFill/>
          </a:ln>
          <a:extLst>
            <a:ext uri="{53640926-AAD7-44D8-BBD7-CCE9431645EC}">
              <a14:shadowObscured xmlns:a14="http://schemas.microsoft.com/office/drawing/2010/main"/>
            </a:ext>
          </a:extLst>
        </p:spPr>
      </p:pic>
      <p:sp>
        <p:nvSpPr>
          <p:cNvPr id="5" name="Titolo 1">
            <a:extLst>
              <a:ext uri="{FF2B5EF4-FFF2-40B4-BE49-F238E27FC236}">
                <a16:creationId xmlns:a16="http://schemas.microsoft.com/office/drawing/2014/main" id="{A60F1850-1EBB-4945-BDDC-0EE6DA8DBD95}"/>
              </a:ext>
            </a:extLst>
          </p:cNvPr>
          <p:cNvSpPr txBox="1">
            <a:spLocks noChangeArrowheads="1"/>
          </p:cNvSpPr>
          <p:nvPr/>
        </p:nvSpPr>
        <p:spPr bwMode="auto">
          <a:xfrm>
            <a:off x="411163" y="711200"/>
            <a:ext cx="497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err="1">
                <a:solidFill>
                  <a:srgbClr val="0070C0"/>
                </a:solidFill>
              </a:rPr>
              <a:t>Results</a:t>
            </a:r>
            <a:endParaRPr lang="it-IT" altLang="it-IT" sz="2800" b="1" dirty="0">
              <a:solidFill>
                <a:srgbClr val="0070C0"/>
              </a:solidFill>
            </a:endParaRPr>
          </a:p>
        </p:txBody>
      </p:sp>
      <p:sp>
        <p:nvSpPr>
          <p:cNvPr id="6" name="Shape 19">
            <a:extLst>
              <a:ext uri="{FF2B5EF4-FFF2-40B4-BE49-F238E27FC236}">
                <a16:creationId xmlns:a16="http://schemas.microsoft.com/office/drawing/2014/main" id="{C55931EC-DD2D-4A9B-8417-49D70D345942}"/>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0CE239DA-4EE2-4181-9D7A-B065F0B4479A}"/>
              </a:ext>
            </a:extLst>
          </p:cNvPr>
          <p:cNvSpPr txBox="1"/>
          <p:nvPr/>
        </p:nvSpPr>
        <p:spPr>
          <a:xfrm>
            <a:off x="4852759" y="5062625"/>
            <a:ext cx="6902450" cy="646331"/>
          </a:xfrm>
          <a:prstGeom prst="rect">
            <a:avLst/>
          </a:prstGeom>
          <a:noFill/>
        </p:spPr>
        <p:txBody>
          <a:bodyPr wrap="square">
            <a:spAutoFit/>
          </a:bodyPr>
          <a:lstStyle/>
          <a:p>
            <a:pPr algn="ctr"/>
            <a:r>
              <a:rPr lang="en-GB" sz="1800" dirty="0">
                <a:effectLst/>
                <a:latin typeface="Times New Roman" panose="02020603050405020304" pitchFamily="18" charset="0"/>
                <a:ea typeface="Times New Roman" panose="02020603050405020304" pitchFamily="18" charset="0"/>
              </a:rPr>
              <a:t>Average part-to-part gap (shim thickness) measured by filler gauges </a:t>
            </a:r>
          </a:p>
          <a:p>
            <a:pPr algn="ctr"/>
            <a:r>
              <a:rPr lang="en-GB" dirty="0">
                <a:latin typeface="Times New Roman" panose="02020603050405020304" pitchFamily="18" charset="0"/>
                <a:ea typeface="Times New Roman" panose="02020603050405020304" pitchFamily="18" charset="0"/>
              </a:rPr>
              <a:t>a</a:t>
            </a:r>
            <a:r>
              <a:rPr lang="en-GB" sz="1800" dirty="0">
                <a:effectLst/>
                <a:latin typeface="Times New Roman" panose="02020603050405020304" pitchFamily="18" charset="0"/>
                <a:ea typeface="Times New Roman" panose="02020603050405020304" pitchFamily="18" charset="0"/>
              </a:rPr>
              <a:t>nd predicted using the ISAF framework</a:t>
            </a:r>
            <a:endParaRPr lang="it-IT" dirty="0"/>
          </a:p>
        </p:txBody>
      </p:sp>
      <p:sp>
        <p:nvSpPr>
          <p:cNvPr id="10" name="CasellaDiTesto 9">
            <a:extLst>
              <a:ext uri="{FF2B5EF4-FFF2-40B4-BE49-F238E27FC236}">
                <a16:creationId xmlns:a16="http://schemas.microsoft.com/office/drawing/2014/main" id="{B1BCC52E-6AE5-4BBC-9DC9-7EA11A386DBE}"/>
              </a:ext>
            </a:extLst>
          </p:cNvPr>
          <p:cNvSpPr txBox="1"/>
          <p:nvPr/>
        </p:nvSpPr>
        <p:spPr>
          <a:xfrm>
            <a:off x="460374" y="1721788"/>
            <a:ext cx="4105276" cy="4237057"/>
          </a:xfrm>
          <a:prstGeom prst="rect">
            <a:avLst/>
          </a:prstGeom>
          <a:noFill/>
        </p:spPr>
        <p:txBody>
          <a:bodyPr wrap="square">
            <a:spAutoFit/>
          </a:bodyPr>
          <a:lstStyle/>
          <a:p>
            <a:pPr marL="342900" lvl="0" indent="-342900" algn="just" hangingPunct="0">
              <a:spcBef>
                <a:spcPts val="800"/>
              </a:spcBef>
              <a:spcAft>
                <a:spcPts val="800"/>
              </a:spcAft>
              <a:buFont typeface="Symbol" panose="05050102010706020507" pitchFamily="18" charset="2"/>
              <a:buChar char=""/>
            </a:pPr>
            <a:r>
              <a:rPr lang="en-GB" sz="1600" b="1" i="1" dirty="0">
                <a:effectLst/>
                <a:latin typeface="Times New Roman" panose="02020603050405020304" pitchFamily="18" charset="0"/>
                <a:ea typeface="Times New Roman" panose="02020603050405020304" pitchFamily="18" charset="0"/>
              </a:rPr>
              <a:t>Accuracy of the prediction</a:t>
            </a:r>
            <a:r>
              <a:rPr lang="en-GB" sz="1600" b="1" dirty="0">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 results are illustrated in Figure and findings show a strong correlation (approx. 98%) between the average shim thickness measured by filler gauges and predicted using the ISAF framework, with mean squared error of just 0.08 mm. This confirms the viability and accuracy of the methodology. </a:t>
            </a:r>
            <a:endParaRPr lang="it-IT" sz="1600" dirty="0">
              <a:effectLst/>
              <a:latin typeface="Times New Roman" panose="02020603050405020304" pitchFamily="18" charset="0"/>
              <a:ea typeface="Times New Roman" panose="02020603050405020304" pitchFamily="18" charset="0"/>
            </a:endParaRPr>
          </a:p>
          <a:p>
            <a:pPr marL="342900" lvl="0" indent="-342900" algn="just" hangingPunct="0">
              <a:spcBef>
                <a:spcPts val="800"/>
              </a:spcBef>
              <a:spcAft>
                <a:spcPts val="800"/>
              </a:spcAft>
              <a:buFont typeface="Symbol" panose="05050102010706020507" pitchFamily="18" charset="2"/>
              <a:buChar char=""/>
            </a:pPr>
            <a:r>
              <a:rPr lang="en-GB" sz="1600" b="1" i="1" dirty="0">
                <a:effectLst/>
                <a:latin typeface="Times New Roman" panose="02020603050405020304" pitchFamily="18" charset="0"/>
                <a:ea typeface="Times New Roman" panose="02020603050405020304" pitchFamily="18" charset="0"/>
              </a:rPr>
              <a:t>Time saving for measurement of part-to-part gaps</a:t>
            </a:r>
            <a:r>
              <a:rPr lang="en-GB" sz="1600" b="1" dirty="0">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 it was reported that 2 hours were spent to gather the scanned data of both ribs/spars and skin. Whereas, near 8 hours were required to collected individual measurements using manual filler gauge. This equates to a significant time saving of 75%.</a:t>
            </a:r>
            <a:endParaRPr lang="it-IT"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45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sp>
        <p:nvSpPr>
          <p:cNvPr id="5" name="Titolo 1">
            <a:extLst>
              <a:ext uri="{FF2B5EF4-FFF2-40B4-BE49-F238E27FC236}">
                <a16:creationId xmlns:a16="http://schemas.microsoft.com/office/drawing/2014/main" id="{A60F1850-1EBB-4945-BDDC-0EE6DA8DBD95}"/>
              </a:ext>
            </a:extLst>
          </p:cNvPr>
          <p:cNvSpPr txBox="1">
            <a:spLocks noChangeArrowheads="1"/>
          </p:cNvSpPr>
          <p:nvPr/>
        </p:nvSpPr>
        <p:spPr bwMode="auto">
          <a:xfrm>
            <a:off x="411163" y="711200"/>
            <a:ext cx="497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err="1">
                <a:solidFill>
                  <a:srgbClr val="0070C0"/>
                </a:solidFill>
              </a:rPr>
              <a:t>Conclusions</a:t>
            </a:r>
            <a:endParaRPr lang="it-IT" altLang="it-IT" sz="2800" b="1" dirty="0">
              <a:solidFill>
                <a:srgbClr val="0070C0"/>
              </a:solidFill>
            </a:endParaRPr>
          </a:p>
        </p:txBody>
      </p:sp>
      <p:sp>
        <p:nvSpPr>
          <p:cNvPr id="6" name="Shape 19">
            <a:extLst>
              <a:ext uri="{FF2B5EF4-FFF2-40B4-BE49-F238E27FC236}">
                <a16:creationId xmlns:a16="http://schemas.microsoft.com/office/drawing/2014/main" id="{C55931EC-DD2D-4A9B-8417-49D70D345942}"/>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F4FFD78B-C9EC-48A3-A562-F58962E496C6}"/>
              </a:ext>
            </a:extLst>
          </p:cNvPr>
          <p:cNvSpPr txBox="1"/>
          <p:nvPr/>
        </p:nvSpPr>
        <p:spPr>
          <a:xfrm>
            <a:off x="460373" y="1575838"/>
            <a:ext cx="11294835" cy="4247317"/>
          </a:xfrm>
          <a:prstGeom prst="rect">
            <a:avLst/>
          </a:prstGeom>
          <a:noFill/>
        </p:spPr>
        <p:txBody>
          <a:bodyPr wrap="square">
            <a:spAutoFit/>
          </a:bodyPr>
          <a:lstStyle/>
          <a:p>
            <a:pPr marL="285750" indent="-285750" algn="just" hangingPunct="0">
              <a:buFont typeface="Wingdings" panose="05000000000000000000" pitchFamily="2"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The ISAF framework aims to transform the current manual measurement-fit-adjust quality loops into a </a:t>
            </a:r>
            <a:r>
              <a:rPr lang="en-GB" b="1" dirty="0">
                <a:effectLst/>
                <a:latin typeface="Calibri" panose="020F0502020204030204" pitchFamily="34" charset="0"/>
                <a:ea typeface="Times New Roman" panose="02020603050405020304" pitchFamily="18" charset="0"/>
                <a:cs typeface="Calibri" panose="020F0502020204030204" pitchFamily="34" charset="0"/>
              </a:rPr>
              <a:t>smart process </a:t>
            </a:r>
            <a:r>
              <a:rPr lang="en-GB" dirty="0">
                <a:effectLst/>
                <a:latin typeface="Calibri" panose="020F0502020204030204" pitchFamily="34" charset="0"/>
                <a:ea typeface="Times New Roman" panose="02020603050405020304" pitchFamily="18" charset="0"/>
                <a:cs typeface="Calibri" panose="020F0502020204030204" pitchFamily="34" charset="0"/>
              </a:rPr>
              <a:t>powered by smart and digital technologies such as </a:t>
            </a:r>
            <a:r>
              <a:rPr lang="en-GB" b="1" dirty="0">
                <a:effectLst/>
                <a:latin typeface="Calibri" panose="020F0502020204030204" pitchFamily="34" charset="0"/>
                <a:ea typeface="Times New Roman" panose="02020603050405020304" pitchFamily="18" charset="0"/>
                <a:cs typeface="Calibri" panose="020F0502020204030204" pitchFamily="34" charset="0"/>
              </a:rPr>
              <a:t>in-line measurement systems</a:t>
            </a:r>
            <a:r>
              <a:rPr lang="en-GB" dirty="0">
                <a:effectLst/>
                <a:latin typeface="Calibri" panose="020F0502020204030204" pitchFamily="34" charset="0"/>
                <a:ea typeface="Times New Roman" panose="02020603050405020304" pitchFamily="18" charset="0"/>
                <a:cs typeface="Calibri" panose="020F0502020204030204" pitchFamily="34" charset="0"/>
              </a:rPr>
              <a:t>, </a:t>
            </a:r>
            <a:r>
              <a:rPr lang="en-GB" b="1" dirty="0">
                <a:effectLst/>
                <a:latin typeface="Calibri" panose="020F0502020204030204" pitchFamily="34" charset="0"/>
                <a:ea typeface="Times New Roman" panose="02020603050405020304" pitchFamily="18" charset="0"/>
                <a:cs typeface="Calibri" panose="020F0502020204030204" pitchFamily="34" charset="0"/>
              </a:rPr>
              <a:t>large-scale physics-based simulations</a:t>
            </a:r>
            <a:r>
              <a:rPr lang="en-GB" dirty="0">
                <a:effectLst/>
                <a:latin typeface="Calibri" panose="020F0502020204030204" pitchFamily="34" charset="0"/>
                <a:ea typeface="Times New Roman" panose="02020603050405020304" pitchFamily="18" charset="0"/>
                <a:cs typeface="Calibri" panose="020F0502020204030204" pitchFamily="34" charset="0"/>
              </a:rPr>
              <a:t>, </a:t>
            </a:r>
            <a:r>
              <a:rPr lang="en-GB" b="1" dirty="0">
                <a:effectLst/>
                <a:latin typeface="Calibri" panose="020F0502020204030204" pitchFamily="34" charset="0"/>
                <a:ea typeface="Times New Roman" panose="02020603050405020304" pitchFamily="18" charset="0"/>
                <a:cs typeface="Calibri" panose="020F0502020204030204" pitchFamily="34" charset="0"/>
              </a:rPr>
              <a:t>multi-disciplinary process optimisation </a:t>
            </a:r>
            <a:r>
              <a:rPr lang="en-GB" dirty="0">
                <a:effectLst/>
                <a:latin typeface="Calibri" panose="020F0502020204030204" pitchFamily="34" charset="0"/>
                <a:ea typeface="Times New Roman" panose="02020603050405020304" pitchFamily="18" charset="0"/>
                <a:cs typeface="Calibri" panose="020F0502020204030204" pitchFamily="34" charset="0"/>
              </a:rPr>
              <a:t>and </a:t>
            </a:r>
            <a:r>
              <a:rPr lang="en-GB" b="1" dirty="0">
                <a:effectLst/>
                <a:latin typeface="Calibri" panose="020F0502020204030204" pitchFamily="34" charset="0"/>
                <a:ea typeface="Times New Roman" panose="02020603050405020304" pitchFamily="18" charset="0"/>
                <a:cs typeface="Calibri" panose="020F0502020204030204" pitchFamily="34" charset="0"/>
              </a:rPr>
              <a:t>additive manufacturing</a:t>
            </a:r>
            <a:r>
              <a:rPr lang="en-GB" dirty="0">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lgn="just" hangingPunct="0">
              <a:buFont typeface="Wingdings" panose="05000000000000000000" pitchFamily="2" charset="2"/>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hangingPunct="0">
              <a:buFont typeface="Wingdings" panose="05000000000000000000" pitchFamily="2"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This research will  help </a:t>
            </a:r>
            <a:r>
              <a:rPr lang="en-GB" b="1" dirty="0">
                <a:effectLst/>
                <a:latin typeface="Calibri" panose="020F0502020204030204" pitchFamily="34" charset="0"/>
                <a:ea typeface="Times New Roman" panose="02020603050405020304" pitchFamily="18" charset="0"/>
                <a:cs typeface="Calibri" panose="020F0502020204030204" pitchFamily="34" charset="0"/>
              </a:rPr>
              <a:t>reducing inspection and re-work costs</a:t>
            </a:r>
            <a:r>
              <a:rPr lang="en-GB" dirty="0">
                <a:effectLst/>
                <a:latin typeface="Calibri" panose="020F0502020204030204" pitchFamily="34" charset="0"/>
                <a:ea typeface="Times New Roman" panose="02020603050405020304" pitchFamily="18" charset="0"/>
                <a:cs typeface="Calibri" panose="020F0502020204030204" pitchFamily="34" charset="0"/>
              </a:rPr>
              <a:t>, accelerate the adoption of digital manufacturing and drive towards the principles of </a:t>
            </a:r>
            <a:r>
              <a:rPr lang="en-GB" b="1" dirty="0">
                <a:effectLst/>
                <a:latin typeface="Calibri" panose="020F0502020204030204" pitchFamily="34" charset="0"/>
                <a:ea typeface="Times New Roman" panose="02020603050405020304" pitchFamily="18" charset="0"/>
                <a:cs typeface="Calibri" panose="020F0502020204030204" pitchFamily="34" charset="0"/>
              </a:rPr>
              <a:t>zero-defects</a:t>
            </a:r>
            <a:r>
              <a:rPr lang="en-GB" dirty="0">
                <a:effectLst/>
                <a:latin typeface="Calibri" panose="020F0502020204030204" pitchFamily="34" charset="0"/>
                <a:ea typeface="Times New Roman" panose="02020603050405020304" pitchFamily="18" charset="0"/>
                <a:cs typeface="Calibri" panose="020F0502020204030204" pitchFamily="34" charset="0"/>
              </a:rPr>
              <a:t> and </a:t>
            </a:r>
            <a:r>
              <a:rPr lang="en-GB" b="1" dirty="0">
                <a:effectLst/>
                <a:latin typeface="Calibri" panose="020F0502020204030204" pitchFamily="34" charset="0"/>
                <a:ea typeface="Times New Roman" panose="02020603050405020304" pitchFamily="18" charset="0"/>
                <a:cs typeface="Calibri" panose="020F0502020204030204" pitchFamily="34" charset="0"/>
              </a:rPr>
              <a:t>right-first-time</a:t>
            </a:r>
            <a:r>
              <a:rPr lang="en-GB" dirty="0">
                <a:effectLst/>
                <a:latin typeface="Calibri" panose="020F0502020204030204" pitchFamily="34" charset="0"/>
                <a:ea typeface="Times New Roman" panose="02020603050405020304" pitchFamily="18" charset="0"/>
                <a:cs typeface="Calibri" panose="020F0502020204030204" pitchFamily="34" charset="0"/>
              </a:rPr>
              <a:t>. Designers and manufacturing practitioners will benefit of this tool to automatically predict the part-to-part gap and will be able to “</a:t>
            </a:r>
            <a:r>
              <a:rPr lang="en-GB" b="1" dirty="0">
                <a:effectLst/>
                <a:latin typeface="Calibri" panose="020F0502020204030204" pitchFamily="34" charset="0"/>
                <a:ea typeface="Times New Roman" panose="02020603050405020304" pitchFamily="18" charset="0"/>
                <a:cs typeface="Calibri" panose="020F0502020204030204" pitchFamily="34" charset="0"/>
              </a:rPr>
              <a:t>virtually</a:t>
            </a:r>
            <a:r>
              <a:rPr lang="en-GB" dirty="0">
                <a:effectLst/>
                <a:latin typeface="Calibri" panose="020F0502020204030204" pitchFamily="34" charset="0"/>
                <a:ea typeface="Times New Roman" panose="02020603050405020304" pitchFamily="18" charset="0"/>
                <a:cs typeface="Calibri" panose="020F0502020204030204" pitchFamily="34" charset="0"/>
              </a:rPr>
              <a:t>” generate the 3D geometry of the shims.</a:t>
            </a:r>
          </a:p>
          <a:p>
            <a:pPr marL="285750" indent="-285750" algn="just" hangingPunct="0">
              <a:buFont typeface="Wingdings" panose="05000000000000000000" pitchFamily="2" charset="2"/>
              <a:buChar char="§"/>
            </a:pPr>
            <a:endParaRPr lang="it-IT"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hangingPunct="0">
              <a:buFont typeface="Wingdings" panose="05000000000000000000" pitchFamily="2"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The experimental validation demonstrates that the implemented digital twin approach (which can be further strengthened) offers a possible solution to the management of shimming operations in the assembly of aircraft skin panels, with a </a:t>
            </a:r>
            <a:r>
              <a:rPr lang="en-GB" b="1" dirty="0">
                <a:effectLst/>
                <a:latin typeface="Calibri" panose="020F0502020204030204" pitchFamily="34" charset="0"/>
                <a:ea typeface="Times New Roman" panose="02020603050405020304" pitchFamily="18" charset="0"/>
                <a:cs typeface="Calibri" panose="020F0502020204030204" pitchFamily="34" charset="0"/>
              </a:rPr>
              <a:t>significant time saving of 75% </a:t>
            </a:r>
            <a:r>
              <a:rPr lang="en-GB" dirty="0">
                <a:effectLst/>
                <a:latin typeface="Calibri" panose="020F0502020204030204" pitchFamily="34" charset="0"/>
                <a:ea typeface="Times New Roman" panose="02020603050405020304" pitchFamily="18" charset="0"/>
                <a:cs typeface="Calibri" panose="020F0502020204030204" pitchFamily="34" charset="0"/>
              </a:rPr>
              <a:t>compared to manual operations today conducted. </a:t>
            </a:r>
          </a:p>
          <a:p>
            <a:pPr marL="285750" indent="-285750" algn="just" hangingPunct="0">
              <a:buFont typeface="Wingdings" panose="05000000000000000000" pitchFamily="2" charset="2"/>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marL="285750" indent="-285750" algn="just" hangingPunct="0">
              <a:buFont typeface="Wingdings" panose="05000000000000000000" pitchFamily="2" charset="2"/>
              <a:buChar char="§"/>
            </a:pPr>
            <a:r>
              <a:rPr lang="en-GB" dirty="0">
                <a:effectLst/>
                <a:latin typeface="Calibri" panose="020F0502020204030204" pitchFamily="34" charset="0"/>
                <a:ea typeface="Times New Roman" panose="02020603050405020304" pitchFamily="18" charset="0"/>
                <a:cs typeface="Calibri" panose="020F0502020204030204" pitchFamily="34" charset="0"/>
              </a:rPr>
              <a:t>Upcoming research will be devoted to study and </a:t>
            </a:r>
            <a:r>
              <a:rPr lang="en-GB" b="1" dirty="0">
                <a:effectLst/>
                <a:latin typeface="Calibri" panose="020F0502020204030204" pitchFamily="34" charset="0"/>
                <a:ea typeface="Times New Roman" panose="02020603050405020304" pitchFamily="18" charset="0"/>
                <a:cs typeface="Calibri" panose="020F0502020204030204" pitchFamily="34" charset="0"/>
              </a:rPr>
              <a:t>optimise the 3D printing</a:t>
            </a:r>
            <a:r>
              <a:rPr lang="en-GB" dirty="0">
                <a:effectLst/>
                <a:latin typeface="Calibri" panose="020F0502020204030204" pitchFamily="34" charset="0"/>
                <a:ea typeface="Times New Roman" panose="02020603050405020304" pitchFamily="18" charset="0"/>
                <a:cs typeface="Calibri" panose="020F0502020204030204" pitchFamily="34" charset="0"/>
              </a:rPr>
              <a:t> operation in terms of accuracy and repeatability, and eventually additional cost saving.</a:t>
            </a:r>
            <a:endParaRPr lang="it-IT"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03604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sp>
        <p:nvSpPr>
          <p:cNvPr id="5" name="Titolo 1">
            <a:extLst>
              <a:ext uri="{FF2B5EF4-FFF2-40B4-BE49-F238E27FC236}">
                <a16:creationId xmlns:a16="http://schemas.microsoft.com/office/drawing/2014/main" id="{A60F1850-1EBB-4945-BDDC-0EE6DA8DBD95}"/>
              </a:ext>
            </a:extLst>
          </p:cNvPr>
          <p:cNvSpPr txBox="1">
            <a:spLocks noChangeArrowheads="1"/>
          </p:cNvSpPr>
          <p:nvPr/>
        </p:nvSpPr>
        <p:spPr bwMode="auto">
          <a:xfrm>
            <a:off x="411163" y="711200"/>
            <a:ext cx="497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err="1">
                <a:solidFill>
                  <a:srgbClr val="0070C0"/>
                </a:solidFill>
              </a:rPr>
              <a:t>Dissemination</a:t>
            </a:r>
            <a:endParaRPr lang="it-IT" altLang="it-IT" sz="2800" b="1" dirty="0">
              <a:solidFill>
                <a:srgbClr val="0070C0"/>
              </a:solidFill>
            </a:endParaRPr>
          </a:p>
        </p:txBody>
      </p:sp>
      <p:sp>
        <p:nvSpPr>
          <p:cNvPr id="6" name="Shape 19">
            <a:extLst>
              <a:ext uri="{FF2B5EF4-FFF2-40B4-BE49-F238E27FC236}">
                <a16:creationId xmlns:a16="http://schemas.microsoft.com/office/drawing/2014/main" id="{C55931EC-DD2D-4A9B-8417-49D70D345942}"/>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F4FFD78B-C9EC-48A3-A562-F58962E496C6}"/>
              </a:ext>
            </a:extLst>
          </p:cNvPr>
          <p:cNvSpPr txBox="1"/>
          <p:nvPr/>
        </p:nvSpPr>
        <p:spPr>
          <a:xfrm>
            <a:off x="460374" y="1573150"/>
            <a:ext cx="6915150" cy="4278094"/>
          </a:xfrm>
          <a:prstGeom prst="rect">
            <a:avLst/>
          </a:prstGeom>
          <a:noFill/>
        </p:spPr>
        <p:txBody>
          <a:bodyPr wrap="square">
            <a:spAutoFit/>
          </a:bodyPr>
          <a:lstStyle/>
          <a:p>
            <a:pPr marL="285750" indent="-285750" algn="just" hangingPunct="0">
              <a:buFont typeface="Wingdings" panose="05000000000000000000" pitchFamily="2" charset="2"/>
              <a:buChar char="§"/>
            </a:pPr>
            <a:r>
              <a:rPr lang="en-GB" sz="1600" dirty="0">
                <a:latin typeface="Arial" panose="020B0604020202020204" pitchFamily="34" charset="0"/>
              </a:rPr>
              <a:t>Franciosa P., Gerbino S., Stella E., Berri L., Gramegna N., Gallo N., </a:t>
            </a:r>
            <a:br>
              <a:rPr lang="en-GB" sz="1600" dirty="0">
                <a:latin typeface="Arial" panose="020B0604020202020204" pitchFamily="34" charset="0"/>
              </a:rPr>
            </a:br>
            <a:r>
              <a:rPr lang="en-GB" sz="1600" dirty="0">
                <a:latin typeface="Arial" panose="020B0604020202020204" pitchFamily="34" charset="0"/>
              </a:rPr>
              <a:t>Martorelli M., </a:t>
            </a:r>
            <a:r>
              <a:rPr lang="en-GB" sz="1600" dirty="0">
                <a:latin typeface="Calibri" panose="020F0502020204030204" pitchFamily="34" charset="0"/>
                <a:cs typeface="Calibri" panose="020F0502020204030204" pitchFamily="34" charset="0"/>
              </a:rPr>
              <a:t>A Digital Twin Approach for Smart Assembly of Aircraft Skin Panels with Mechanical Fasteners, Lecture Notes in Mechanical Engineering, Springer, 2022</a:t>
            </a:r>
            <a:r>
              <a:rPr lang="en-US" sz="1600" dirty="0">
                <a:latin typeface="Calibri" panose="020F0502020204030204" pitchFamily="34" charset="0"/>
                <a:cs typeface="Calibri" panose="020F0502020204030204" pitchFamily="34" charset="0"/>
              </a:rPr>
              <a:t>.</a:t>
            </a:r>
          </a:p>
          <a:p>
            <a:pPr marL="285750" indent="-285750" algn="just" hangingPunct="0">
              <a:buFont typeface="Wingdings" panose="05000000000000000000" pitchFamily="2" charset="2"/>
              <a:buChar char="§"/>
            </a:pPr>
            <a:endParaRPr lang="en-US" sz="1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285750" indent="-285750" algn="just" hangingPunct="0">
              <a:buFont typeface="Wingdings" panose="05000000000000000000" pitchFamily="2" charset="2"/>
              <a:buChar char="§"/>
            </a:pPr>
            <a:endParaRPr lang="en-US" sz="16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285750" indent="-285750" algn="just" hangingPunct="0">
              <a:buFont typeface="Wingdings" panose="05000000000000000000" pitchFamily="2" charset="2"/>
              <a:buChar char="§"/>
            </a:pPr>
            <a:r>
              <a:rPr lang="it-IT" sz="1600" dirty="0">
                <a:latin typeface="Calibri" panose="020F0502020204030204" pitchFamily="34" charset="0"/>
                <a:cs typeface="Calibri" panose="020F0502020204030204" pitchFamily="34" charset="0"/>
              </a:rPr>
              <a:t>Esposito C., Cosenza C., Gerbino S., Martorelli M., Franciosa P., </a:t>
            </a:r>
            <a:r>
              <a:rPr lang="en-US" sz="1600" b="0" i="0" u="none" strike="noStrike" baseline="0" dirty="0">
                <a:latin typeface="Calibri" panose="020F0502020204030204" pitchFamily="34" charset="0"/>
                <a:cs typeface="Calibri" panose="020F0502020204030204" pitchFamily="34" charset="0"/>
              </a:rPr>
              <a:t>Virtual shimming simulation for smart assembly of aircraft skin panels based on a physics-driven digital twin, International Journal on Interactive Design and Manufacturing (</a:t>
            </a:r>
            <a:r>
              <a:rPr lang="en-US" sz="1600" b="0" i="0" u="none" strike="noStrike" baseline="0" dirty="0" err="1">
                <a:latin typeface="Calibri" panose="020F0502020204030204" pitchFamily="34" charset="0"/>
                <a:cs typeface="Calibri" panose="020F0502020204030204" pitchFamily="34" charset="0"/>
              </a:rPr>
              <a:t>IJIDeM</a:t>
            </a:r>
            <a:r>
              <a:rPr lang="en-US" sz="1600" b="0" i="0" u="none" strike="noStrike" baseline="0" dirty="0">
                <a:latin typeface="Calibri" panose="020F0502020204030204" pitchFamily="34" charset="0"/>
                <a:cs typeface="Calibri" panose="020F0502020204030204" pitchFamily="34" charset="0"/>
              </a:rPr>
              <a:t>), Springer, </a:t>
            </a:r>
            <a:r>
              <a:rPr lang="it-IT" sz="1600" b="0" i="0" u="none" strike="noStrike" baseline="0" dirty="0">
                <a:latin typeface="Calibri" panose="020F0502020204030204" pitchFamily="34" charset="0"/>
                <a:cs typeface="Calibri" panose="020F0502020204030204" pitchFamily="34" charset="0"/>
                <a:hlinkClick r:id="rId4"/>
              </a:rPr>
              <a:t>https://doi.org/10.1007/s12008-022-00875-4</a:t>
            </a:r>
            <a:r>
              <a:rPr lang="it-IT" sz="1600" b="0" i="0" u="none" strike="noStrike" baseline="0" dirty="0">
                <a:latin typeface="Calibri" panose="020F0502020204030204" pitchFamily="34" charset="0"/>
                <a:cs typeface="Calibri" panose="020F0502020204030204" pitchFamily="34" charset="0"/>
              </a:rPr>
              <a:t>. </a:t>
            </a:r>
            <a:endParaRPr lang="it-IT" sz="1600" dirty="0">
              <a:highlight>
                <a:srgbClr val="FFFF00"/>
              </a:highlight>
              <a:latin typeface="Calibri" panose="020F0502020204030204" pitchFamily="34" charset="0"/>
              <a:cs typeface="Calibri" panose="020F0502020204030204" pitchFamily="34" charset="0"/>
            </a:endParaRPr>
          </a:p>
          <a:p>
            <a:pPr marL="285750" indent="-285750" algn="just" hangingPunct="0">
              <a:buFont typeface="Wingdings" panose="05000000000000000000" pitchFamily="2" charset="2"/>
              <a:buChar char="§"/>
            </a:pPr>
            <a:endParaRPr lang="it-IT" sz="1600" dirty="0">
              <a:highlight>
                <a:srgbClr val="FFFF00"/>
              </a:highlight>
              <a:latin typeface="Calibri" panose="020F0502020204030204" pitchFamily="34" charset="0"/>
              <a:cs typeface="Calibri" panose="020F0502020204030204" pitchFamily="34" charset="0"/>
            </a:endParaRPr>
          </a:p>
          <a:p>
            <a:pPr marL="285750" indent="-285750" algn="just" hangingPunct="0">
              <a:buFont typeface="Wingdings" panose="05000000000000000000" pitchFamily="2" charset="2"/>
              <a:buChar char="§"/>
            </a:pPr>
            <a:endParaRPr lang="it-IT" sz="1600" dirty="0">
              <a:highlight>
                <a:srgbClr val="FFFF00"/>
              </a:highlight>
              <a:latin typeface="Calibri" panose="020F0502020204030204" pitchFamily="34" charset="0"/>
              <a:cs typeface="Calibri" panose="020F0502020204030204" pitchFamily="34" charset="0"/>
            </a:endParaRPr>
          </a:p>
          <a:p>
            <a:pPr marL="285750" indent="-285750" algn="just" hangingPunct="0">
              <a:buFont typeface="Wingdings" panose="05000000000000000000" pitchFamily="2" charset="2"/>
              <a:buChar char="§"/>
            </a:pPr>
            <a:r>
              <a:rPr lang="en-US" sz="1600" dirty="0">
                <a:latin typeface="Calibri" panose="020F0502020204030204" pitchFamily="34" charset="0"/>
                <a:cs typeface="Calibri" panose="020F0502020204030204" pitchFamily="34" charset="0"/>
              </a:rPr>
              <a:t>Franciosa, P., Gallo, N., Gerbino, S., Martorelli, M., Physics-based modelling and </a:t>
            </a:r>
            <a:r>
              <a:rPr lang="en-US" sz="1600" dirty="0" err="1">
                <a:latin typeface="Calibri" panose="020F0502020204030204" pitchFamily="34" charset="0"/>
                <a:cs typeface="Calibri" panose="020F0502020204030204" pitchFamily="34" charset="0"/>
              </a:rPr>
              <a:t>optimisation</a:t>
            </a:r>
            <a:r>
              <a:rPr lang="en-US" sz="1600" dirty="0">
                <a:latin typeface="Calibri" panose="020F0502020204030204" pitchFamily="34" charset="0"/>
                <a:cs typeface="Calibri" panose="020F0502020204030204" pitchFamily="34" charset="0"/>
              </a:rPr>
              <a:t> of shimming operations in the assembly process of aircraft skin panels, 2020 IEEE International Workshop on Metrology for </a:t>
            </a:r>
            <a:r>
              <a:rPr lang="en-US" sz="1600" dirty="0" err="1">
                <a:latin typeface="Calibri" panose="020F0502020204030204" pitchFamily="34" charset="0"/>
                <a:cs typeface="Calibri" panose="020F0502020204030204" pitchFamily="34" charset="0"/>
              </a:rPr>
              <a:t>AeroSpace</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MetroAeroSpace</a:t>
            </a:r>
            <a:r>
              <a:rPr lang="en-US" sz="1600" dirty="0">
                <a:latin typeface="Calibri" panose="020F0502020204030204" pitchFamily="34" charset="0"/>
                <a:cs typeface="Calibri" panose="020F0502020204030204" pitchFamily="34" charset="0"/>
              </a:rPr>
              <a:t> 2020 - Proceedings, 2020, pp. 409–414.</a:t>
            </a:r>
            <a:endParaRPr lang="it-IT" sz="16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728C4CF6-7A45-4333-83F3-D3EAD8DC4E47}"/>
              </a:ext>
            </a:extLst>
          </p:cNvPr>
          <p:cNvPicPr>
            <a:picLocks noChangeAspect="1"/>
          </p:cNvPicPr>
          <p:nvPr/>
        </p:nvPicPr>
        <p:blipFill rotWithShape="1">
          <a:blip r:embed="rId5"/>
          <a:srcRect l="23676" t="4242" r="7651" b="73329"/>
          <a:stretch/>
        </p:blipFill>
        <p:spPr>
          <a:xfrm>
            <a:off x="8007349" y="4811007"/>
            <a:ext cx="3352801" cy="615950"/>
          </a:xfrm>
          <a:prstGeom prst="rect">
            <a:avLst/>
          </a:prstGeom>
        </p:spPr>
      </p:pic>
      <p:pic>
        <p:nvPicPr>
          <p:cNvPr id="3" name="Immagine 2">
            <a:extLst>
              <a:ext uri="{FF2B5EF4-FFF2-40B4-BE49-F238E27FC236}">
                <a16:creationId xmlns:a16="http://schemas.microsoft.com/office/drawing/2014/main" id="{952AEFB3-77A7-4F75-AAC0-C2340AE541B9}"/>
              </a:ext>
            </a:extLst>
          </p:cNvPr>
          <p:cNvPicPr>
            <a:picLocks noChangeAspect="1"/>
          </p:cNvPicPr>
          <p:nvPr/>
        </p:nvPicPr>
        <p:blipFill>
          <a:blip r:embed="rId6"/>
          <a:stretch>
            <a:fillRect/>
          </a:stretch>
        </p:blipFill>
        <p:spPr>
          <a:xfrm>
            <a:off x="8418278" y="1666639"/>
            <a:ext cx="1299045" cy="803046"/>
          </a:xfrm>
          <a:prstGeom prst="rect">
            <a:avLst/>
          </a:prstGeom>
        </p:spPr>
      </p:pic>
      <p:pic>
        <p:nvPicPr>
          <p:cNvPr id="1026" name="Picture 2">
            <a:extLst>
              <a:ext uri="{FF2B5EF4-FFF2-40B4-BE49-F238E27FC236}">
                <a16:creationId xmlns:a16="http://schemas.microsoft.com/office/drawing/2014/main" id="{26E5A081-E96B-4C37-8249-6D6040CA5C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9485" y="2995979"/>
            <a:ext cx="963930" cy="1288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springer logo">
            <a:extLst>
              <a:ext uri="{FF2B5EF4-FFF2-40B4-BE49-F238E27FC236}">
                <a16:creationId xmlns:a16="http://schemas.microsoft.com/office/drawing/2014/main" id="{24D86444-4617-4C0B-890C-E2573CA61FC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3054" y="1600407"/>
            <a:ext cx="1359692" cy="10233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sultati immagini per springer logo">
            <a:extLst>
              <a:ext uri="{FF2B5EF4-FFF2-40B4-BE49-F238E27FC236}">
                <a16:creationId xmlns:a16="http://schemas.microsoft.com/office/drawing/2014/main" id="{F6A02D92-D66D-4915-B815-F047BF68AA4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4167" y="3429000"/>
            <a:ext cx="1359692" cy="102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74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sp>
        <p:nvSpPr>
          <p:cNvPr id="7" name="TextBox 1">
            <a:extLst>
              <a:ext uri="{FF2B5EF4-FFF2-40B4-BE49-F238E27FC236}">
                <a16:creationId xmlns:a16="http://schemas.microsoft.com/office/drawing/2014/main" id="{52D1C7DC-FED5-4024-B206-2DD1CD8BB725}"/>
              </a:ext>
            </a:extLst>
          </p:cNvPr>
          <p:cNvSpPr txBox="1"/>
          <p:nvPr/>
        </p:nvSpPr>
        <p:spPr>
          <a:xfrm>
            <a:off x="275202" y="966713"/>
            <a:ext cx="11611999" cy="1077218"/>
          </a:xfrm>
          <a:prstGeom prst="rect">
            <a:avLst/>
          </a:prstGeom>
          <a:solidFill>
            <a:srgbClr val="00708C"/>
          </a:solidFill>
        </p:spPr>
        <p:txBody>
          <a:bodyPr wrap="square" rtlCol="0">
            <a:spAutoFit/>
          </a:bodyPr>
          <a:lstStyle/>
          <a:p>
            <a:pPr>
              <a:defRPr/>
            </a:pPr>
            <a:r>
              <a:rPr lang="en-GB" sz="3200" b="1" dirty="0">
                <a:solidFill>
                  <a:prstClr val="white"/>
                </a:solidFill>
                <a:latin typeface="Calibri"/>
              </a:rPr>
              <a:t>PON 2019-21 ISAF - Integrated Smart Assembly Factory</a:t>
            </a:r>
          </a:p>
          <a:p>
            <a:pPr>
              <a:defRPr/>
            </a:pPr>
            <a:r>
              <a:rPr lang="it-IT" altLang="it-IT" sz="3200" i="1" dirty="0">
                <a:solidFill>
                  <a:prstClr val="white"/>
                </a:solidFill>
                <a:latin typeface="Calibri"/>
              </a:rPr>
              <a:t>(Fabbrica di montaggio integrata intelligente)</a:t>
            </a:r>
            <a:r>
              <a:rPr lang="en-GB" sz="3200" i="1" dirty="0">
                <a:solidFill>
                  <a:prstClr val="white"/>
                </a:solidFill>
                <a:latin typeface="Calibri"/>
              </a:rPr>
              <a:t> </a:t>
            </a:r>
          </a:p>
        </p:txBody>
      </p:sp>
      <p:sp>
        <p:nvSpPr>
          <p:cNvPr id="8" name="Subtitle 2">
            <a:extLst>
              <a:ext uri="{FF2B5EF4-FFF2-40B4-BE49-F238E27FC236}">
                <a16:creationId xmlns:a16="http://schemas.microsoft.com/office/drawing/2014/main" id="{03EB647D-3D30-4127-8533-BBB4337AA210}"/>
              </a:ext>
            </a:extLst>
          </p:cNvPr>
          <p:cNvSpPr txBox="1">
            <a:spLocks/>
          </p:cNvSpPr>
          <p:nvPr/>
        </p:nvSpPr>
        <p:spPr>
          <a:xfrm>
            <a:off x="269823" y="3585227"/>
            <a:ext cx="7540678" cy="1012216"/>
          </a:xfrm>
          <a:prstGeom prst="rect">
            <a:avLst/>
          </a:prstGeom>
        </p:spPr>
        <p:txBody>
          <a:bodyPr vert="horz" lIns="121920" tIns="60960" rIns="121920" bIns="60960" rtlCol="0">
            <a:noAutofit/>
          </a:bodyPr>
          <a:lstStyle>
            <a:lvl1pPr marL="0" indent="0" algn="l" defTabSz="457200" rtl="0" eaLnBrk="1" latinLnBrk="0" hangingPunct="1">
              <a:spcBef>
                <a:spcPct val="20000"/>
              </a:spcBef>
              <a:buSzPct val="100000"/>
              <a:buFontTx/>
              <a:buNone/>
              <a:defRPr sz="3200" kern="1200">
                <a:solidFill>
                  <a:schemeClr val="tx1"/>
                </a:solidFill>
                <a:latin typeface="+mn-lt"/>
                <a:ea typeface="+mn-ea"/>
                <a:cs typeface="+mn-cs"/>
              </a:defRPr>
            </a:lvl1pPr>
            <a:lvl2pPr marL="457200" indent="0" algn="ctr" defTabSz="457200" rtl="0" eaLnBrk="1" latinLnBrk="0" hangingPunct="1">
              <a:spcBef>
                <a:spcPct val="20000"/>
              </a:spcBef>
              <a:buSzPct val="100000"/>
              <a:buFontTx/>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SzPct val="100000"/>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SzPct val="100000"/>
              <a:buFontTx/>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SzPct val="100000"/>
              <a:buFontTx/>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it-IT" altLang="it-IT" sz="1600" dirty="0">
                <a:solidFill>
                  <a:prstClr val="black"/>
                </a:solidFill>
                <a:latin typeface="Calibri"/>
              </a:rPr>
              <a:t>Scientific Responsible: </a:t>
            </a:r>
            <a:r>
              <a:rPr lang="it-IT" altLang="it-IT" sz="1600" b="1" dirty="0" err="1">
                <a:solidFill>
                  <a:prstClr val="black"/>
                </a:solidFill>
                <a:latin typeface="Calibri"/>
              </a:rPr>
              <a:t>UniNa</a:t>
            </a:r>
            <a:r>
              <a:rPr lang="it-IT" altLang="it-IT" sz="1600" b="1" dirty="0">
                <a:solidFill>
                  <a:prstClr val="black"/>
                </a:solidFill>
                <a:latin typeface="Calibri"/>
              </a:rPr>
              <a:t> (Prof. Massimo Martorelli)</a:t>
            </a:r>
          </a:p>
          <a:p>
            <a:pPr algn="just"/>
            <a:r>
              <a:rPr lang="it-IT" altLang="it-IT" sz="1600" dirty="0">
                <a:solidFill>
                  <a:prstClr val="black"/>
                </a:solidFill>
                <a:latin typeface="Calibri"/>
              </a:rPr>
              <a:t>Partners: </a:t>
            </a:r>
            <a:r>
              <a:rPr lang="it-IT" altLang="it-IT" sz="1600" b="1" dirty="0" err="1">
                <a:solidFill>
                  <a:prstClr val="black"/>
                </a:solidFill>
                <a:latin typeface="Calibri"/>
              </a:rPr>
              <a:t>Axist</a:t>
            </a:r>
            <a:r>
              <a:rPr lang="it-IT" altLang="it-IT" sz="1600" b="1" dirty="0">
                <a:solidFill>
                  <a:prstClr val="black"/>
                </a:solidFill>
                <a:latin typeface="Calibri"/>
              </a:rPr>
              <a:t>, </a:t>
            </a:r>
            <a:r>
              <a:rPr lang="it-IT" altLang="it-IT" sz="1600" b="1" dirty="0" err="1">
                <a:solidFill>
                  <a:prstClr val="black"/>
                </a:solidFill>
                <a:latin typeface="Calibri"/>
              </a:rPr>
              <a:t>EnginSoft</a:t>
            </a:r>
            <a:r>
              <a:rPr lang="it-IT" altLang="it-IT" sz="1600" b="1" dirty="0">
                <a:solidFill>
                  <a:prstClr val="black"/>
                </a:solidFill>
                <a:latin typeface="Calibri"/>
              </a:rPr>
              <a:t>, Leonardo, </a:t>
            </a:r>
            <a:r>
              <a:rPr lang="it-IT" altLang="it-IT" sz="1600" b="1" dirty="0" err="1">
                <a:solidFill>
                  <a:prstClr val="black"/>
                </a:solidFill>
                <a:latin typeface="Calibri"/>
              </a:rPr>
              <a:t>Protom</a:t>
            </a:r>
            <a:r>
              <a:rPr lang="it-IT" altLang="it-IT" sz="1600" b="1" dirty="0">
                <a:solidFill>
                  <a:prstClr val="black"/>
                </a:solidFill>
                <a:latin typeface="Calibri"/>
              </a:rPr>
              <a:t>, </a:t>
            </a:r>
            <a:r>
              <a:rPr lang="it-IT" altLang="it-IT" sz="1600" b="1" dirty="0" err="1">
                <a:solidFill>
                  <a:prstClr val="black"/>
                </a:solidFill>
                <a:latin typeface="Calibri"/>
              </a:rPr>
              <a:t>UniNa</a:t>
            </a:r>
            <a:r>
              <a:rPr lang="it-IT" altLang="it-IT" sz="1600" b="1" dirty="0">
                <a:solidFill>
                  <a:prstClr val="black"/>
                </a:solidFill>
                <a:latin typeface="Calibri"/>
              </a:rPr>
              <a:t>, </a:t>
            </a:r>
            <a:r>
              <a:rPr lang="it-IT" altLang="it-IT" sz="1600" b="1" dirty="0" err="1">
                <a:solidFill>
                  <a:prstClr val="black"/>
                </a:solidFill>
                <a:latin typeface="Calibri"/>
              </a:rPr>
              <a:t>UniCampania</a:t>
            </a:r>
            <a:r>
              <a:rPr lang="it-IT" altLang="it-IT" sz="1600" b="1" dirty="0">
                <a:solidFill>
                  <a:prstClr val="black"/>
                </a:solidFill>
                <a:latin typeface="Calibri"/>
              </a:rPr>
              <a:t>, CNR, </a:t>
            </a:r>
            <a:r>
              <a:rPr lang="it-IT" altLang="it-IT" sz="1600" b="1" dirty="0" err="1">
                <a:solidFill>
                  <a:prstClr val="black"/>
                </a:solidFill>
                <a:latin typeface="Calibri"/>
              </a:rPr>
              <a:t>WarwickUni</a:t>
            </a:r>
            <a:endParaRPr lang="it-IT" altLang="it-IT" sz="1600" b="1" dirty="0">
              <a:solidFill>
                <a:prstClr val="black"/>
              </a:solidFill>
              <a:latin typeface="Calibri"/>
            </a:endParaRPr>
          </a:p>
          <a:p>
            <a:pPr defTabSz="609585"/>
            <a:endParaRPr lang="en-US" sz="400" b="1" dirty="0">
              <a:solidFill>
                <a:prstClr val="black"/>
              </a:solidFill>
              <a:latin typeface="Calibri"/>
            </a:endParaRPr>
          </a:p>
          <a:p>
            <a:pPr defTabSz="609585"/>
            <a:r>
              <a:rPr lang="en-US" sz="1600" b="1" dirty="0">
                <a:solidFill>
                  <a:prstClr val="black"/>
                </a:solidFill>
                <a:latin typeface="Calibri"/>
              </a:rPr>
              <a:t>Uni-Team:</a:t>
            </a:r>
          </a:p>
          <a:p>
            <a:pPr algn="just" defTabSz="609585"/>
            <a:r>
              <a:rPr lang="en-US" sz="1400" b="1" dirty="0" err="1">
                <a:solidFill>
                  <a:prstClr val="black"/>
                </a:solidFill>
                <a:latin typeface="Calibri"/>
              </a:rPr>
              <a:t>UniNa</a:t>
            </a:r>
            <a:r>
              <a:rPr lang="en-US" sz="1400" dirty="0">
                <a:solidFill>
                  <a:prstClr val="black"/>
                </a:solidFill>
                <a:latin typeface="Calibri"/>
              </a:rPr>
              <a:t>: Prof. Antonio Lanzotti, Prof. Massimo Martorelli, Ing. Chris Esposito, Ing. Stefano Papa,                  Ing. Chiara Cosenza, Ing. Claudio Marcello, Ing. Dario </a:t>
            </a:r>
            <a:r>
              <a:rPr lang="en-US" sz="1400" dirty="0" err="1">
                <a:solidFill>
                  <a:prstClr val="black"/>
                </a:solidFill>
                <a:latin typeface="Calibri"/>
              </a:rPr>
              <a:t>Famá</a:t>
            </a:r>
            <a:r>
              <a:rPr lang="en-US" sz="1400" dirty="0">
                <a:solidFill>
                  <a:prstClr val="black"/>
                </a:solidFill>
                <a:latin typeface="Calibri"/>
              </a:rPr>
              <a:t>, Ing. Agnese </a:t>
            </a:r>
            <a:r>
              <a:rPr lang="en-US" sz="1400" dirty="0" err="1">
                <a:solidFill>
                  <a:prstClr val="black"/>
                </a:solidFill>
                <a:latin typeface="Calibri"/>
              </a:rPr>
              <a:t>Pasquariello</a:t>
            </a:r>
            <a:r>
              <a:rPr lang="en-US" sz="1400" dirty="0">
                <a:solidFill>
                  <a:prstClr val="black"/>
                </a:solidFill>
                <a:latin typeface="Calibri"/>
              </a:rPr>
              <a:t>, Ing. </a:t>
            </a:r>
            <a:r>
              <a:rPr lang="en-US" sz="1400" dirty="0" err="1">
                <a:solidFill>
                  <a:prstClr val="black"/>
                </a:solidFill>
                <a:latin typeface="Calibri"/>
              </a:rPr>
              <a:t>Castrese</a:t>
            </a:r>
            <a:r>
              <a:rPr lang="en-US" sz="1400" dirty="0">
                <a:solidFill>
                  <a:prstClr val="black"/>
                </a:solidFill>
                <a:latin typeface="Calibri"/>
              </a:rPr>
              <a:t>      Di Marino, Ing. Alessandra </a:t>
            </a:r>
            <a:r>
              <a:rPr lang="en-US" sz="1400" dirty="0" err="1">
                <a:solidFill>
                  <a:prstClr val="black"/>
                </a:solidFill>
                <a:latin typeface="Calibri"/>
              </a:rPr>
              <a:t>Caggiano</a:t>
            </a:r>
            <a:r>
              <a:rPr lang="en-US" sz="1400" dirty="0">
                <a:solidFill>
                  <a:prstClr val="black"/>
                </a:solidFill>
                <a:latin typeface="Calibri"/>
              </a:rPr>
              <a:t>. </a:t>
            </a:r>
          </a:p>
          <a:p>
            <a:pPr defTabSz="609585"/>
            <a:r>
              <a:rPr lang="en-US" sz="1400" b="1" dirty="0" err="1">
                <a:solidFill>
                  <a:prstClr val="black"/>
                </a:solidFill>
                <a:latin typeface="Calibri"/>
              </a:rPr>
              <a:t>WarwickUni</a:t>
            </a:r>
            <a:r>
              <a:rPr lang="en-US" sz="1400" dirty="0">
                <a:solidFill>
                  <a:prstClr val="black"/>
                </a:solidFill>
                <a:latin typeface="Calibri"/>
              </a:rPr>
              <a:t>: Prof. Pasquale Franciosa</a:t>
            </a:r>
          </a:p>
          <a:p>
            <a:pPr defTabSz="609585"/>
            <a:r>
              <a:rPr lang="en-US" sz="1400" b="1" dirty="0" err="1">
                <a:solidFill>
                  <a:prstClr val="black"/>
                </a:solidFill>
                <a:latin typeface="Calibri"/>
              </a:rPr>
              <a:t>UniCampania</a:t>
            </a:r>
            <a:r>
              <a:rPr lang="en-US" sz="1400" dirty="0">
                <a:solidFill>
                  <a:prstClr val="black"/>
                </a:solidFill>
                <a:latin typeface="Calibri"/>
              </a:rPr>
              <a:t>: Prof. Salvatore Gerbino</a:t>
            </a:r>
          </a:p>
        </p:txBody>
      </p:sp>
      <p:sp>
        <p:nvSpPr>
          <p:cNvPr id="9" name="CasellaDiTesto 8">
            <a:extLst>
              <a:ext uri="{FF2B5EF4-FFF2-40B4-BE49-F238E27FC236}">
                <a16:creationId xmlns:a16="http://schemas.microsoft.com/office/drawing/2014/main" id="{EEED1D33-F90F-43F9-B08D-23143B4EDAC9}"/>
              </a:ext>
            </a:extLst>
          </p:cNvPr>
          <p:cNvSpPr txBox="1"/>
          <p:nvPr/>
        </p:nvSpPr>
        <p:spPr>
          <a:xfrm>
            <a:off x="269823" y="2351118"/>
            <a:ext cx="11617377" cy="1015663"/>
          </a:xfrm>
          <a:prstGeom prst="rect">
            <a:avLst/>
          </a:prstGeom>
          <a:solidFill>
            <a:srgbClr val="9FB8CD">
              <a:lumMod val="60000"/>
              <a:lumOff val="40000"/>
            </a:srgb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Calibri"/>
              </a:rPr>
              <a:t>OR2 – Part and Sub-assembly Measurement with Automated Robotic Systems and Variation Simulation Analysis to Compensate Part-to-Part Gap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2000" b="0" i="1" u="none" strike="noStrike" kern="0" cap="none" spc="0" normalizeH="0" baseline="0" noProof="0" dirty="0">
                <a:ln>
                  <a:noFill/>
                </a:ln>
                <a:solidFill>
                  <a:prstClr val="black"/>
                </a:solidFill>
                <a:effectLst/>
                <a:uLnTx/>
                <a:uFillTx/>
                <a:latin typeface="Calibri"/>
              </a:rPr>
              <a:t>(“Rilievo automatizzato delle geometrie e individuazione numerica e predittiva di interferenze e gap”)</a:t>
            </a:r>
            <a:endParaRPr kumimoji="0" lang="it-IT" sz="2000" b="0" i="0" u="none" strike="noStrike" kern="0" cap="none" spc="0" normalizeH="0" baseline="0" noProof="0" dirty="0">
              <a:ln>
                <a:noFill/>
              </a:ln>
              <a:solidFill>
                <a:prstClr val="black"/>
              </a:solidFill>
              <a:effectLst/>
              <a:uLnTx/>
              <a:uFillTx/>
              <a:latin typeface="Calibri"/>
            </a:endParaRPr>
          </a:p>
        </p:txBody>
      </p:sp>
      <p:grpSp>
        <p:nvGrpSpPr>
          <p:cNvPr id="10" name="Gruppo 9">
            <a:extLst>
              <a:ext uri="{FF2B5EF4-FFF2-40B4-BE49-F238E27FC236}">
                <a16:creationId xmlns:a16="http://schemas.microsoft.com/office/drawing/2014/main" id="{02696654-A6CB-42C7-B5E1-4B911D38C817}"/>
              </a:ext>
            </a:extLst>
          </p:cNvPr>
          <p:cNvGrpSpPr>
            <a:grpSpLocks noChangeAspect="1"/>
          </p:cNvGrpSpPr>
          <p:nvPr/>
        </p:nvGrpSpPr>
        <p:grpSpPr>
          <a:xfrm>
            <a:off x="7883831" y="3585227"/>
            <a:ext cx="3668300" cy="958923"/>
            <a:chOff x="5388584" y="5003865"/>
            <a:chExt cx="6498617" cy="1698790"/>
          </a:xfrm>
        </p:grpSpPr>
        <p:grpSp>
          <p:nvGrpSpPr>
            <p:cNvPr id="11" name="Gruppo 10">
              <a:extLst>
                <a:ext uri="{FF2B5EF4-FFF2-40B4-BE49-F238E27FC236}">
                  <a16:creationId xmlns:a16="http://schemas.microsoft.com/office/drawing/2014/main" id="{160D40EA-7D7E-418E-B009-8BB8F4A9FE06}"/>
                </a:ext>
              </a:extLst>
            </p:cNvPr>
            <p:cNvGrpSpPr/>
            <p:nvPr/>
          </p:nvGrpSpPr>
          <p:grpSpPr>
            <a:xfrm>
              <a:off x="5388584" y="5003865"/>
              <a:ext cx="6498617" cy="1698790"/>
              <a:chOff x="5388584" y="5003865"/>
              <a:chExt cx="6498617" cy="1698790"/>
            </a:xfrm>
          </p:grpSpPr>
          <p:pic>
            <p:nvPicPr>
              <p:cNvPr id="13" name="Immagine 12">
                <a:extLst>
                  <a:ext uri="{FF2B5EF4-FFF2-40B4-BE49-F238E27FC236}">
                    <a16:creationId xmlns:a16="http://schemas.microsoft.com/office/drawing/2014/main" id="{56B078EB-B145-4830-8E4C-65A8DFB4CD1C}"/>
                  </a:ext>
                </a:extLst>
              </p:cNvPr>
              <p:cNvPicPr>
                <a:picLocks noChangeAspect="1"/>
              </p:cNvPicPr>
              <p:nvPr/>
            </p:nvPicPr>
            <p:blipFill rotWithShape="1">
              <a:blip r:embed="rId4"/>
              <a:srcRect t="27619" b="22626"/>
              <a:stretch/>
            </p:blipFill>
            <p:spPr>
              <a:xfrm>
                <a:off x="5388584" y="5428286"/>
                <a:ext cx="2640037" cy="892562"/>
              </a:xfrm>
              <a:prstGeom prst="rect">
                <a:avLst/>
              </a:prstGeom>
            </p:spPr>
          </p:pic>
          <p:pic>
            <p:nvPicPr>
              <p:cNvPr id="14" name="Immagine 13">
                <a:extLst>
                  <a:ext uri="{FF2B5EF4-FFF2-40B4-BE49-F238E27FC236}">
                    <a16:creationId xmlns:a16="http://schemas.microsoft.com/office/drawing/2014/main" id="{887B40AD-AE55-4686-AB4A-F7D8604CD5C7}"/>
                  </a:ext>
                </a:extLst>
              </p:cNvPr>
              <p:cNvPicPr>
                <a:picLocks noChangeAspect="1"/>
              </p:cNvPicPr>
              <p:nvPr/>
            </p:nvPicPr>
            <p:blipFill rotWithShape="1">
              <a:blip r:embed="rId5"/>
              <a:srcRect t="18656" b="13950"/>
              <a:stretch/>
            </p:blipFill>
            <p:spPr>
              <a:xfrm>
                <a:off x="10025159" y="5781449"/>
                <a:ext cx="1862042" cy="921206"/>
              </a:xfrm>
              <a:prstGeom prst="rect">
                <a:avLst/>
              </a:prstGeom>
            </p:spPr>
          </p:pic>
          <p:pic>
            <p:nvPicPr>
              <p:cNvPr id="15" name="Immagine 14">
                <a:extLst>
                  <a:ext uri="{FF2B5EF4-FFF2-40B4-BE49-F238E27FC236}">
                    <a16:creationId xmlns:a16="http://schemas.microsoft.com/office/drawing/2014/main" id="{8DDC6320-38A5-40C3-94EC-90E88A4059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6555" y="5003865"/>
                <a:ext cx="1896258" cy="857290"/>
              </a:xfrm>
              <a:prstGeom prst="rect">
                <a:avLst/>
              </a:prstGeom>
            </p:spPr>
          </p:pic>
          <p:pic>
            <p:nvPicPr>
              <p:cNvPr id="16" name="Immagine 15">
                <a:extLst>
                  <a:ext uri="{FF2B5EF4-FFF2-40B4-BE49-F238E27FC236}">
                    <a16:creationId xmlns:a16="http://schemas.microsoft.com/office/drawing/2014/main" id="{84C59A1A-0634-4232-BEFE-890D05DF234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9195" y="5869458"/>
                <a:ext cx="2062683" cy="734831"/>
              </a:xfrm>
              <a:prstGeom prst="rect">
                <a:avLst/>
              </a:prstGeom>
            </p:spPr>
          </p:pic>
        </p:grpSp>
        <p:pic>
          <p:nvPicPr>
            <p:cNvPr id="12" name="Immagine 11">
              <a:extLst>
                <a:ext uri="{FF2B5EF4-FFF2-40B4-BE49-F238E27FC236}">
                  <a16:creationId xmlns:a16="http://schemas.microsoft.com/office/drawing/2014/main" id="{0750EA32-AE97-42F2-8AD9-20E9AAB03F7E}"/>
                </a:ext>
              </a:extLst>
            </p:cNvPr>
            <p:cNvPicPr>
              <a:picLocks noChangeAspect="1"/>
            </p:cNvPicPr>
            <p:nvPr/>
          </p:nvPicPr>
          <p:blipFill rotWithShape="1">
            <a:blip r:embed="rId8"/>
            <a:srcRect l="81224" t="74849" r="3503" b="16831"/>
            <a:stretch/>
          </p:blipFill>
          <p:spPr>
            <a:xfrm>
              <a:off x="9902813" y="5133155"/>
              <a:ext cx="1862042" cy="570542"/>
            </a:xfrm>
            <a:prstGeom prst="rect">
              <a:avLst/>
            </a:prstGeom>
          </p:spPr>
        </p:pic>
      </p:grpSp>
      <p:sp>
        <p:nvSpPr>
          <p:cNvPr id="2" name="CasellaDiTesto 1">
            <a:extLst>
              <a:ext uri="{FF2B5EF4-FFF2-40B4-BE49-F238E27FC236}">
                <a16:creationId xmlns:a16="http://schemas.microsoft.com/office/drawing/2014/main" id="{A586A95B-B695-462A-AFB3-3CE124D8AD1D}"/>
              </a:ext>
            </a:extLst>
          </p:cNvPr>
          <p:cNvSpPr txBox="1"/>
          <p:nvPr/>
        </p:nvSpPr>
        <p:spPr>
          <a:xfrm>
            <a:off x="4345797" y="5259690"/>
            <a:ext cx="6434390" cy="646331"/>
          </a:xfrm>
          <a:prstGeom prst="rect">
            <a:avLst/>
          </a:prstGeom>
          <a:noFill/>
        </p:spPr>
        <p:txBody>
          <a:bodyPr wrap="none" rtlCol="0">
            <a:spAutoFit/>
          </a:bodyPr>
          <a:lstStyle/>
          <a:p>
            <a:r>
              <a:rPr lang="it-IT" sz="3600" b="1" dirty="0">
                <a:solidFill>
                  <a:srgbClr val="FF0000"/>
                </a:solidFill>
              </a:rPr>
              <a:t>GRAZIE PER L</a:t>
            </a:r>
            <a:r>
              <a:rPr lang="en-US" sz="3600" b="1" dirty="0">
                <a:solidFill>
                  <a:srgbClr val="FF0000"/>
                </a:solidFill>
              </a:rPr>
              <a:t>’ATTENZIONE</a:t>
            </a:r>
            <a:endParaRPr lang="en-GB" sz="3600" b="1" dirty="0">
              <a:solidFill>
                <a:srgbClr val="FF0000"/>
              </a:solidFill>
            </a:endParaRPr>
          </a:p>
        </p:txBody>
      </p:sp>
    </p:spTree>
    <p:extLst>
      <p:ext uri="{BB962C8B-B14F-4D97-AF65-F5344CB8AC3E}">
        <p14:creationId xmlns:p14="http://schemas.microsoft.com/office/powerpoint/2010/main" val="71431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sp>
        <p:nvSpPr>
          <p:cNvPr id="6" name="Titolo 1">
            <a:extLst>
              <a:ext uri="{FF2B5EF4-FFF2-40B4-BE49-F238E27FC236}">
                <a16:creationId xmlns:a16="http://schemas.microsoft.com/office/drawing/2014/main" id="{426B4798-2A56-46EB-B55B-EB5882EC0FF0}"/>
              </a:ext>
            </a:extLst>
          </p:cNvPr>
          <p:cNvSpPr txBox="1">
            <a:spLocks noChangeArrowheads="1"/>
          </p:cNvSpPr>
          <p:nvPr/>
        </p:nvSpPr>
        <p:spPr bwMode="auto">
          <a:xfrm>
            <a:off x="411163" y="711200"/>
            <a:ext cx="497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err="1">
                <a:solidFill>
                  <a:srgbClr val="0070C0"/>
                </a:solidFill>
              </a:rPr>
              <a:t>Contents</a:t>
            </a:r>
            <a:endParaRPr lang="it-IT" altLang="it-IT" sz="2800" b="1" dirty="0">
              <a:solidFill>
                <a:srgbClr val="0070C0"/>
              </a:solidFill>
            </a:endParaRPr>
          </a:p>
        </p:txBody>
      </p:sp>
      <p:sp>
        <p:nvSpPr>
          <p:cNvPr id="7" name="Shape 19">
            <a:extLst>
              <a:ext uri="{FF2B5EF4-FFF2-40B4-BE49-F238E27FC236}">
                <a16:creationId xmlns:a16="http://schemas.microsoft.com/office/drawing/2014/main" id="{CCB21FC6-4617-4D42-BAA6-1A292B1A9847}"/>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9" name="CasellaDiTesto 8">
            <a:extLst>
              <a:ext uri="{FF2B5EF4-FFF2-40B4-BE49-F238E27FC236}">
                <a16:creationId xmlns:a16="http://schemas.microsoft.com/office/drawing/2014/main" id="{562980C9-3AC0-46F8-85F0-19D403628057}"/>
              </a:ext>
            </a:extLst>
          </p:cNvPr>
          <p:cNvSpPr txBox="1"/>
          <p:nvPr/>
        </p:nvSpPr>
        <p:spPr>
          <a:xfrm>
            <a:off x="711200" y="1610558"/>
            <a:ext cx="7086600" cy="6463308"/>
          </a:xfrm>
          <a:prstGeom prst="rect">
            <a:avLst/>
          </a:prstGeom>
          <a:noFill/>
        </p:spPr>
        <p:txBody>
          <a:bodyPr wrap="square">
            <a:spAutoFit/>
          </a:bodyPr>
          <a:lstStyle/>
          <a:p>
            <a:pPr marL="285750" indent="-285750" eaLnBrk="1" hangingPunct="1">
              <a:spcBef>
                <a:spcPct val="0"/>
              </a:spcBef>
              <a:buFontTx/>
              <a:buChar char="-"/>
            </a:pPr>
            <a:r>
              <a:rPr lang="it-IT" altLang="it-IT" sz="1800" dirty="0" err="1"/>
              <a:t>Introduction</a:t>
            </a:r>
            <a:endParaRPr lang="it-IT" altLang="it-IT" sz="1800" dirty="0"/>
          </a:p>
          <a:p>
            <a:pPr marL="285750" indent="-285750" eaLnBrk="1" hangingPunct="1">
              <a:spcBef>
                <a:spcPct val="0"/>
              </a:spcBef>
              <a:buFontTx/>
              <a:buChar char="-"/>
            </a:pPr>
            <a:endParaRPr lang="it-IT" altLang="it-IT" dirty="0"/>
          </a:p>
          <a:p>
            <a:pPr marL="285750" indent="-285750" eaLnBrk="1" hangingPunct="1">
              <a:spcBef>
                <a:spcPct val="0"/>
              </a:spcBef>
              <a:buFontTx/>
              <a:buChar char="-"/>
            </a:pPr>
            <a:r>
              <a:rPr lang="it-IT" altLang="it-IT" sz="1800" dirty="0"/>
              <a:t>ISAF framework</a:t>
            </a:r>
          </a:p>
          <a:p>
            <a:pPr marL="285750" indent="-285750" eaLnBrk="1" hangingPunct="1">
              <a:spcBef>
                <a:spcPct val="0"/>
              </a:spcBef>
              <a:buFontTx/>
              <a:buChar char="-"/>
            </a:pPr>
            <a:endParaRPr lang="it-IT" altLang="it-IT" dirty="0"/>
          </a:p>
          <a:p>
            <a:pPr marL="285750" indent="-285750" eaLnBrk="1" hangingPunct="1">
              <a:spcBef>
                <a:spcPct val="0"/>
              </a:spcBef>
              <a:buFontTx/>
              <a:buChar char="-"/>
            </a:pPr>
            <a:r>
              <a:rPr lang="en-US" altLang="it-IT" sz="1800" dirty="0"/>
              <a:t>Key Enabling Technology:</a:t>
            </a:r>
          </a:p>
          <a:p>
            <a:pPr marL="1200150" lvl="2" indent="-285750">
              <a:spcBef>
                <a:spcPct val="0"/>
              </a:spcBef>
              <a:buFontTx/>
              <a:buChar char="-"/>
            </a:pPr>
            <a:r>
              <a:rPr lang="en-US" altLang="it-IT" dirty="0"/>
              <a:t>(1): in-line part measurement</a:t>
            </a:r>
          </a:p>
          <a:p>
            <a:pPr marL="1200150" lvl="2" indent="-285750">
              <a:spcBef>
                <a:spcPct val="0"/>
              </a:spcBef>
              <a:buFontTx/>
              <a:buChar char="-"/>
            </a:pPr>
            <a:r>
              <a:rPr lang="en-US" altLang="it-IT" dirty="0"/>
              <a:t>(2): Virtual Shimming Simulator</a:t>
            </a:r>
          </a:p>
          <a:p>
            <a:pPr marL="1200150" lvl="2" indent="-285750">
              <a:spcBef>
                <a:spcPct val="0"/>
              </a:spcBef>
              <a:buFontTx/>
              <a:buChar char="-"/>
            </a:pPr>
            <a:r>
              <a:rPr lang="en-US" altLang="it-IT" dirty="0"/>
              <a:t>(3): Shim Fabrication</a:t>
            </a:r>
          </a:p>
          <a:p>
            <a:pPr marL="285750" indent="-285750" eaLnBrk="1" hangingPunct="1">
              <a:spcBef>
                <a:spcPct val="0"/>
              </a:spcBef>
              <a:buFontTx/>
              <a:buChar char="-"/>
            </a:pPr>
            <a:endParaRPr lang="en-US" altLang="it-IT" dirty="0"/>
          </a:p>
          <a:p>
            <a:pPr marL="285750" indent="-285750">
              <a:spcBef>
                <a:spcPct val="0"/>
              </a:spcBef>
              <a:buFontTx/>
              <a:buChar char="-"/>
            </a:pPr>
            <a:r>
              <a:rPr lang="en-US" altLang="it-IT" dirty="0"/>
              <a:t>Verification and Validation using Vertical </a:t>
            </a:r>
            <a:r>
              <a:rPr lang="en-US" altLang="it-IT" dirty="0" err="1"/>
              <a:t>Stabiliser</a:t>
            </a:r>
            <a:endParaRPr lang="en-US" altLang="it-IT" dirty="0"/>
          </a:p>
          <a:p>
            <a:pPr marL="285750" indent="-285750">
              <a:spcBef>
                <a:spcPct val="0"/>
              </a:spcBef>
              <a:buFontTx/>
              <a:buChar char="-"/>
            </a:pPr>
            <a:endParaRPr lang="en-US" altLang="it-IT" dirty="0"/>
          </a:p>
          <a:p>
            <a:pPr marL="285750" indent="-285750">
              <a:spcBef>
                <a:spcPct val="0"/>
              </a:spcBef>
              <a:buFontTx/>
              <a:buChar char="-"/>
            </a:pPr>
            <a:r>
              <a:rPr lang="en-US" altLang="it-IT" dirty="0"/>
              <a:t>Results</a:t>
            </a:r>
          </a:p>
          <a:p>
            <a:pPr marL="285750" indent="-285750">
              <a:spcBef>
                <a:spcPct val="0"/>
              </a:spcBef>
              <a:buFontTx/>
              <a:buChar char="-"/>
            </a:pPr>
            <a:endParaRPr lang="en-US" altLang="it-IT" dirty="0"/>
          </a:p>
          <a:p>
            <a:pPr marL="285750" indent="-285750">
              <a:spcBef>
                <a:spcPct val="0"/>
              </a:spcBef>
              <a:buFontTx/>
              <a:buChar char="-"/>
            </a:pPr>
            <a:r>
              <a:rPr lang="en-US" altLang="it-IT" dirty="0"/>
              <a:t>Conclusions</a:t>
            </a:r>
          </a:p>
          <a:p>
            <a:pPr marL="285750" indent="-285750">
              <a:spcBef>
                <a:spcPct val="0"/>
              </a:spcBef>
              <a:buFontTx/>
              <a:buChar char="-"/>
            </a:pPr>
            <a:endParaRPr lang="it-IT" altLang="it-IT" dirty="0"/>
          </a:p>
          <a:p>
            <a:pPr marL="285750" indent="-285750" eaLnBrk="1" hangingPunct="1">
              <a:spcBef>
                <a:spcPct val="0"/>
              </a:spcBef>
              <a:buFontTx/>
              <a:buChar char="-"/>
            </a:pPr>
            <a:endParaRPr lang="en-US" altLang="it-IT" sz="1800" dirty="0"/>
          </a:p>
          <a:p>
            <a:pPr lvl="2">
              <a:spcBef>
                <a:spcPct val="0"/>
              </a:spcBef>
            </a:pPr>
            <a:endParaRPr lang="en-US" altLang="it-IT" dirty="0"/>
          </a:p>
          <a:p>
            <a:pPr marL="285750" indent="-285750" eaLnBrk="1" hangingPunct="1">
              <a:spcBef>
                <a:spcPct val="0"/>
              </a:spcBef>
              <a:buFontTx/>
              <a:buChar char="-"/>
            </a:pPr>
            <a:endParaRPr lang="en-US" altLang="it-IT" sz="1800" dirty="0"/>
          </a:p>
          <a:p>
            <a:pPr marL="285750" indent="-285750" eaLnBrk="1" hangingPunct="1">
              <a:spcBef>
                <a:spcPct val="0"/>
              </a:spcBef>
              <a:buFontTx/>
              <a:buChar char="-"/>
            </a:pPr>
            <a:endParaRPr lang="en-US" altLang="it-IT" sz="1800" dirty="0"/>
          </a:p>
          <a:p>
            <a:pPr marL="285750" indent="-285750" eaLnBrk="1" hangingPunct="1">
              <a:spcBef>
                <a:spcPct val="0"/>
              </a:spcBef>
              <a:buFontTx/>
              <a:buChar char="-"/>
            </a:pPr>
            <a:endParaRPr lang="en-US" altLang="it-IT" sz="1800" dirty="0"/>
          </a:p>
          <a:p>
            <a:pPr marL="285750" indent="-285750" eaLnBrk="1" hangingPunct="1">
              <a:spcBef>
                <a:spcPct val="0"/>
              </a:spcBef>
              <a:buFontTx/>
              <a:buChar char="-"/>
            </a:pPr>
            <a:endParaRPr lang="it-IT" altLang="it-IT" sz="1800" dirty="0"/>
          </a:p>
          <a:p>
            <a:pPr marL="285750" indent="-285750" eaLnBrk="1" hangingPunct="1">
              <a:spcBef>
                <a:spcPct val="0"/>
              </a:spcBef>
              <a:buFontTx/>
              <a:buChar char="-"/>
            </a:pPr>
            <a:endParaRPr lang="it-IT" altLang="it-IT" sz="1800" dirty="0"/>
          </a:p>
          <a:p>
            <a:pPr marL="285750" indent="-285750" eaLnBrk="1" hangingPunct="1">
              <a:spcBef>
                <a:spcPct val="0"/>
              </a:spcBef>
              <a:buFontTx/>
              <a:buChar char="-"/>
            </a:pPr>
            <a:endParaRPr lang="it-IT" altLang="it-IT" sz="1800" dirty="0"/>
          </a:p>
        </p:txBody>
      </p:sp>
    </p:spTree>
    <p:extLst>
      <p:ext uri="{BB962C8B-B14F-4D97-AF65-F5344CB8AC3E}">
        <p14:creationId xmlns:p14="http://schemas.microsoft.com/office/powerpoint/2010/main" val="424215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20" name="Picture 5">
            <a:extLst>
              <a:ext uri="{FF2B5EF4-FFF2-40B4-BE49-F238E27FC236}">
                <a16:creationId xmlns:a16="http://schemas.microsoft.com/office/drawing/2014/main" id="{DA8B333B-0AC0-4001-B057-74F7EDC6400B}"/>
              </a:ext>
            </a:extLst>
          </p:cNvPr>
          <p:cNvPicPr>
            <a:picLocks noChangeAspect="1"/>
          </p:cNvPicPr>
          <p:nvPr/>
        </p:nvPicPr>
        <p:blipFill rotWithShape="1">
          <a:blip r:embed="rId4">
            <a:extLst>
              <a:ext uri="{28A0092B-C50C-407E-A947-70E740481C1C}">
                <a14:useLocalDpi xmlns:a14="http://schemas.microsoft.com/office/drawing/2010/main" val="0"/>
              </a:ext>
            </a:extLst>
          </a:blip>
          <a:srcRect l="43428" t="-4992" b="-1"/>
          <a:stretch/>
        </p:blipFill>
        <p:spPr bwMode="auto">
          <a:xfrm>
            <a:off x="6802439" y="1369050"/>
            <a:ext cx="4328831" cy="2332174"/>
          </a:xfrm>
          <a:prstGeom prst="rect">
            <a:avLst/>
          </a:prstGeom>
          <a:noFill/>
          <a:ln>
            <a:noFill/>
          </a:ln>
          <a:extLst>
            <a:ext uri="{53640926-AAD7-44D8-BBD7-CCE9431645EC}">
              <a14:shadowObscured xmlns:a14="http://schemas.microsoft.com/office/drawing/2010/main"/>
            </a:ext>
          </a:extLst>
        </p:spPr>
      </p:pic>
      <p:sp>
        <p:nvSpPr>
          <p:cNvPr id="21" name="CasellaDiTesto 20">
            <a:extLst>
              <a:ext uri="{FF2B5EF4-FFF2-40B4-BE49-F238E27FC236}">
                <a16:creationId xmlns:a16="http://schemas.microsoft.com/office/drawing/2014/main" id="{42CF7936-A586-42A9-B0E0-7926C53EFB63}"/>
              </a:ext>
            </a:extLst>
          </p:cNvPr>
          <p:cNvSpPr txBox="1"/>
          <p:nvPr/>
        </p:nvSpPr>
        <p:spPr>
          <a:xfrm>
            <a:off x="1101984" y="1607979"/>
            <a:ext cx="4978400" cy="246221"/>
          </a:xfrm>
          <a:prstGeom prst="rect">
            <a:avLst/>
          </a:prstGeom>
          <a:noFill/>
        </p:spPr>
        <p:txBody>
          <a:bodyPr wrap="square">
            <a:spAutoFit/>
          </a:bodyPr>
          <a:lstStyle/>
          <a:p>
            <a:pPr algn="just" hangingPunct="0">
              <a:lnSpc>
                <a:spcPts val="1100"/>
              </a:lnSpc>
              <a:spcBef>
                <a:spcPts val="600"/>
              </a:spcBef>
              <a:spcAft>
                <a:spcPts val="600"/>
              </a:spcAft>
            </a:pPr>
            <a:r>
              <a:rPr lang="en-GB" sz="1600" dirty="0">
                <a:effectLst/>
                <a:latin typeface="Times New Roman" panose="02020603050405020304" pitchFamily="18" charset="0"/>
                <a:ea typeface="Times New Roman" panose="02020603050405020304" pitchFamily="18" charset="0"/>
              </a:rPr>
              <a:t>Example of gap measurement using manual filler gauge</a:t>
            </a:r>
            <a:endParaRPr lang="it-IT" sz="1600" dirty="0">
              <a:effectLst/>
              <a:latin typeface="Times New Roman" panose="02020603050405020304" pitchFamily="18" charset="0"/>
              <a:ea typeface="Times New Roman" panose="02020603050405020304" pitchFamily="18" charset="0"/>
            </a:endParaRPr>
          </a:p>
        </p:txBody>
      </p:sp>
      <p:sp>
        <p:nvSpPr>
          <p:cNvPr id="23" name="Titolo 1">
            <a:extLst>
              <a:ext uri="{FF2B5EF4-FFF2-40B4-BE49-F238E27FC236}">
                <a16:creationId xmlns:a16="http://schemas.microsoft.com/office/drawing/2014/main" id="{1062DBCC-03DF-4D64-B1D3-11BC93805296}"/>
              </a:ext>
            </a:extLst>
          </p:cNvPr>
          <p:cNvSpPr txBox="1">
            <a:spLocks noChangeArrowheads="1"/>
          </p:cNvSpPr>
          <p:nvPr/>
        </p:nvSpPr>
        <p:spPr bwMode="auto">
          <a:xfrm>
            <a:off x="411163" y="711200"/>
            <a:ext cx="497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err="1">
                <a:solidFill>
                  <a:srgbClr val="0070C0"/>
                </a:solidFill>
              </a:rPr>
              <a:t>Introduction</a:t>
            </a:r>
            <a:endParaRPr lang="it-IT" altLang="it-IT" sz="2800" b="1" dirty="0">
              <a:solidFill>
                <a:srgbClr val="0070C0"/>
              </a:solidFill>
            </a:endParaRPr>
          </a:p>
        </p:txBody>
      </p:sp>
      <p:sp>
        <p:nvSpPr>
          <p:cNvPr id="24" name="Shape 19">
            <a:extLst>
              <a:ext uri="{FF2B5EF4-FFF2-40B4-BE49-F238E27FC236}">
                <a16:creationId xmlns:a16="http://schemas.microsoft.com/office/drawing/2014/main" id="{570B6546-7EE0-4C02-B526-6A7791EBCF53}"/>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25" name="CasellaDiTesto 24">
            <a:extLst>
              <a:ext uri="{FF2B5EF4-FFF2-40B4-BE49-F238E27FC236}">
                <a16:creationId xmlns:a16="http://schemas.microsoft.com/office/drawing/2014/main" id="{BF9E2B6D-6496-4F64-8CA5-0FAFBEC8EEAD}"/>
              </a:ext>
            </a:extLst>
          </p:cNvPr>
          <p:cNvSpPr txBox="1"/>
          <p:nvPr/>
        </p:nvSpPr>
        <p:spPr>
          <a:xfrm>
            <a:off x="8353427" y="3792831"/>
            <a:ext cx="1808328" cy="240259"/>
          </a:xfrm>
          <a:prstGeom prst="rect">
            <a:avLst/>
          </a:prstGeom>
          <a:noFill/>
        </p:spPr>
        <p:txBody>
          <a:bodyPr wrap="square">
            <a:spAutoFit/>
          </a:bodyPr>
          <a:lstStyle/>
          <a:p>
            <a:pPr algn="just" hangingPunct="0">
              <a:lnSpc>
                <a:spcPts val="1100"/>
              </a:lnSpc>
              <a:spcBef>
                <a:spcPts val="600"/>
              </a:spcBef>
              <a:spcAft>
                <a:spcPts val="600"/>
              </a:spcAft>
            </a:pPr>
            <a:r>
              <a:rPr lang="en-GB" sz="1400" dirty="0">
                <a:effectLst/>
                <a:latin typeface="Times New Roman" panose="02020603050405020304" pitchFamily="18" charset="0"/>
                <a:ea typeface="Times New Roman" panose="02020603050405020304" pitchFamily="18" charset="0"/>
              </a:rPr>
              <a:t>Positioning of shims</a:t>
            </a:r>
            <a:endParaRPr lang="it-IT" sz="1400" dirty="0">
              <a:effectLst/>
              <a:latin typeface="Times New Roman" panose="02020603050405020304" pitchFamily="18" charset="0"/>
              <a:ea typeface="Times New Roman" panose="02020603050405020304" pitchFamily="18" charset="0"/>
            </a:endParaRPr>
          </a:p>
        </p:txBody>
      </p:sp>
      <p:pic>
        <p:nvPicPr>
          <p:cNvPr id="3" name="Immagine 2">
            <a:extLst>
              <a:ext uri="{FF2B5EF4-FFF2-40B4-BE49-F238E27FC236}">
                <a16:creationId xmlns:a16="http://schemas.microsoft.com/office/drawing/2014/main" id="{7B0AABF4-06D8-423A-BEBF-75C33F5107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4836" y="4094784"/>
            <a:ext cx="2594674" cy="1950932"/>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7ABD2E0E-CDF7-40CE-984C-186E005FC27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r="2380"/>
          <a:stretch/>
        </p:blipFill>
        <p:spPr>
          <a:xfrm>
            <a:off x="2130314" y="4039856"/>
            <a:ext cx="2471777" cy="1929175"/>
          </a:xfrm>
          <a:prstGeom prst="rect">
            <a:avLst/>
          </a:prstGeom>
        </p:spPr>
      </p:pic>
      <p:pic>
        <p:nvPicPr>
          <p:cNvPr id="13" name="Picture 5">
            <a:extLst>
              <a:ext uri="{FF2B5EF4-FFF2-40B4-BE49-F238E27FC236}">
                <a16:creationId xmlns:a16="http://schemas.microsoft.com/office/drawing/2014/main" id="{D6209C42-1DB9-45D7-8CB4-DA3FE4D412D7}"/>
              </a:ext>
            </a:extLst>
          </p:cNvPr>
          <p:cNvPicPr>
            <a:picLocks noChangeAspect="1"/>
          </p:cNvPicPr>
          <p:nvPr/>
        </p:nvPicPr>
        <p:blipFill rotWithShape="1">
          <a:blip r:embed="rId4">
            <a:extLst>
              <a:ext uri="{28A0092B-C50C-407E-A947-70E740481C1C}">
                <a14:useLocalDpi xmlns:a14="http://schemas.microsoft.com/office/drawing/2010/main" val="0"/>
              </a:ext>
            </a:extLst>
          </a:blip>
          <a:srcRect t="-4992" r="56687" b="-1"/>
          <a:stretch/>
        </p:blipFill>
        <p:spPr bwMode="auto">
          <a:xfrm>
            <a:off x="2130314" y="1991561"/>
            <a:ext cx="2571547" cy="18095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174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29">
            <a:extLst>
              <a:ext uri="{FF2B5EF4-FFF2-40B4-BE49-F238E27FC236}">
                <a16:creationId xmlns:a16="http://schemas.microsoft.com/office/drawing/2014/main" id="{C583C6CA-8646-4E38-A432-AD1F192802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71"/>
          <a:stretch/>
        </p:blipFill>
        <p:spPr bwMode="auto">
          <a:xfrm>
            <a:off x="5490266" y="1341063"/>
            <a:ext cx="4822134" cy="4557183"/>
          </a:xfrm>
          <a:prstGeom prst="rect">
            <a:avLst/>
          </a:prstGeom>
          <a:noFill/>
          <a:ln>
            <a:noFill/>
          </a:ln>
          <a:extLst>
            <a:ext uri="{53640926-AAD7-44D8-BBD7-CCE9431645EC}">
              <a14:shadowObscured xmlns:a14="http://schemas.microsoft.com/office/drawing/2010/main"/>
            </a:ext>
          </a:extLst>
        </p:spPr>
      </p:pic>
      <p:sp>
        <p:nvSpPr>
          <p:cNvPr id="7" name="Titolo 1">
            <a:extLst>
              <a:ext uri="{FF2B5EF4-FFF2-40B4-BE49-F238E27FC236}">
                <a16:creationId xmlns:a16="http://schemas.microsoft.com/office/drawing/2014/main" id="{FE354CF2-2363-4142-BAF5-57BEB12F337E}"/>
              </a:ext>
            </a:extLst>
          </p:cNvPr>
          <p:cNvSpPr txBox="1">
            <a:spLocks noChangeArrowheads="1"/>
          </p:cNvSpPr>
          <p:nvPr/>
        </p:nvSpPr>
        <p:spPr bwMode="auto">
          <a:xfrm>
            <a:off x="411163" y="711200"/>
            <a:ext cx="497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a:solidFill>
                  <a:srgbClr val="0070C0"/>
                </a:solidFill>
              </a:rPr>
              <a:t>ISAF framework</a:t>
            </a:r>
          </a:p>
        </p:txBody>
      </p:sp>
      <p:sp>
        <p:nvSpPr>
          <p:cNvPr id="8" name="Shape 19">
            <a:extLst>
              <a:ext uri="{FF2B5EF4-FFF2-40B4-BE49-F238E27FC236}">
                <a16:creationId xmlns:a16="http://schemas.microsoft.com/office/drawing/2014/main" id="{45C9C46B-FC94-4AC5-83C5-908DF2F0A0A1}"/>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9" name="CasellaDiTesto 8">
            <a:extLst>
              <a:ext uri="{FF2B5EF4-FFF2-40B4-BE49-F238E27FC236}">
                <a16:creationId xmlns:a16="http://schemas.microsoft.com/office/drawing/2014/main" id="{E640DCCC-5AC7-4833-BAFE-CBDBA269F1B0}"/>
              </a:ext>
            </a:extLst>
          </p:cNvPr>
          <p:cNvSpPr txBox="1"/>
          <p:nvPr/>
        </p:nvSpPr>
        <p:spPr>
          <a:xfrm>
            <a:off x="460374" y="1928143"/>
            <a:ext cx="4587876" cy="1938992"/>
          </a:xfrm>
          <a:prstGeom prst="rect">
            <a:avLst/>
          </a:prstGeom>
          <a:noFill/>
        </p:spPr>
        <p:txBody>
          <a:bodyPr wrap="square">
            <a:spAutoFit/>
          </a:bodyPr>
          <a:lstStyle/>
          <a:p>
            <a:pPr marL="342900" indent="-342900" algn="just" hangingPunct="0">
              <a:spcBef>
                <a:spcPts val="600"/>
              </a:spcBef>
              <a:spcAft>
                <a:spcPts val="600"/>
              </a:spcAft>
              <a:buAutoNum type="alphaLcParenR"/>
            </a:pPr>
            <a:r>
              <a:rPr lang="en-GB" sz="2000" dirty="0">
                <a:latin typeface="Times New Roman" panose="02020603050405020304" pitchFamily="18" charset="0"/>
              </a:rPr>
              <a:t>State-of-the-art approach for shimming operation – </a:t>
            </a:r>
            <a:r>
              <a:rPr lang="en-GB" sz="2000" i="1" dirty="0">
                <a:latin typeface="Times New Roman" panose="02020603050405020304" pitchFamily="18" charset="0"/>
              </a:rPr>
              <a:t>closed configuration</a:t>
            </a:r>
            <a:r>
              <a:rPr lang="en-GB" sz="2000" dirty="0">
                <a:latin typeface="Times New Roman" panose="02020603050405020304" pitchFamily="18" charset="0"/>
              </a:rPr>
              <a:t>. </a:t>
            </a:r>
          </a:p>
          <a:p>
            <a:pPr marL="342900" indent="-342900" algn="just" hangingPunct="0">
              <a:spcBef>
                <a:spcPts val="600"/>
              </a:spcBef>
              <a:spcAft>
                <a:spcPts val="600"/>
              </a:spcAft>
              <a:buAutoNum type="alphaLcParenR"/>
            </a:pPr>
            <a:endParaRPr lang="en-GB" sz="2000" dirty="0">
              <a:latin typeface="Times New Roman" panose="02020603050405020304" pitchFamily="18" charset="0"/>
            </a:endParaRPr>
          </a:p>
          <a:p>
            <a:pPr marL="342900" indent="-342900" algn="just" hangingPunct="0">
              <a:spcBef>
                <a:spcPts val="600"/>
              </a:spcBef>
              <a:spcAft>
                <a:spcPts val="600"/>
              </a:spcAft>
              <a:buAutoNum type="alphaLcParenR"/>
            </a:pPr>
            <a:r>
              <a:rPr lang="en-GB" sz="2000" dirty="0">
                <a:latin typeface="Times New Roman" panose="02020603050405020304" pitchFamily="18" charset="0"/>
              </a:rPr>
              <a:t>Proposed approach for shimming operation – </a:t>
            </a:r>
            <a:r>
              <a:rPr lang="en-GB" sz="2000" i="1" dirty="0">
                <a:latin typeface="Times New Roman" panose="02020603050405020304" pitchFamily="18" charset="0"/>
              </a:rPr>
              <a:t>open configuration</a:t>
            </a:r>
            <a:r>
              <a:rPr lang="en-GB" sz="2000" dirty="0">
                <a:latin typeface="Times New Roman" panose="02020603050405020304" pitchFamily="18" charset="0"/>
              </a:rPr>
              <a:t>.</a:t>
            </a:r>
            <a:endParaRPr lang="it-IT" sz="2000" dirty="0">
              <a:latin typeface="Times New Roman" panose="02020603050405020304" pitchFamily="18" charset="0"/>
            </a:endParaRPr>
          </a:p>
        </p:txBody>
      </p:sp>
    </p:spTree>
    <p:extLst>
      <p:ext uri="{BB962C8B-B14F-4D97-AF65-F5344CB8AC3E}">
        <p14:creationId xmlns:p14="http://schemas.microsoft.com/office/powerpoint/2010/main" val="284587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26">
            <a:extLst>
              <a:ext uri="{FF2B5EF4-FFF2-40B4-BE49-F238E27FC236}">
                <a16:creationId xmlns:a16="http://schemas.microsoft.com/office/drawing/2014/main" id="{D34FA153-5F9C-4821-866A-878B73FE3D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4574" y="1476944"/>
            <a:ext cx="8582852" cy="3904111"/>
          </a:xfrm>
          <a:prstGeom prst="rect">
            <a:avLst/>
          </a:prstGeom>
          <a:noFill/>
        </p:spPr>
      </p:pic>
      <p:sp>
        <p:nvSpPr>
          <p:cNvPr id="6" name="Shape 19">
            <a:extLst>
              <a:ext uri="{FF2B5EF4-FFF2-40B4-BE49-F238E27FC236}">
                <a16:creationId xmlns:a16="http://schemas.microsoft.com/office/drawing/2014/main" id="{4F03A900-ACF8-441F-B64B-2E320F49E54B}"/>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2275461A-092A-421E-9A9E-1F6A1BEB6E8F}"/>
              </a:ext>
            </a:extLst>
          </p:cNvPr>
          <p:cNvSpPr txBox="1"/>
          <p:nvPr/>
        </p:nvSpPr>
        <p:spPr>
          <a:xfrm>
            <a:off x="1678666" y="5451310"/>
            <a:ext cx="8858250" cy="646331"/>
          </a:xfrm>
          <a:prstGeom prst="rect">
            <a:avLst/>
          </a:prstGeom>
          <a:noFill/>
        </p:spPr>
        <p:txBody>
          <a:bodyPr wrap="square">
            <a:spAutoFit/>
          </a:bodyPr>
          <a:lstStyle/>
          <a:p>
            <a:pPr algn="ctr"/>
            <a:r>
              <a:rPr lang="en-GB" sz="1800" dirty="0">
                <a:effectLst/>
                <a:latin typeface="Times New Roman" panose="02020603050405020304" pitchFamily="18" charset="0"/>
                <a:ea typeface="Times New Roman" panose="02020603050405020304" pitchFamily="18" charset="0"/>
              </a:rPr>
              <a:t>(a) nominal parts; (b) actual parts; (c) in-process measurement; (d) accumulation of deviations when skin panels are moved from the </a:t>
            </a:r>
            <a:r>
              <a:rPr lang="en-GB" sz="1800" i="1" dirty="0">
                <a:effectLst/>
                <a:latin typeface="Times New Roman" panose="02020603050405020304" pitchFamily="18" charset="0"/>
                <a:ea typeface="Times New Roman" panose="02020603050405020304" pitchFamily="18" charset="0"/>
              </a:rPr>
              <a:t>open configuration</a:t>
            </a:r>
            <a:r>
              <a:rPr lang="en-GB" sz="1800" dirty="0">
                <a:effectLst/>
                <a:latin typeface="Times New Roman" panose="02020603050405020304" pitchFamily="18" charset="0"/>
                <a:ea typeface="Times New Roman" panose="02020603050405020304" pitchFamily="18" charset="0"/>
              </a:rPr>
              <a:t> to the </a:t>
            </a:r>
            <a:r>
              <a:rPr lang="en-GB" sz="1800" i="1" dirty="0">
                <a:effectLst/>
                <a:latin typeface="Times New Roman" panose="02020603050405020304" pitchFamily="18" charset="0"/>
                <a:ea typeface="Times New Roman" panose="02020603050405020304" pitchFamily="18" charset="0"/>
              </a:rPr>
              <a:t>closed configuration</a:t>
            </a:r>
            <a:r>
              <a:rPr lang="en-GB" sz="1800" dirty="0">
                <a:effectLst/>
                <a:latin typeface="Times New Roman" panose="02020603050405020304" pitchFamily="18" charset="0"/>
                <a:ea typeface="Times New Roman" panose="02020603050405020304" pitchFamily="18" charset="0"/>
              </a:rPr>
              <a:t>.</a:t>
            </a:r>
            <a:endParaRPr lang="it-IT" dirty="0"/>
          </a:p>
        </p:txBody>
      </p:sp>
      <p:sp>
        <p:nvSpPr>
          <p:cNvPr id="9" name="Titolo 1">
            <a:extLst>
              <a:ext uri="{FF2B5EF4-FFF2-40B4-BE49-F238E27FC236}">
                <a16:creationId xmlns:a16="http://schemas.microsoft.com/office/drawing/2014/main" id="{881989D0-B69A-425A-8592-906068826AFB}"/>
              </a:ext>
            </a:extLst>
          </p:cNvPr>
          <p:cNvSpPr txBox="1">
            <a:spLocks noChangeArrowheads="1"/>
          </p:cNvSpPr>
          <p:nvPr/>
        </p:nvSpPr>
        <p:spPr bwMode="auto">
          <a:xfrm>
            <a:off x="411163" y="711200"/>
            <a:ext cx="497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it-IT" altLang="it-IT" sz="2800" b="1" dirty="0">
                <a:solidFill>
                  <a:srgbClr val="0070C0"/>
                </a:solidFill>
              </a:rPr>
              <a:t>ISAF framework</a:t>
            </a:r>
          </a:p>
        </p:txBody>
      </p:sp>
    </p:spTree>
    <p:extLst>
      <p:ext uri="{BB962C8B-B14F-4D97-AF65-F5344CB8AC3E}">
        <p14:creationId xmlns:p14="http://schemas.microsoft.com/office/powerpoint/2010/main" val="266273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3" descr="A picture containing text&#10;&#10;Description automatically generated">
            <a:extLst>
              <a:ext uri="{FF2B5EF4-FFF2-40B4-BE49-F238E27FC236}">
                <a16:creationId xmlns:a16="http://schemas.microsoft.com/office/drawing/2014/main" id="{06AD20D6-268E-4117-985A-4639B23B40E1}"/>
              </a:ext>
            </a:extLst>
          </p:cNvPr>
          <p:cNvPicPr>
            <a:picLocks noChangeAspect="1"/>
          </p:cNvPicPr>
          <p:nvPr/>
        </p:nvPicPr>
        <p:blipFill rotWithShape="1">
          <a:blip r:embed="rId4">
            <a:extLst>
              <a:ext uri="{28A0092B-C50C-407E-A947-70E740481C1C}">
                <a14:useLocalDpi xmlns:a14="http://schemas.microsoft.com/office/drawing/2010/main" val="0"/>
              </a:ext>
            </a:extLst>
          </a:blip>
          <a:srcRect t="-6045" b="-1"/>
          <a:stretch/>
        </p:blipFill>
        <p:spPr bwMode="auto">
          <a:xfrm>
            <a:off x="988721" y="1853094"/>
            <a:ext cx="10214558" cy="3151811"/>
          </a:xfrm>
          <a:prstGeom prst="rect">
            <a:avLst/>
          </a:prstGeom>
          <a:noFill/>
          <a:ln>
            <a:noFill/>
          </a:ln>
          <a:extLst>
            <a:ext uri="{53640926-AAD7-44D8-BBD7-CCE9431645EC}">
              <a14:shadowObscured xmlns:a14="http://schemas.microsoft.com/office/drawing/2010/main"/>
            </a:ext>
          </a:extLst>
        </p:spPr>
      </p:pic>
      <p:sp>
        <p:nvSpPr>
          <p:cNvPr id="5" name="Titolo 1">
            <a:extLst>
              <a:ext uri="{FF2B5EF4-FFF2-40B4-BE49-F238E27FC236}">
                <a16:creationId xmlns:a16="http://schemas.microsoft.com/office/drawing/2014/main" id="{B84128B4-7CBD-476C-9C4E-344F73E6F66D}"/>
              </a:ext>
            </a:extLst>
          </p:cNvPr>
          <p:cNvSpPr txBox="1">
            <a:spLocks noChangeArrowheads="1"/>
          </p:cNvSpPr>
          <p:nvPr/>
        </p:nvSpPr>
        <p:spPr bwMode="auto">
          <a:xfrm>
            <a:off x="411162" y="711200"/>
            <a:ext cx="9012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800" b="1" dirty="0">
                <a:solidFill>
                  <a:srgbClr val="0070C0"/>
                </a:solidFill>
              </a:rPr>
              <a:t>Key Enabling Technology (1): in-line part measurement</a:t>
            </a:r>
            <a:endParaRPr lang="it-IT" altLang="it-IT" sz="2800" b="1" dirty="0">
              <a:solidFill>
                <a:srgbClr val="0070C0"/>
              </a:solidFill>
            </a:endParaRPr>
          </a:p>
        </p:txBody>
      </p:sp>
      <p:sp>
        <p:nvSpPr>
          <p:cNvPr id="6" name="Shape 19">
            <a:extLst>
              <a:ext uri="{FF2B5EF4-FFF2-40B4-BE49-F238E27FC236}">
                <a16:creationId xmlns:a16="http://schemas.microsoft.com/office/drawing/2014/main" id="{6E72CF8F-32FE-4847-9813-6106C6A4DC7D}"/>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EBDADA0E-9111-4E8D-8D72-1F07C1B62687}"/>
              </a:ext>
            </a:extLst>
          </p:cNvPr>
          <p:cNvSpPr txBox="1"/>
          <p:nvPr/>
        </p:nvSpPr>
        <p:spPr>
          <a:xfrm>
            <a:off x="3045914" y="5275818"/>
            <a:ext cx="6096000" cy="36933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Work-flow of the in-line part measurement module</a:t>
            </a:r>
            <a:endParaRPr lang="it-IT" dirty="0"/>
          </a:p>
        </p:txBody>
      </p:sp>
    </p:spTree>
    <p:extLst>
      <p:ext uri="{BB962C8B-B14F-4D97-AF65-F5344CB8AC3E}">
        <p14:creationId xmlns:p14="http://schemas.microsoft.com/office/powerpoint/2010/main" val="111870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7">
            <a:extLst>
              <a:ext uri="{FF2B5EF4-FFF2-40B4-BE49-F238E27FC236}">
                <a16:creationId xmlns:a16="http://schemas.microsoft.com/office/drawing/2014/main" id="{33A2525D-D886-4DD1-98CD-1F5ED82B39ED}"/>
              </a:ext>
            </a:extLst>
          </p:cNvPr>
          <p:cNvPicPr>
            <a:picLocks noChangeAspect="1"/>
          </p:cNvPicPr>
          <p:nvPr/>
        </p:nvPicPr>
        <p:blipFill rotWithShape="1">
          <a:blip r:embed="rId4">
            <a:extLst>
              <a:ext uri="{28A0092B-C50C-407E-A947-70E740481C1C}">
                <a14:useLocalDpi xmlns:a14="http://schemas.microsoft.com/office/drawing/2010/main" val="0"/>
              </a:ext>
            </a:extLst>
          </a:blip>
          <a:srcRect t="-2807"/>
          <a:stretch/>
        </p:blipFill>
        <p:spPr bwMode="auto">
          <a:xfrm>
            <a:off x="3462615" y="1315643"/>
            <a:ext cx="5266770" cy="4226712"/>
          </a:xfrm>
          <a:prstGeom prst="rect">
            <a:avLst/>
          </a:prstGeom>
          <a:noFill/>
          <a:ln>
            <a:noFill/>
          </a:ln>
          <a:extLst>
            <a:ext uri="{53640926-AAD7-44D8-BBD7-CCE9431645EC}">
              <a14:shadowObscured xmlns:a14="http://schemas.microsoft.com/office/drawing/2010/main"/>
            </a:ext>
          </a:extLst>
        </p:spPr>
      </p:pic>
      <p:sp>
        <p:nvSpPr>
          <p:cNvPr id="5" name="Titolo 1">
            <a:extLst>
              <a:ext uri="{FF2B5EF4-FFF2-40B4-BE49-F238E27FC236}">
                <a16:creationId xmlns:a16="http://schemas.microsoft.com/office/drawing/2014/main" id="{2CD35118-BA18-4CCF-98F5-18A991F2C356}"/>
              </a:ext>
            </a:extLst>
          </p:cNvPr>
          <p:cNvSpPr txBox="1">
            <a:spLocks noChangeArrowheads="1"/>
          </p:cNvSpPr>
          <p:nvPr/>
        </p:nvSpPr>
        <p:spPr bwMode="auto">
          <a:xfrm>
            <a:off x="411162" y="711200"/>
            <a:ext cx="10688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800" b="1" dirty="0">
                <a:solidFill>
                  <a:srgbClr val="0070C0"/>
                </a:solidFill>
              </a:rPr>
              <a:t>Key Enabling Technology (2): Virtual Shimming Simulator</a:t>
            </a:r>
            <a:endParaRPr lang="it-IT" altLang="it-IT" sz="2800" b="1" dirty="0">
              <a:solidFill>
                <a:srgbClr val="0070C0"/>
              </a:solidFill>
            </a:endParaRPr>
          </a:p>
        </p:txBody>
      </p:sp>
      <p:sp>
        <p:nvSpPr>
          <p:cNvPr id="6" name="Shape 19">
            <a:extLst>
              <a:ext uri="{FF2B5EF4-FFF2-40B4-BE49-F238E27FC236}">
                <a16:creationId xmlns:a16="http://schemas.microsoft.com/office/drawing/2014/main" id="{10EE8EE8-29B6-465E-820E-0AFBFE28589B}"/>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3F2EF08B-DB45-46D6-BD9F-892860313618}"/>
              </a:ext>
            </a:extLst>
          </p:cNvPr>
          <p:cNvSpPr txBox="1"/>
          <p:nvPr/>
        </p:nvSpPr>
        <p:spPr>
          <a:xfrm>
            <a:off x="3790950" y="5669264"/>
            <a:ext cx="6096000" cy="36933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Work-flow of the Virtual Shimming Simulator</a:t>
            </a:r>
            <a:endParaRPr lang="it-IT" dirty="0"/>
          </a:p>
        </p:txBody>
      </p:sp>
    </p:spTree>
    <p:extLst>
      <p:ext uri="{BB962C8B-B14F-4D97-AF65-F5344CB8AC3E}">
        <p14:creationId xmlns:p14="http://schemas.microsoft.com/office/powerpoint/2010/main" val="128389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12">
            <a:extLst>
              <a:ext uri="{FF2B5EF4-FFF2-40B4-BE49-F238E27FC236}">
                <a16:creationId xmlns:a16="http://schemas.microsoft.com/office/drawing/2014/main" id="{3A4D4F11-2598-4A8B-85D3-9CEA16789A19}"/>
              </a:ext>
            </a:extLst>
          </p:cNvPr>
          <p:cNvPicPr>
            <a:picLocks noChangeAspect="1"/>
          </p:cNvPicPr>
          <p:nvPr/>
        </p:nvPicPr>
        <p:blipFill rotWithShape="1">
          <a:blip r:embed="rId4">
            <a:extLst>
              <a:ext uri="{28A0092B-C50C-407E-A947-70E740481C1C}">
                <a14:useLocalDpi xmlns:a14="http://schemas.microsoft.com/office/drawing/2010/main" val="0"/>
              </a:ext>
            </a:extLst>
          </a:blip>
          <a:srcRect t="-3210"/>
          <a:stretch/>
        </p:blipFill>
        <p:spPr bwMode="auto">
          <a:xfrm>
            <a:off x="1400612" y="1374299"/>
            <a:ext cx="9390775" cy="4109400"/>
          </a:xfrm>
          <a:prstGeom prst="rect">
            <a:avLst/>
          </a:prstGeom>
          <a:noFill/>
          <a:ln>
            <a:noFill/>
          </a:ln>
          <a:extLst>
            <a:ext uri="{53640926-AAD7-44D8-BBD7-CCE9431645EC}">
              <a14:shadowObscured xmlns:a14="http://schemas.microsoft.com/office/drawing/2010/main"/>
            </a:ext>
          </a:extLst>
        </p:spPr>
      </p:pic>
      <p:sp>
        <p:nvSpPr>
          <p:cNvPr id="6" name="Shape 19">
            <a:extLst>
              <a:ext uri="{FF2B5EF4-FFF2-40B4-BE49-F238E27FC236}">
                <a16:creationId xmlns:a16="http://schemas.microsoft.com/office/drawing/2014/main" id="{D7A78CDF-5D82-42E2-B0AA-6C5FEE9EE77A}"/>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8" name="CasellaDiTesto 7">
            <a:extLst>
              <a:ext uri="{FF2B5EF4-FFF2-40B4-BE49-F238E27FC236}">
                <a16:creationId xmlns:a16="http://schemas.microsoft.com/office/drawing/2014/main" id="{5A71EAEB-84B6-4C21-8061-F8D945920AE3}"/>
              </a:ext>
            </a:extLst>
          </p:cNvPr>
          <p:cNvSpPr txBox="1"/>
          <p:nvPr/>
        </p:nvSpPr>
        <p:spPr>
          <a:xfrm>
            <a:off x="2900363" y="5689169"/>
            <a:ext cx="6096000" cy="36933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Visualisation of rigid vs. flexible alignment on vertical stabiliser</a:t>
            </a:r>
            <a:endParaRPr lang="it-IT" dirty="0"/>
          </a:p>
        </p:txBody>
      </p:sp>
      <p:sp>
        <p:nvSpPr>
          <p:cNvPr id="9" name="Titolo 1">
            <a:extLst>
              <a:ext uri="{FF2B5EF4-FFF2-40B4-BE49-F238E27FC236}">
                <a16:creationId xmlns:a16="http://schemas.microsoft.com/office/drawing/2014/main" id="{94F135C0-86FC-425B-9C05-68ECA213D3C4}"/>
              </a:ext>
            </a:extLst>
          </p:cNvPr>
          <p:cNvSpPr txBox="1">
            <a:spLocks noChangeArrowheads="1"/>
          </p:cNvSpPr>
          <p:nvPr/>
        </p:nvSpPr>
        <p:spPr bwMode="auto">
          <a:xfrm>
            <a:off x="411162" y="711200"/>
            <a:ext cx="10688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800" b="1" dirty="0">
                <a:solidFill>
                  <a:srgbClr val="0070C0"/>
                </a:solidFill>
              </a:rPr>
              <a:t>Key Enabling Technology (2): Virtual Shimming Simulator</a:t>
            </a:r>
            <a:endParaRPr lang="it-IT" altLang="it-IT" sz="2800" b="1" dirty="0">
              <a:solidFill>
                <a:srgbClr val="0070C0"/>
              </a:solidFill>
            </a:endParaRPr>
          </a:p>
        </p:txBody>
      </p:sp>
    </p:spTree>
    <p:extLst>
      <p:ext uri="{BB962C8B-B14F-4D97-AF65-F5344CB8AC3E}">
        <p14:creationId xmlns:p14="http://schemas.microsoft.com/office/powerpoint/2010/main" val="163390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magine 36"/>
          <p:cNvPicPr/>
          <p:nvPr/>
        </p:nvPicPr>
        <p:blipFill>
          <a:blip r:embed="rId2"/>
          <a:stretch/>
        </p:blipFill>
        <p:spPr>
          <a:xfrm>
            <a:off x="-1059" y="-21770"/>
            <a:ext cx="12189947" cy="595609"/>
          </a:xfrm>
          <a:prstGeom prst="rect">
            <a:avLst/>
          </a:prstGeom>
          <a:ln w="0">
            <a:noFill/>
          </a:ln>
        </p:spPr>
      </p:pic>
      <p:pic>
        <p:nvPicPr>
          <p:cNvPr id="38" name="Immagine 37"/>
          <p:cNvPicPr/>
          <p:nvPr/>
        </p:nvPicPr>
        <p:blipFill>
          <a:blip r:embed="rId3"/>
          <a:stretch/>
        </p:blipFill>
        <p:spPr>
          <a:xfrm>
            <a:off x="405559" y="6165506"/>
            <a:ext cx="11349651" cy="626086"/>
          </a:xfrm>
          <a:prstGeom prst="rect">
            <a:avLst/>
          </a:prstGeom>
          <a:ln w="0">
            <a:noFill/>
          </a:ln>
        </p:spPr>
      </p:pic>
      <p:pic>
        <p:nvPicPr>
          <p:cNvPr id="4" name="Picture 14">
            <a:extLst>
              <a:ext uri="{FF2B5EF4-FFF2-40B4-BE49-F238E27FC236}">
                <a16:creationId xmlns:a16="http://schemas.microsoft.com/office/drawing/2014/main" id="{34C41AF8-1438-4D3D-A616-8F3F7E98A8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18737" y="1320896"/>
            <a:ext cx="6354524" cy="4216207"/>
          </a:xfrm>
          <a:prstGeom prst="rect">
            <a:avLst/>
          </a:prstGeom>
          <a:noFill/>
        </p:spPr>
      </p:pic>
      <p:sp>
        <p:nvSpPr>
          <p:cNvPr id="6" name="Shape 19">
            <a:extLst>
              <a:ext uri="{FF2B5EF4-FFF2-40B4-BE49-F238E27FC236}">
                <a16:creationId xmlns:a16="http://schemas.microsoft.com/office/drawing/2014/main" id="{7322DF83-90D4-4184-A85E-8DE18A30779C}"/>
              </a:ext>
            </a:extLst>
          </p:cNvPr>
          <p:cNvSpPr/>
          <p:nvPr/>
        </p:nvSpPr>
        <p:spPr>
          <a:xfrm flipV="1">
            <a:off x="460374" y="1212850"/>
            <a:ext cx="11294835" cy="20638"/>
          </a:xfrm>
          <a:prstGeom prst="line">
            <a:avLst/>
          </a:prstGeom>
          <a:ln w="31750">
            <a:solidFill>
              <a:srgbClr val="1F497D"/>
            </a:solidFill>
            <a:round/>
          </a:ln>
        </p:spPr>
        <p:txBody>
          <a:bodyPr lIns="0" tIns="0" rIns="0" bIns="0"/>
          <a:lstStyle/>
          <a:p>
            <a:pPr eaLnBrk="1" fontAlgn="auto" hangingPunct="1">
              <a:spcBef>
                <a:spcPts val="0"/>
              </a:spcBef>
              <a:spcAft>
                <a:spcPts val="0"/>
              </a:spcAft>
              <a:defRPr>
                <a:latin typeface="+mn-lt"/>
                <a:ea typeface="+mn-ea"/>
                <a:cs typeface="+mn-cs"/>
                <a:sym typeface="Helvetica"/>
              </a:defRPr>
            </a:pPr>
            <a:endParaRPr kern="0">
              <a:solidFill>
                <a:sysClr val="windowText" lastClr="000000"/>
              </a:solidFill>
              <a:latin typeface="Helvetica"/>
              <a:sym typeface="Helvetica"/>
            </a:endParaRPr>
          </a:p>
        </p:txBody>
      </p:sp>
      <p:sp>
        <p:nvSpPr>
          <p:cNvPr id="7" name="Titolo 1">
            <a:extLst>
              <a:ext uri="{FF2B5EF4-FFF2-40B4-BE49-F238E27FC236}">
                <a16:creationId xmlns:a16="http://schemas.microsoft.com/office/drawing/2014/main" id="{009CE2FD-34BF-4491-BEBE-B7D78429C4D2}"/>
              </a:ext>
            </a:extLst>
          </p:cNvPr>
          <p:cNvSpPr txBox="1">
            <a:spLocks noChangeArrowheads="1"/>
          </p:cNvSpPr>
          <p:nvPr/>
        </p:nvSpPr>
        <p:spPr bwMode="auto">
          <a:xfrm>
            <a:off x="411162" y="711200"/>
            <a:ext cx="10688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800" b="1" dirty="0">
                <a:solidFill>
                  <a:srgbClr val="0070C0"/>
                </a:solidFill>
              </a:rPr>
              <a:t>Key Enabling Technology (2): Virtual Shimming Simulator</a:t>
            </a:r>
            <a:endParaRPr lang="it-IT" altLang="it-IT" sz="2800" b="1" dirty="0">
              <a:solidFill>
                <a:srgbClr val="0070C0"/>
              </a:solidFill>
            </a:endParaRPr>
          </a:p>
        </p:txBody>
      </p:sp>
      <p:sp>
        <p:nvSpPr>
          <p:cNvPr id="9" name="CasellaDiTesto 8">
            <a:extLst>
              <a:ext uri="{FF2B5EF4-FFF2-40B4-BE49-F238E27FC236}">
                <a16:creationId xmlns:a16="http://schemas.microsoft.com/office/drawing/2014/main" id="{A2DC3374-AAE9-427E-86E3-160E1344C3CB}"/>
              </a:ext>
            </a:extLst>
          </p:cNvPr>
          <p:cNvSpPr txBox="1"/>
          <p:nvPr/>
        </p:nvSpPr>
        <p:spPr>
          <a:xfrm>
            <a:off x="4432300" y="5624511"/>
            <a:ext cx="6096000" cy="36933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Work-flow for generating 3D shims</a:t>
            </a:r>
            <a:endParaRPr lang="it-IT" dirty="0"/>
          </a:p>
        </p:txBody>
      </p:sp>
    </p:spTree>
    <p:extLst>
      <p:ext uri="{BB962C8B-B14F-4D97-AF65-F5344CB8AC3E}">
        <p14:creationId xmlns:p14="http://schemas.microsoft.com/office/powerpoint/2010/main" val="4008786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960</Words>
  <Application>Microsoft Office PowerPoint</Application>
  <PresentationFormat>Widescreen</PresentationFormat>
  <Paragraphs>89</Paragraphs>
  <Slides>16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Helvetica</vt:lpstr>
      <vt:lpstr>Symbol</vt:lpstr>
      <vt:lpstr>Times New Roman</vt:lpstr>
      <vt:lpstr>Wingdings</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WMG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LASER WELDING NAVIGATOR  Battery Busbar to busbar  Process Parameter Selection – T-joint 1.5mm to 2.0 mm Process Parameter Selection – End cap overlap joint 1.5mm to 3.0 mm</dc:title>
  <dc:creator>Armando Serino;A.Serino@warwick.ac.uk</dc:creator>
  <cp:lastModifiedBy>STEFANO PAPA</cp:lastModifiedBy>
  <cp:revision>765</cp:revision>
  <cp:lastPrinted>2019-10-29T09:16:01Z</cp:lastPrinted>
  <dcterms:created xsi:type="dcterms:W3CDTF">2019-03-13T09:26:36Z</dcterms:created>
  <dcterms:modified xsi:type="dcterms:W3CDTF">2022-04-28T06:22:46Z</dcterms:modified>
</cp:coreProperties>
</file>