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6" r:id="rId9"/>
    <p:sldId id="264" r:id="rId10"/>
    <p:sldId id="265" r:id="rId11"/>
    <p:sldId id="266" r:id="rId12"/>
    <p:sldId id="267" r:id="rId13"/>
    <p:sldId id="268" r:id="rId14"/>
    <p:sldId id="271" r:id="rId15"/>
    <p:sldId id="272" r:id="rId16"/>
    <p:sldId id="273" r:id="rId17"/>
    <p:sldId id="274" r:id="rId18"/>
    <p:sldId id="275" r:id="rId19"/>
    <p:sldId id="269" r:id="rId20"/>
  </p:sldIdLst>
  <p:sldSz cx="10080625" cy="5670550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05"/>
    <p:restoredTop sz="94692"/>
  </p:normalViewPr>
  <p:slideViewPr>
    <p:cSldViewPr snapToGrid="0" snapToObjects="1">
      <p:cViewPr>
        <p:scale>
          <a:sx n="178" d="100"/>
          <a:sy n="178" d="100"/>
        </p:scale>
        <p:origin x="1176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D35D4B67-1282-DEF9-B84A-620C942185A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D922DED-5318-021E-AEBD-79E941ED306E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73C5093-D172-F9FA-A9E6-D2992C15E57A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sp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5C80D1F-BEC3-6F3E-CEBC-9D2229E2A642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94515BE-919E-1D42-BBA4-2D4C574580F2}" type="slidenum">
              <a:t>‹N›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ans" pitchFamily="18"/>
              <a:ea typeface="Microsoft YaHei" pitchFamily="2"/>
              <a:cs typeface="Lucida 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695139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FD01D55-CF92-E6FD-2EB8-9889A5B088D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15999" y="812517"/>
            <a:ext cx="7127281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68EF6C38-4CDA-E21C-3EF7-8F06F750802B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it-IT"/>
          </a:p>
        </p:txBody>
      </p:sp>
      <p:sp>
        <p:nvSpPr>
          <p:cNvPr id="4" name="Segnaposto intestazione 3">
            <a:extLst>
              <a:ext uri="{FF2B5EF4-FFF2-40B4-BE49-F238E27FC236}">
                <a16:creationId xmlns:a16="http://schemas.microsoft.com/office/drawing/2014/main" id="{D4987B15-0C2C-E49D-CD46-47A889ECEB02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CD67CA-412A-F5FB-3B40-26C0960C941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5B40674-09A3-039C-2E24-E7FEDA97CD4E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sp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95B84CD-33D0-1CCD-ADCF-8802AD9E2D8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sp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82287438-8971-014A-A84A-FECDFABA114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62028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-215999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it-IT" sz="2000" b="0" i="0" u="none" strike="noStrike" kern="1200" cap="none" spc="0" baseline="0">
        <a:solidFill>
          <a:srgbClr val="000000"/>
        </a:solidFill>
        <a:highlight>
          <a:scrgbClr r="0" g="0" b="0">
            <a:alpha val="0"/>
          </a:scrgbClr>
        </a:highlight>
        <a:uFillTx/>
        <a:latin typeface="Liberation Sans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1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10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49556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11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2884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12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46399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13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70684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14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8773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15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6650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16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90917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17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23020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18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8301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19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5732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2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31089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3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52149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4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2717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5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00741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6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332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7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54229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8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4264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9AB65004-84A8-186E-4DA1-E44AFBED6A8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sp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38F0D-6A4F-DA44-B90A-862ABA3B7D92}" type="slidenum">
              <a:t>9</a:t>
            </a:fld>
            <a:endParaRPr lang="it-IT" sz="1400" b="0" i="0" u="none" strike="noStrike" kern="1200" cap="none" spc="0" baseline="0">
              <a:solidFill>
                <a:srgbClr val="000000"/>
              </a:solidFill>
              <a:uFillTx/>
              <a:latin typeface="Liberation Serif" pitchFamily="18"/>
              <a:ea typeface="Segoe UI" pitchFamily="2"/>
              <a:cs typeface="Tahoma" pitchFamily="2"/>
            </a:endParaRPr>
          </a:p>
        </p:txBody>
      </p:sp>
      <p:sp>
        <p:nvSpPr>
          <p:cNvPr id="3" name="Segnaposto immagine diapositiva 1">
            <a:extLst>
              <a:ext uri="{FF2B5EF4-FFF2-40B4-BE49-F238E27FC236}">
                <a16:creationId xmlns:a16="http://schemas.microsoft.com/office/drawing/2014/main" id="{1420AA53-CB14-8115-935A-A5E59321D0B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solidFill>
            <a:srgbClr val="729FCF"/>
          </a:solidFill>
          <a:ln w="25402">
            <a:solidFill>
              <a:srgbClr val="3465A4"/>
            </a:solidFill>
            <a:prstDash val="solid"/>
          </a:ln>
        </p:spPr>
      </p:sp>
      <p:sp>
        <p:nvSpPr>
          <p:cNvPr id="4" name="Segnaposto note 2">
            <a:extLst>
              <a:ext uri="{FF2B5EF4-FFF2-40B4-BE49-F238E27FC236}">
                <a16:creationId xmlns:a16="http://schemas.microsoft.com/office/drawing/2014/main" id="{44D1F8D4-09ED-4927-D9FD-E93954698FE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0529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46B90A-1B8D-9257-D0D6-BFDC695F78BC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928692"/>
            <a:ext cx="7559673" cy="1973266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7491FB9-5B40-0D24-AD2A-C3A76552CC9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2978145"/>
            <a:ext cx="7559673" cy="1370008"/>
          </a:xfrm>
        </p:spPr>
        <p:txBody>
          <a:bodyPr anchorCtr="1"/>
          <a:lstStyle>
            <a:lvl1pPr algn="ctr">
              <a:defRPr sz="2400"/>
            </a:lvl1pPr>
          </a:lstStyle>
          <a:p>
            <a:pPr lvl="0"/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D4119DD-792C-486F-8EF0-9F46F58E469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622B083-CBAA-B466-7B37-847C82E55F6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173009F-C668-3C28-F573-2263E9AA684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ECDA65-5FDD-264E-90B0-E5A1860B7324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1680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654486-0918-82BA-28D4-9F357BD1CEC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B2DAB7-48D8-F101-A66E-BCBE0618F98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C583B94-0487-74AC-BF51-A0401759BEF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97F2F46-516E-60EA-2831-50C1B70E6E0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3126825-9DB1-9D8F-AFB9-A5F129EA6CD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6AFF1DA-9A35-A143-92D4-8F6103517D0C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010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85ADE35-A962-2F1F-E255-0CB780A75FD6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225427"/>
            <a:ext cx="2266953" cy="438944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D2A0931-64F1-05E5-F489-05C29F602186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225427"/>
            <a:ext cx="6653210" cy="438944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BFA346-5B3C-8ABA-0F15-023023E7688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A254512-CDA8-8E7D-BD19-FB86A6C950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16FBBC1-4610-34CA-9B45-508FEB2D852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0FDBD3-164D-C84A-95C9-D970AF7934B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569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EB1DAE-2871-353B-DF6A-039458733DA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3890B80-CA23-B7CB-D4BF-5E2EFA66F122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F1CF64E-60DD-2B36-D38E-5F8791EA877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DB9EABE-6EE6-74C9-920C-D67CAEFF8BC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ECBD77-95A1-12FA-5621-CDC85BFCDE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C10DBA-DCAC-9A4A-8FAE-16749FC688EF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0498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9606E5-33CF-EE20-41F9-01D931BCE1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414467"/>
            <a:ext cx="8694736" cy="235743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5D25E5F-DB01-F82E-095F-D51951E70E9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3794129"/>
            <a:ext cx="8694736" cy="1241426"/>
          </a:xfrm>
        </p:spPr>
        <p:txBody>
          <a:bodyPr/>
          <a:lstStyle>
            <a:lvl1pPr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4A4E9A-C9A8-FE82-AA6F-A3EE6022205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F11654-7430-C55F-BCE0-3D18DD659DF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65045B-2B6F-B2D0-3750-E8A366CB955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7A80BB-DD4F-564D-9679-64AB9C9B5A07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57967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7926A4C-2D70-3497-79C9-784010E08FF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40E5B25-4F84-D7DB-4C74-F7926D4FB9B1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327151"/>
            <a:ext cx="4459291" cy="32877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A690D40-305C-BFEE-7EE3-0AE8B10107B2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327151"/>
            <a:ext cx="4460872" cy="32877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7037E7-765D-B3EE-3302-21E7E6322CD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D45732-362C-0069-8DEE-CFFF3104D94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D0284B7-82B8-0630-D86D-6C62ED4D9F9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C15C8EF-2158-6A48-A931-0AA9A1683669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69321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10A245F-B931-E1BB-981C-D21FC170932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01623"/>
            <a:ext cx="8694736" cy="10969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FCDFB6-A992-4009-C86E-0C7C11DF02A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390646"/>
            <a:ext cx="4265611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AF49CC2-CE06-1C51-065A-F40F8CDA570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071692"/>
            <a:ext cx="4265611" cy="30464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1F973A4-32FD-7E94-9D33-023AD8DF96F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390646"/>
            <a:ext cx="4284658" cy="681035"/>
          </a:xfrm>
        </p:spPr>
        <p:txBody>
          <a:bodyPr anchor="b"/>
          <a:lstStyle>
            <a:lvl1pPr>
              <a:defRPr sz="2400" b="1"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8FA859D5-EB00-C8B4-2DB4-15498A94CCC2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071692"/>
            <a:ext cx="4284658" cy="304641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C344E52-DF0D-8740-79D4-73B4A7326A7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7A2DF9C7-5510-E732-5BD0-55C6877A46B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F3ADC6D-7468-8F46-3EE8-701EFBF2FEA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8272B3D-4234-A647-A312-628A7DD3605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4583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7E0E3D-54B6-5A51-8799-EF15A15B8FA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6A719CC-52A6-0449-1022-E0F03678401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D50CCD60-ECEF-588C-3D67-D4EE35793BB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052BC48-8434-A381-4F88-CCA00372C6D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0C787C-2D36-4A41-8E05-74FFF5C4ACF2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5688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70FC9ED-5253-4489-4BE1-B2AD0D2C54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6217183-D113-EBCF-4DD3-2748061C73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541A09B-1C5B-7D1F-C937-999ED6C204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EB80118-C83C-5741-AB65-5E8EDB0CCCE8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241475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1FDE42C-F43B-C431-AC05-421A2C536E2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1A5241-B3DA-224B-4EC0-591742A4E72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5EA64DE-ECA8-FA72-EA57-E4F966367CC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DA09813-9F0D-F3F8-FC30-513F5C213A8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68CD502-93BD-C206-5892-7E6A7C67924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62CF26-D2D4-CEF5-6FAC-94C25BE140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18A4ED-9A5B-AA40-ABA3-3D56F03AED1E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7274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0FB6B1-4A16-75CC-217D-580D4EC4DF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377820"/>
            <a:ext cx="3251204" cy="1323978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32C9595C-F327-EF81-3C1D-46CE285F1514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815973"/>
            <a:ext cx="5102223" cy="4030666"/>
          </a:xfrm>
        </p:spPr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2D349C6-4ADD-E841-C075-4A8BB24064FF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1701798"/>
            <a:ext cx="3251204" cy="3151186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D0AB008-848F-0F2D-AF63-7624D589248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762AC2-10E0-1AFC-5EC5-A5DF03B959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4A4F4F1-63B4-4E84-1DAF-528E598344D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F2DB34-EEA4-0E4F-B803-BCF3DD664653}" type="slidenum"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0293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D24AF8F-D412-3D34-5DC0-58CE97C1888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226076"/>
            <a:ext cx="9071643" cy="94644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7A8A29A-E651-B4E7-1CDF-870E9CCF855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326602"/>
            <a:ext cx="9071643" cy="328823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lvl="0"/>
            <a:r>
              <a:rPr lang="it-IT"/>
              <a:t>Modifica gli stili del testo dello schema Secondo livello Terzo livello Quarto livello 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5E5660-A477-3063-F54E-45626A08E47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68D49BF-ABC0-1385-38B0-DEEF9FA1B69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5165281"/>
            <a:ext cx="3194995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sp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A734C95-8EEC-2615-ABB3-72082A8BCC25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5165281"/>
            <a:ext cx="2348279" cy="390604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sp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it-IT" sz="1400" b="0" i="0" u="none" strike="noStrike" kern="1200" cap="none" spc="0" baseline="0">
                <a:solidFill>
                  <a:srgbClr val="000000"/>
                </a:solidFill>
                <a:uFillTx/>
                <a:latin typeface="Liberation Serif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C18D8215-04A8-664A-B5BA-950059834E9F}" type="slidenum"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it-IT" sz="44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1415"/>
        </a:spcBef>
        <a:spcAft>
          <a:spcPts val="0"/>
        </a:spcAft>
        <a:buNone/>
        <a:tabLst/>
        <a:defRPr lang="it-IT" sz="3200" b="0" i="0" u="none" strike="noStrike" kern="1200" cap="none" spc="0" baseline="0">
          <a:solidFill>
            <a:srgbClr val="000000"/>
          </a:solidFill>
          <a:highlight>
            <a:scrgbClr r="0" g="0" b="0">
              <a:alpha val="0"/>
            </a:scrgbClr>
          </a:highlight>
          <a:uFillTx/>
          <a:latin typeface="Liberation Sans" pitchFamily="18"/>
          <a:ea typeface="Microsoft YaHei" pitchFamily="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10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Immagine 8" descr="Immagine che contiene testo, trasporto, satellite&#10;&#10;Descrizione generata automaticamente">
            <a:extLst>
              <a:ext uri="{FF2B5EF4-FFF2-40B4-BE49-F238E27FC236}">
                <a16:creationId xmlns:a16="http://schemas.microsoft.com/office/drawing/2014/main" id="{CD836ED7-4B09-BC0A-819D-AD1102E0073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51" y="789954"/>
            <a:ext cx="10091727" cy="415538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A7AAA3F-305A-A461-5ACB-A285CC6F203A}"/>
              </a:ext>
            </a:extLst>
          </p:cNvPr>
          <p:cNvSpPr txBox="1"/>
          <p:nvPr/>
        </p:nvSpPr>
        <p:spPr>
          <a:xfrm>
            <a:off x="4522" y="4576003"/>
            <a:ext cx="7639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OR6 - Piattaforma Software di </a:t>
            </a:r>
            <a:r>
              <a:rPr lang="it-IT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ea typeface="Apple Symbols" panose="02000000000000000000" pitchFamily="2" charset="-79"/>
                <a:cs typeface="Arial" panose="020B0604020202020204" pitchFamily="34" charset="0"/>
              </a:rPr>
              <a:t>gestione</a:t>
            </a:r>
            <a:r>
              <a:rPr lang="it-IT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innovativa dei servizi </a:t>
            </a:r>
            <a:r>
              <a:rPr lang="it-IT" sz="16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it-IT" sz="16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/L di bordo</a:t>
            </a:r>
          </a:p>
        </p:txBody>
      </p:sp>
      <p:pic>
        <p:nvPicPr>
          <p:cNvPr id="6" name="logo_MAPSAT.jpeg" descr="logo_MAPSAT.jpeg">
            <a:extLst>
              <a:ext uri="{FF2B5EF4-FFF2-40B4-BE49-F238E27FC236}">
                <a16:creationId xmlns:a16="http://schemas.microsoft.com/office/drawing/2014/main" id="{1D53DE4D-9091-3537-3550-D8D2C1C56FD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566" y="490294"/>
            <a:ext cx="823772" cy="10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6FED167-544D-1791-A869-2F2695A26D1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22" y="492843"/>
            <a:ext cx="10080625" cy="466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713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B82BE0C-1A59-A3D6-271E-22286CA661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170"/>
            <a:ext cx="10080625" cy="466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528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4" y="6772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 descr="Immagine che contiene testo, elettronico&#10;&#10;Descrizione generata automaticamente">
            <a:extLst>
              <a:ext uri="{FF2B5EF4-FFF2-40B4-BE49-F238E27FC236}">
                <a16:creationId xmlns:a16="http://schemas.microsoft.com/office/drawing/2014/main" id="{135469BC-5A1D-3582-7655-C1ECE972D22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170"/>
            <a:ext cx="10080625" cy="466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70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magine 6" descr="Immagine che contiene testo&#10;&#10;Descrizione generata automaticamente">
            <a:extLst>
              <a:ext uri="{FF2B5EF4-FFF2-40B4-BE49-F238E27FC236}">
                <a16:creationId xmlns:a16="http://schemas.microsoft.com/office/drawing/2014/main" id="{A3400CD8-0850-3998-9741-377B8261061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170"/>
            <a:ext cx="10080625" cy="466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912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 descr="Immagine che contiene testo, elettronico, computer, schermo&#10;&#10;Descrizione generata automaticamente">
            <a:extLst>
              <a:ext uri="{FF2B5EF4-FFF2-40B4-BE49-F238E27FC236}">
                <a16:creationId xmlns:a16="http://schemas.microsoft.com/office/drawing/2014/main" id="{960AECFD-5BAA-8836-1694-4FE5F3D8D2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170"/>
            <a:ext cx="10080625" cy="466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971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 descr="Immagine che contiene testo, elettronico, schermo, computer&#10;&#10;Descrizione generata automaticamente">
            <a:extLst>
              <a:ext uri="{FF2B5EF4-FFF2-40B4-BE49-F238E27FC236}">
                <a16:creationId xmlns:a16="http://schemas.microsoft.com/office/drawing/2014/main" id="{09CE2380-A5CC-B599-1EBE-1FADA852A5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170"/>
            <a:ext cx="10080625" cy="466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426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 descr="Immagine che contiene testo, elettronico, interni, schermo&#10;&#10;Descrizione generata automaticamente">
            <a:extLst>
              <a:ext uri="{FF2B5EF4-FFF2-40B4-BE49-F238E27FC236}">
                <a16:creationId xmlns:a16="http://schemas.microsoft.com/office/drawing/2014/main" id="{BB73BCA7-1561-BC27-25FD-930FA69B3CB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170"/>
            <a:ext cx="10080625" cy="466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9802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 descr="Immagine che contiene testo, interni, elettronico, schermo&#10;&#10;Descrizione generata automaticamente">
            <a:extLst>
              <a:ext uri="{FF2B5EF4-FFF2-40B4-BE49-F238E27FC236}">
                <a16:creationId xmlns:a16="http://schemas.microsoft.com/office/drawing/2014/main" id="{451B5915-4465-7BE1-2B03-FB0A13AE73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170"/>
            <a:ext cx="10080625" cy="4668209"/>
          </a:xfrm>
          <a:prstGeom prst="rect">
            <a:avLst/>
          </a:prstGeom>
        </p:spPr>
      </p:pic>
      <p:sp>
        <p:nvSpPr>
          <p:cNvPr id="6" name="Freccia giù 5">
            <a:extLst>
              <a:ext uri="{FF2B5EF4-FFF2-40B4-BE49-F238E27FC236}">
                <a16:creationId xmlns:a16="http://schemas.microsoft.com/office/drawing/2014/main" id="{4F5896FF-2C8B-A963-7CCB-ABB56E66425A}"/>
              </a:ext>
            </a:extLst>
          </p:cNvPr>
          <p:cNvSpPr/>
          <p:nvPr/>
        </p:nvSpPr>
        <p:spPr>
          <a:xfrm>
            <a:off x="4938712" y="2082800"/>
            <a:ext cx="203200" cy="184150"/>
          </a:xfrm>
          <a:prstGeom prst="downArrow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64798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 descr="Immagine che contiene testo, elettronico, computer, schermo&#10;&#10;Descrizione generata automaticamente">
            <a:extLst>
              <a:ext uri="{FF2B5EF4-FFF2-40B4-BE49-F238E27FC236}">
                <a16:creationId xmlns:a16="http://schemas.microsoft.com/office/drawing/2014/main" id="{88318655-D77F-80D5-4B66-B60F394A867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170"/>
            <a:ext cx="10080625" cy="4668209"/>
          </a:xfrm>
          <a:prstGeom prst="rect">
            <a:avLst/>
          </a:prstGeom>
        </p:spPr>
      </p:pic>
      <p:sp>
        <p:nvSpPr>
          <p:cNvPr id="6" name="Freccia giù 5">
            <a:extLst>
              <a:ext uri="{FF2B5EF4-FFF2-40B4-BE49-F238E27FC236}">
                <a16:creationId xmlns:a16="http://schemas.microsoft.com/office/drawing/2014/main" id="{E56EDC80-68E6-7BF3-8F1E-6F55E9836E5C}"/>
              </a:ext>
            </a:extLst>
          </p:cNvPr>
          <p:cNvSpPr/>
          <p:nvPr/>
        </p:nvSpPr>
        <p:spPr>
          <a:xfrm>
            <a:off x="5143500" y="1485900"/>
            <a:ext cx="203200" cy="184150"/>
          </a:xfrm>
          <a:prstGeom prst="downArrow">
            <a:avLst/>
          </a:prstGeom>
          <a:solidFill>
            <a:srgbClr val="FFFF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33568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logo_MAPSAT.jpeg" descr="logo_MAPSAT.jpeg">
            <a:extLst>
              <a:ext uri="{FF2B5EF4-FFF2-40B4-BE49-F238E27FC236}">
                <a16:creationId xmlns:a16="http://schemas.microsoft.com/office/drawing/2014/main" id="{032C5647-F014-E91C-C2E8-E49F448A5A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566" y="490294"/>
            <a:ext cx="823772" cy="108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C849253-712F-31CA-85D4-52101B676779}"/>
              </a:ext>
            </a:extLst>
          </p:cNvPr>
          <p:cNvSpPr txBox="1"/>
          <p:nvPr/>
        </p:nvSpPr>
        <p:spPr>
          <a:xfrm>
            <a:off x="3254572" y="2552218"/>
            <a:ext cx="35714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Roboto Condensed" panose="02000000000000000000" pitchFamily="2" charset="0"/>
                <a:ea typeface="Roboto Condensed" panose="02000000000000000000" pitchFamily="2" charset="0"/>
              </a:rPr>
              <a:t>GRAZIE PER L’ATTENZIONE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993AE04-04AA-132B-07B0-A843BE153644}"/>
              </a:ext>
            </a:extLst>
          </p:cNvPr>
          <p:cNvSpPr txBox="1"/>
          <p:nvPr/>
        </p:nvSpPr>
        <p:spPr>
          <a:xfrm>
            <a:off x="85725" y="4185900"/>
            <a:ext cx="23931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Roboto Condensed" panose="02000000000000000000" pitchFamily="2" charset="0"/>
                <a:ea typeface="Roboto Condensed" panose="02000000000000000000" pitchFamily="2" charset="0"/>
              </a:rPr>
              <a:t>Mariano Focareta</a:t>
            </a:r>
          </a:p>
          <a:p>
            <a:r>
              <a:rPr lang="it-IT" b="1" dirty="0" err="1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Roboto Condensed" panose="02000000000000000000" pitchFamily="2" charset="0"/>
                <a:ea typeface="Roboto Condensed" panose="02000000000000000000" pitchFamily="2" charset="0"/>
              </a:rPr>
              <a:t>m.focareta@mapsat.it</a:t>
            </a:r>
            <a:endParaRPr lang="it-IT" b="1" dirty="0"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Roboto Condensed" panose="02000000000000000000" pitchFamily="2" charset="0"/>
              <a:ea typeface="Roboto Condensed" panose="02000000000000000000" pitchFamily="2" charset="0"/>
            </a:endParaRPr>
          </a:p>
          <a:p>
            <a:r>
              <a:rPr lang="it-IT" b="1" dirty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Roboto Condensed" panose="02000000000000000000" pitchFamily="2" charset="0"/>
                <a:ea typeface="Roboto Condensed" panose="02000000000000000000" pitchFamily="2" charset="0"/>
              </a:rPr>
              <a:t>3388204771</a:t>
            </a:r>
          </a:p>
        </p:txBody>
      </p:sp>
    </p:spTree>
    <p:extLst>
      <p:ext uri="{BB962C8B-B14F-4D97-AF65-F5344CB8AC3E}">
        <p14:creationId xmlns:p14="http://schemas.microsoft.com/office/powerpoint/2010/main" val="10518626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DF9FBBE-C8E9-94C6-CF15-BA78C7EDD95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2769" y="2322697"/>
            <a:ext cx="7568484" cy="273980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5AD153B5-4DAE-9835-9E67-921160DA8EA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5293"/>
            <a:ext cx="2184954" cy="2184954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E300D758-3445-B824-1A48-364A156EDCC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723" y="595745"/>
            <a:ext cx="3511196" cy="1726952"/>
          </a:xfrm>
          <a:prstGeom prst="rect">
            <a:avLst/>
          </a:prstGeom>
        </p:spPr>
      </p:pic>
      <p:pic>
        <p:nvPicPr>
          <p:cNvPr id="18" name="logo_MAPSAT.jpeg" descr="logo_MAPSAT.jpeg">
            <a:extLst>
              <a:ext uri="{FF2B5EF4-FFF2-40B4-BE49-F238E27FC236}">
                <a16:creationId xmlns:a16="http://schemas.microsoft.com/office/drawing/2014/main" id="{CC0D5807-0CE0-3BB9-9BEC-672B2EF951E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566" y="490294"/>
            <a:ext cx="823772" cy="10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833249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3" name="Immagine 22" descr="Immagine che contiene tavolo&#10;&#10;Descrizione generata automaticamente">
            <a:extLst>
              <a:ext uri="{FF2B5EF4-FFF2-40B4-BE49-F238E27FC236}">
                <a16:creationId xmlns:a16="http://schemas.microsoft.com/office/drawing/2014/main" id="{9538F36C-DA13-6019-10B6-55FD05ECF20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21" y="522142"/>
            <a:ext cx="3064669" cy="4150147"/>
          </a:xfrm>
          <a:prstGeom prst="rect">
            <a:avLst/>
          </a:prstGeom>
        </p:spPr>
      </p:pic>
      <p:pic>
        <p:nvPicPr>
          <p:cNvPr id="25" name="Immagine 2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DFFFCC80-0B10-E781-F270-5091D25F73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3272" y="1519197"/>
            <a:ext cx="3733492" cy="2455401"/>
          </a:xfrm>
          <a:prstGeom prst="rect">
            <a:avLst/>
          </a:prstGeom>
        </p:spPr>
      </p:pic>
      <p:sp>
        <p:nvSpPr>
          <p:cNvPr id="26" name="Freccia destra 25">
            <a:extLst>
              <a:ext uri="{FF2B5EF4-FFF2-40B4-BE49-F238E27FC236}">
                <a16:creationId xmlns:a16="http://schemas.microsoft.com/office/drawing/2014/main" id="{1E13866D-C7B8-D0B1-5368-FA5A3C0145BA}"/>
              </a:ext>
            </a:extLst>
          </p:cNvPr>
          <p:cNvSpPr/>
          <p:nvPr/>
        </p:nvSpPr>
        <p:spPr>
          <a:xfrm>
            <a:off x="3803257" y="2443831"/>
            <a:ext cx="1813348" cy="60613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98DC575-9719-939B-CD3E-2AE709B1E690}"/>
              </a:ext>
            </a:extLst>
          </p:cNvPr>
          <p:cNvSpPr txBox="1"/>
          <p:nvPr/>
        </p:nvSpPr>
        <p:spPr>
          <a:xfrm>
            <a:off x="618843" y="4701588"/>
            <a:ext cx="231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Roboto Condensed" panose="02000000000000000000" pitchFamily="2" charset="0"/>
                <a:ea typeface="Roboto Condensed" panose="02000000000000000000" pitchFamily="2" charset="0"/>
              </a:rPr>
              <a:t>POSSIBILI CASI D’USO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7CE04DE5-D0E0-86A2-0B52-AD8E0AA86D71}"/>
              </a:ext>
            </a:extLst>
          </p:cNvPr>
          <p:cNvSpPr txBox="1"/>
          <p:nvPr/>
        </p:nvSpPr>
        <p:spPr>
          <a:xfrm>
            <a:off x="6664036" y="3974598"/>
            <a:ext cx="25957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Roboto Condensed" panose="02000000000000000000" pitchFamily="2" charset="0"/>
                <a:ea typeface="Roboto Condensed" panose="02000000000000000000" pitchFamily="2" charset="0"/>
              </a:rPr>
              <a:t>CASI D’USO SELEZIONATI</a:t>
            </a: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435AD3D3-21B6-37F4-AF54-4A4CEC561AAB}"/>
              </a:ext>
            </a:extLst>
          </p:cNvPr>
          <p:cNvSpPr txBox="1"/>
          <p:nvPr/>
        </p:nvSpPr>
        <p:spPr>
          <a:xfrm>
            <a:off x="3961786" y="2903610"/>
            <a:ext cx="1232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Roboto Condensed" panose="02000000000000000000" pitchFamily="2" charset="0"/>
                <a:ea typeface="Roboto Condensed" panose="02000000000000000000" pitchFamily="2" charset="0"/>
              </a:rPr>
              <a:t>SELEZIONE</a:t>
            </a:r>
          </a:p>
        </p:txBody>
      </p:sp>
      <p:pic>
        <p:nvPicPr>
          <p:cNvPr id="39" name="logo_MAPSAT.jpeg" descr="logo_MAPSAT.jpeg">
            <a:extLst>
              <a:ext uri="{FF2B5EF4-FFF2-40B4-BE49-F238E27FC236}">
                <a16:creationId xmlns:a16="http://schemas.microsoft.com/office/drawing/2014/main" id="{E2F88956-0F87-B0CD-E448-CAC7EF6EF77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566" y="490294"/>
            <a:ext cx="823772" cy="10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552037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magine 9" descr="Immagine che contiene tavolo&#10;&#10;Descrizione generata automaticamente">
            <a:extLst>
              <a:ext uri="{FF2B5EF4-FFF2-40B4-BE49-F238E27FC236}">
                <a16:creationId xmlns:a16="http://schemas.microsoft.com/office/drawing/2014/main" id="{63B7DB8D-7294-E2AE-38A1-60CAC634963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4414" y="531845"/>
            <a:ext cx="8019174" cy="449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770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magine 4" descr="Immagine che contiene tavolo&#10;&#10;Descrizione generata automaticamente">
            <a:extLst>
              <a:ext uri="{FF2B5EF4-FFF2-40B4-BE49-F238E27FC236}">
                <a16:creationId xmlns:a16="http://schemas.microsoft.com/office/drawing/2014/main" id="{8B600E13-FDAD-B62C-75DB-070CF773D77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1682" y="533360"/>
            <a:ext cx="8100786" cy="457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386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magine 6" descr="Immagine che contiene tavolo&#10;&#10;Descrizione generata automaticamente">
            <a:extLst>
              <a:ext uri="{FF2B5EF4-FFF2-40B4-BE49-F238E27FC236}">
                <a16:creationId xmlns:a16="http://schemas.microsoft.com/office/drawing/2014/main" id="{83B240B1-05ED-13B9-A907-0180065A9DE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1117" y="492842"/>
            <a:ext cx="8030835" cy="453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244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7" name="Immagine 96">
            <a:extLst>
              <a:ext uri="{FF2B5EF4-FFF2-40B4-BE49-F238E27FC236}">
                <a16:creationId xmlns:a16="http://schemas.microsoft.com/office/drawing/2014/main" id="{B9F520FB-928A-B08F-937C-B66980A0538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593" y="520238"/>
            <a:ext cx="8277437" cy="4588992"/>
          </a:xfrm>
          <a:prstGeom prst="rect">
            <a:avLst/>
          </a:prstGeom>
        </p:spPr>
      </p:pic>
      <p:pic>
        <p:nvPicPr>
          <p:cNvPr id="101" name="logo_MAPSAT.jpeg" descr="logo_MAPSAT.jpeg">
            <a:extLst>
              <a:ext uri="{FF2B5EF4-FFF2-40B4-BE49-F238E27FC236}">
                <a16:creationId xmlns:a16="http://schemas.microsoft.com/office/drawing/2014/main" id="{74BD8443-B19E-B884-5B87-33B6193CB2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566" y="490294"/>
            <a:ext cx="823772" cy="10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075263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1" name="logo_MAPSAT.jpeg" descr="logo_MAPSAT.jpeg">
            <a:extLst>
              <a:ext uri="{FF2B5EF4-FFF2-40B4-BE49-F238E27FC236}">
                <a16:creationId xmlns:a16="http://schemas.microsoft.com/office/drawing/2014/main" id="{74BD8443-B19E-B884-5B87-33B6193CB27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40566" y="490294"/>
            <a:ext cx="823772" cy="10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B0A719A-A887-87E1-72F6-8D03A8EB03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706" y="660947"/>
            <a:ext cx="4578351" cy="157132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55280C9-F57C-F5E2-326F-E883446DE3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332" y="3065826"/>
            <a:ext cx="2555101" cy="204340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3EBC224-B7AA-8979-C054-14A8790685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57" y="544294"/>
            <a:ext cx="3792459" cy="1857882"/>
          </a:xfrm>
          <a:prstGeom prst="rect">
            <a:avLst/>
          </a:prstGeom>
        </p:spPr>
      </p:pic>
      <p:pic>
        <p:nvPicPr>
          <p:cNvPr id="9" name="Immagine 8" descr="Immagine che contiene testo&#10;&#10;Descrizione generata automaticamente">
            <a:extLst>
              <a:ext uri="{FF2B5EF4-FFF2-40B4-BE49-F238E27FC236}">
                <a16:creationId xmlns:a16="http://schemas.microsoft.com/office/drawing/2014/main" id="{5C03C658-2857-8F29-1228-DC2276A60BA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23" b="48600"/>
          <a:stretch/>
        </p:blipFill>
        <p:spPr>
          <a:xfrm>
            <a:off x="5448057" y="2963281"/>
            <a:ext cx="2888297" cy="1720688"/>
          </a:xfrm>
          <a:prstGeom prst="rect">
            <a:avLst/>
          </a:prstGeom>
        </p:spPr>
      </p:pic>
      <p:sp>
        <p:nvSpPr>
          <p:cNvPr id="6" name="Freccia giù 5">
            <a:extLst>
              <a:ext uri="{FF2B5EF4-FFF2-40B4-BE49-F238E27FC236}">
                <a16:creationId xmlns:a16="http://schemas.microsoft.com/office/drawing/2014/main" id="{F1B21E15-EA4C-AA24-E5B2-5C35471BE989}"/>
              </a:ext>
            </a:extLst>
          </p:cNvPr>
          <p:cNvSpPr/>
          <p:nvPr/>
        </p:nvSpPr>
        <p:spPr>
          <a:xfrm>
            <a:off x="7026335" y="2152480"/>
            <a:ext cx="389867" cy="621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Freccia giù 10">
            <a:extLst>
              <a:ext uri="{FF2B5EF4-FFF2-40B4-BE49-F238E27FC236}">
                <a16:creationId xmlns:a16="http://schemas.microsoft.com/office/drawing/2014/main" id="{50D7F952-8695-819B-89A6-6651FBBD1932}"/>
              </a:ext>
            </a:extLst>
          </p:cNvPr>
          <p:cNvSpPr/>
          <p:nvPr/>
        </p:nvSpPr>
        <p:spPr>
          <a:xfrm>
            <a:off x="2963951" y="2350545"/>
            <a:ext cx="389867" cy="62171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EB0D60E-2D59-6605-AA2E-03FB3F4FC94C}"/>
              </a:ext>
            </a:extLst>
          </p:cNvPr>
          <p:cNvSpPr txBox="1"/>
          <p:nvPr/>
        </p:nvSpPr>
        <p:spPr>
          <a:xfrm>
            <a:off x="0" y="3342179"/>
            <a:ext cx="19133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Roboto Condensed" panose="02000000000000000000" pitchFamily="2" charset="0"/>
                <a:ea typeface="Roboto Condensed" panose="02000000000000000000" pitchFamily="2" charset="0"/>
              </a:rPr>
              <a:t>Gridding</a:t>
            </a:r>
            <a:r>
              <a:rPr lang="it-IT" b="1" dirty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Roboto Condensed" panose="02000000000000000000" pitchFamily="2" charset="0"/>
                <a:ea typeface="Roboto Condensed" panose="02000000000000000000" pitchFamily="2" charset="0"/>
              </a:rPr>
              <a:t> a diversa risoluzione e </a:t>
            </a:r>
            <a:r>
              <a:rPr lang="it-IT" b="1" dirty="0" err="1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Roboto Condensed" panose="02000000000000000000" pitchFamily="2" charset="0"/>
                <a:ea typeface="Roboto Condensed" panose="02000000000000000000" pitchFamily="2" charset="0"/>
              </a:rPr>
              <a:t>vettorializzazione</a:t>
            </a:r>
            <a:r>
              <a:rPr lang="it-IT" b="1" dirty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Roboto Condensed" panose="02000000000000000000" pitchFamily="2" charset="0"/>
                <a:ea typeface="Roboto Condensed" panose="02000000000000000000" pitchFamily="2" charset="0"/>
              </a:rPr>
              <a:t> delle informazioni da </a:t>
            </a:r>
            <a:r>
              <a:rPr lang="it-IT" b="1" dirty="0" err="1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Roboto Condensed" panose="02000000000000000000" pitchFamily="2" charset="0"/>
                <a:ea typeface="Roboto Condensed" panose="02000000000000000000" pitchFamily="2" charset="0"/>
              </a:rPr>
              <a:t>raster</a:t>
            </a:r>
            <a:endParaRPr lang="it-IT" b="1" dirty="0">
              <a:gradFill flip="none" rotWithShape="1">
                <a:gsLst>
                  <a:gs pos="0">
                    <a:schemeClr val="accent6">
                      <a:lumMod val="67000"/>
                    </a:schemeClr>
                  </a:gs>
                  <a:gs pos="48000">
                    <a:schemeClr val="accent6">
                      <a:lumMod val="97000"/>
                      <a:lumOff val="3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16200000" scaled="1"/>
                <a:tileRect/>
              </a:gradFill>
              <a:latin typeface="Roboto Condensed" panose="02000000000000000000" pitchFamily="2" charset="0"/>
              <a:ea typeface="Roboto Condensed" panose="02000000000000000000" pitchFamily="2" charset="0"/>
            </a:endParaRP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6943E6C6-2C67-E5B7-A137-48F3DAF91190}"/>
              </a:ext>
            </a:extLst>
          </p:cNvPr>
          <p:cNvSpPr txBox="1"/>
          <p:nvPr/>
        </p:nvSpPr>
        <p:spPr>
          <a:xfrm>
            <a:off x="8413729" y="2438572"/>
            <a:ext cx="165060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>
                <a:gradFill flip="none" rotWithShape="1">
                  <a:gsLst>
                    <a:gs pos="0">
                      <a:schemeClr val="accent6">
                        <a:lumMod val="67000"/>
                      </a:schemeClr>
                    </a:gs>
                    <a:gs pos="48000">
                      <a:schemeClr val="accent6">
                        <a:lumMod val="97000"/>
                        <a:lumOff val="3000"/>
                      </a:schemeClr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16200000" scaled="1"/>
                  <a:tileRect/>
                </a:gradFill>
                <a:latin typeface="Roboto Condensed" panose="02000000000000000000" pitchFamily="2" charset="0"/>
                <a:ea typeface="Roboto Condensed" panose="02000000000000000000" pitchFamily="2" charset="0"/>
              </a:rPr>
              <a:t>Flussi di elaborazione convertiti da GIS in script Python, esportati su AWS con abilitati flussi automatizzati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70D674F-181E-31BE-E24A-3C8FEF7A99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4988" y="4187422"/>
            <a:ext cx="1007464" cy="645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0042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A223E3B-59E4-810D-5191-F3C778AB6B7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22" y="0"/>
            <a:ext cx="10079641" cy="492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578B36E-8C5C-D15F-BC9C-4E77E0BBDA1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1921" y="5109230"/>
            <a:ext cx="9384843" cy="51803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3" name="Immagine 102">
            <a:extLst>
              <a:ext uri="{FF2B5EF4-FFF2-40B4-BE49-F238E27FC236}">
                <a16:creationId xmlns:a16="http://schemas.microsoft.com/office/drawing/2014/main" id="{907548F8-2483-B7D8-AA47-A49DA4601D1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024"/>
            <a:ext cx="10080625" cy="466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106053"/>
      </p:ext>
    </p:extLst>
  </p:cSld>
  <p:clrMapOvr>
    <a:masterClrMapping/>
  </p:clrMapOvr>
</p:sld>
</file>

<file path=ppt/theme/theme1.xml><?xml version="1.0" encoding="utf-8"?>
<a:theme xmlns:a="http://schemas.openxmlformats.org/drawingml/2006/main" name="Predefinit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80</Words>
  <Application>Microsoft Macintosh PowerPoint</Application>
  <PresentationFormat>Personalizzato</PresentationFormat>
  <Paragraphs>29</Paragraphs>
  <Slides>19</Slides>
  <Notes>19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19</vt:i4>
      </vt:variant>
    </vt:vector>
  </HeadingPairs>
  <TitlesOfParts>
    <vt:vector size="25" baseType="lpstr">
      <vt:lpstr>Arial</vt:lpstr>
      <vt:lpstr>Calibri</vt:lpstr>
      <vt:lpstr>Liberation Sans</vt:lpstr>
      <vt:lpstr>Liberation Serif</vt:lpstr>
      <vt:lpstr>Roboto Condensed</vt:lpstr>
      <vt:lpstr>Predefinito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cp:lastModifiedBy>Mariano Focareta</cp:lastModifiedBy>
  <cp:revision>13</cp:revision>
  <dcterms:created xsi:type="dcterms:W3CDTF">2022-04-12T10:45:21Z</dcterms:created>
  <dcterms:modified xsi:type="dcterms:W3CDTF">2022-04-20T21:08:40Z</dcterms:modified>
</cp:coreProperties>
</file>