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1" r:id="rId2"/>
    <p:sldId id="303" r:id="rId3"/>
    <p:sldId id="265" r:id="rId4"/>
    <p:sldId id="319" r:id="rId5"/>
    <p:sldId id="321" r:id="rId6"/>
    <p:sldId id="324" r:id="rId7"/>
    <p:sldId id="323" r:id="rId8"/>
    <p:sldId id="322" r:id="rId9"/>
    <p:sldId id="318" r:id="rId10"/>
    <p:sldId id="320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F4250-AD5C-433A-987B-3B31692DD666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4CDAE-91DF-454C-AF17-3AD9724105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7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90FC-2A33-43B2-8803-7C1C2E932ABE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4D53-5475-4CA2-8F7A-C1DE0633E4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620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90FC-2A33-43B2-8803-7C1C2E932ABE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4D53-5475-4CA2-8F7A-C1DE0633E4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76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90FC-2A33-43B2-8803-7C1C2E932ABE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4D53-5475-4CA2-8F7A-C1DE0633E4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9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90FC-2A33-43B2-8803-7C1C2E932ABE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4D53-5475-4CA2-8F7A-C1DE0633E4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17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90FC-2A33-43B2-8803-7C1C2E932ABE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4D53-5475-4CA2-8F7A-C1DE0633E4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59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90FC-2A33-43B2-8803-7C1C2E932ABE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4D53-5475-4CA2-8F7A-C1DE0633E4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48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90FC-2A33-43B2-8803-7C1C2E932ABE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4D53-5475-4CA2-8F7A-C1DE0633E4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95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90FC-2A33-43B2-8803-7C1C2E932ABE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4D53-5475-4CA2-8F7A-C1DE0633E4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3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90FC-2A33-43B2-8803-7C1C2E932ABE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4D53-5475-4CA2-8F7A-C1DE0633E4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74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90FC-2A33-43B2-8803-7C1C2E932ABE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4D53-5475-4CA2-8F7A-C1DE0633E4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13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90FC-2A33-43B2-8803-7C1C2E932ABE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4D53-5475-4CA2-8F7A-C1DE0633E4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720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590FC-2A33-43B2-8803-7C1C2E932ABE}" type="datetimeFigureOut">
              <a:rPr lang="it-IT" smtClean="0"/>
              <a:t>21/04/2022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4D53-5475-4CA2-8F7A-C1DE0633E460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221134" y="6176963"/>
            <a:ext cx="384081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0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6.png"/><Relationship Id="rId7" Type="http://schemas.openxmlformats.org/officeDocument/2006/relationships/image" Target="../media/image2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pace.airbus.com/wp-content/uploads/2016/09/earth-view-from-satellite-space-systems-cov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984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t="7795" r="3308" b="28000"/>
          <a:stretch/>
        </p:blipFill>
        <p:spPr>
          <a:xfrm>
            <a:off x="762543" y="375509"/>
            <a:ext cx="6648953" cy="262436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3DF2C41-D532-4874-B5FB-3B6BC8949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706" y="6203083"/>
            <a:ext cx="3842498" cy="74147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6" t="63726" r="20037" b="11569"/>
          <a:stretch/>
        </p:blipFill>
        <p:spPr>
          <a:xfrm rot="1800000">
            <a:off x="5069971" y="3038017"/>
            <a:ext cx="1102660" cy="86295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6" t="63726" r="20037" b="11569"/>
          <a:stretch/>
        </p:blipFill>
        <p:spPr>
          <a:xfrm>
            <a:off x="5082434" y="1756748"/>
            <a:ext cx="1077734" cy="83087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0474" y="2458652"/>
            <a:ext cx="1464219" cy="81508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F34D3F2-D0D3-4A34-B930-0C3A1F6446C2}"/>
              </a:ext>
            </a:extLst>
          </p:cNvPr>
          <p:cNvSpPr txBox="1"/>
          <p:nvPr/>
        </p:nvSpPr>
        <p:spPr>
          <a:xfrm>
            <a:off x="108696" y="4118826"/>
            <a:ext cx="6797615" cy="2333286"/>
          </a:xfrm>
          <a:prstGeom prst="rect">
            <a:avLst/>
          </a:prstGeom>
          <a:noFill/>
        </p:spPr>
        <p:txBody>
          <a:bodyPr wrap="square" lIns="288000" tIns="180000" rIns="288000" bIns="180000" rtlCol="0">
            <a:spAutoFit/>
          </a:bodyPr>
          <a:lstStyle/>
          <a:p>
            <a:endParaRPr lang="it-IT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Piattaforma classe 50 kg con  possibilità di alloggiamento di Payload multipli interoperabili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34CDB91-A1A9-4925-8C91-0081FC507B27}"/>
              </a:ext>
            </a:extLst>
          </p:cNvPr>
          <p:cNvSpPr txBox="1"/>
          <p:nvPr/>
        </p:nvSpPr>
        <p:spPr>
          <a:xfrm>
            <a:off x="7286615" y="2901659"/>
            <a:ext cx="4900962" cy="2579507"/>
          </a:xfrm>
          <a:prstGeom prst="rect">
            <a:avLst/>
          </a:prstGeom>
          <a:noFill/>
        </p:spPr>
        <p:txBody>
          <a:bodyPr wrap="square" lIns="288000" tIns="180000" rIns="288000" bIns="180000" rtlCol="0">
            <a:spAutoFit/>
          </a:bodyPr>
          <a:lstStyle/>
          <a:p>
            <a:pPr algn="r"/>
            <a:r>
              <a:rPr lang="it-IT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</a:t>
            </a:r>
          </a:p>
          <a:p>
            <a:pPr algn="r"/>
            <a:r>
              <a:rPr lang="it-IT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Propulsione</a:t>
            </a:r>
          </a:p>
          <a:p>
            <a:pPr algn="r"/>
            <a:r>
              <a:rPr lang="it-IT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Rendez-vous e docking</a:t>
            </a:r>
          </a:p>
          <a:p>
            <a:pPr algn="r"/>
            <a:r>
              <a:rPr lang="it-IT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Strutture multifunzionali in AM</a:t>
            </a:r>
          </a:p>
          <a:p>
            <a:pPr algn="r"/>
            <a:r>
              <a:rPr lang="it-IT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Elaborazione dati a bordo</a:t>
            </a:r>
          </a:p>
          <a:p>
            <a:pPr algn="r"/>
            <a:r>
              <a:rPr lang="it-IT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Dimostratori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C19653F-0865-4FEF-B7F0-F4EAAB871908}"/>
              </a:ext>
            </a:extLst>
          </p:cNvPr>
          <p:cNvSpPr txBox="1"/>
          <p:nvPr/>
        </p:nvSpPr>
        <p:spPr>
          <a:xfrm>
            <a:off x="0" y="5637"/>
            <a:ext cx="5643011" cy="2159768"/>
          </a:xfrm>
          <a:prstGeom prst="rect">
            <a:avLst/>
          </a:prstGeom>
          <a:noFill/>
        </p:spPr>
        <p:txBody>
          <a:bodyPr wrap="none" lIns="288000" tIns="180000" rIns="288000" bIns="180000" rtlCol="0">
            <a:spAutoFit/>
          </a:bodyPr>
          <a:lstStyle/>
          <a:p>
            <a:r>
              <a:rPr lang="it-IT" sz="8000" dirty="0">
                <a:solidFill>
                  <a:prstClr val="white"/>
                </a:solidFill>
                <a:latin typeface="AR DESTINE" panose="02000000000000000000" pitchFamily="2" charset="0"/>
                <a:cs typeface="Microsoft Sans Serif" panose="020B0604020202020204" pitchFamily="34" charset="0"/>
              </a:rPr>
              <a:t>PM</a:t>
            </a:r>
            <a:r>
              <a:rPr lang="it-IT" sz="8000" baseline="30000" dirty="0">
                <a:solidFill>
                  <a:prstClr val="white"/>
                </a:solidFill>
                <a:latin typeface="AR DESTINE" panose="02000000000000000000" pitchFamily="2" charset="0"/>
                <a:cs typeface="Microsoft Sans Serif" panose="020B0604020202020204" pitchFamily="34" charset="0"/>
              </a:rPr>
              <a:t>3</a:t>
            </a:r>
            <a:endParaRPr lang="it-IT" sz="8000" dirty="0">
              <a:solidFill>
                <a:prstClr val="white"/>
              </a:solidFill>
              <a:latin typeface="AR DESTINE" panose="02000000000000000000" pitchFamily="2" charset="0"/>
              <a:cs typeface="Microsoft Sans Serif" panose="020B0604020202020204" pitchFamily="34" charset="0"/>
            </a:endParaRPr>
          </a:p>
          <a:p>
            <a:r>
              <a:rPr lang="it-IT" sz="3200" b="1" dirty="0">
                <a:solidFill>
                  <a:prstClr val="white"/>
                </a:solidFill>
                <a:cs typeface="Microsoft Sans Serif" panose="020B0604020202020204" pitchFamily="34" charset="0"/>
              </a:rPr>
              <a:t>P</a:t>
            </a:r>
            <a:r>
              <a:rPr lang="it-IT" sz="2400" dirty="0">
                <a:solidFill>
                  <a:prstClr val="white"/>
                </a:solidFill>
                <a:cs typeface="Microsoft Sans Serif" panose="020B0604020202020204" pitchFamily="34" charset="0"/>
              </a:rPr>
              <a:t>iattaforma </a:t>
            </a:r>
            <a:r>
              <a:rPr lang="it-IT" sz="3200" b="1" dirty="0">
                <a:solidFill>
                  <a:prstClr val="white"/>
                </a:solidFill>
                <a:cs typeface="Microsoft Sans Serif" panose="020B0604020202020204" pitchFamily="34" charset="0"/>
              </a:rPr>
              <a:t>M</a:t>
            </a:r>
            <a:r>
              <a:rPr lang="it-IT" sz="2400" dirty="0">
                <a:solidFill>
                  <a:prstClr val="white"/>
                </a:solidFill>
                <a:cs typeface="Microsoft Sans Serif" panose="020B0604020202020204" pitchFamily="34" charset="0"/>
              </a:rPr>
              <a:t>odulare </a:t>
            </a:r>
            <a:r>
              <a:rPr lang="it-IT" sz="3200" b="1" dirty="0">
                <a:solidFill>
                  <a:prstClr val="white"/>
                </a:solidFill>
                <a:cs typeface="Microsoft Sans Serif" panose="020B0604020202020204" pitchFamily="34" charset="0"/>
              </a:rPr>
              <a:t>M</a:t>
            </a:r>
            <a:r>
              <a:rPr lang="it-IT" sz="2400" dirty="0">
                <a:solidFill>
                  <a:prstClr val="white"/>
                </a:solidFill>
                <a:cs typeface="Microsoft Sans Serif" panose="020B0604020202020204" pitchFamily="34" charset="0"/>
              </a:rPr>
              <a:t>ulti-</a:t>
            </a:r>
            <a:r>
              <a:rPr lang="it-IT" sz="3200" b="1" dirty="0">
                <a:solidFill>
                  <a:prstClr val="white"/>
                </a:solidFill>
                <a:cs typeface="Microsoft Sans Serif" panose="020B0604020202020204" pitchFamily="34" charset="0"/>
              </a:rPr>
              <a:t>M</a:t>
            </a:r>
            <a:r>
              <a:rPr lang="it-IT" sz="2400" dirty="0">
                <a:solidFill>
                  <a:prstClr val="white"/>
                </a:solidFill>
                <a:cs typeface="Microsoft Sans Serif" panose="020B0604020202020204" pitchFamily="34" charset="0"/>
              </a:rPr>
              <a:t>issione</a:t>
            </a:r>
          </a:p>
        </p:txBody>
      </p:sp>
    </p:spTree>
    <p:extLst>
      <p:ext uri="{BB962C8B-B14F-4D97-AF65-F5344CB8AC3E}">
        <p14:creationId xmlns:p14="http://schemas.microsoft.com/office/powerpoint/2010/main" val="43037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14F46F4-25E6-4745-9353-7C59C7625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87" y="676992"/>
            <a:ext cx="3567010" cy="56391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F287E15-9C09-411B-B85B-D208F32F6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571" y="995049"/>
            <a:ext cx="2018429" cy="160445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00B8DE-2788-4D4E-805F-A8BDC2B44F11}"/>
              </a:ext>
            </a:extLst>
          </p:cNvPr>
          <p:cNvSpPr txBox="1"/>
          <p:nvPr/>
        </p:nvSpPr>
        <p:spPr>
          <a:xfrm>
            <a:off x="4077571" y="4128431"/>
            <a:ext cx="64074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Refrigerant fluid = </a:t>
            </a:r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 ml per channel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</a:rPr>
              <a:t>Pannel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 material = </a:t>
            </a:r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Titnium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/ </a:t>
            </a:r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Aluminium</a:t>
            </a:r>
            <a:endParaRPr lang="en-US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endParaRPr lang="en-US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Syringe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for introducing fluid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it-IT" b="0" i="0" dirty="0">
                <a:solidFill>
                  <a:srgbClr val="333333"/>
                </a:solidFill>
                <a:effectLst/>
                <a:latin typeface="Lucida Grande"/>
              </a:rPr>
              <a:t>Pump: </a:t>
            </a:r>
            <a:r>
              <a:rPr lang="it-IT" b="0" i="0" dirty="0" err="1">
                <a:solidFill>
                  <a:srgbClr val="333333"/>
                </a:solidFill>
                <a:effectLst/>
                <a:latin typeface="Lucida Grande"/>
              </a:rPr>
              <a:t>internal</a:t>
            </a:r>
            <a:r>
              <a:rPr lang="it-IT" b="0" i="0" dirty="0">
                <a:solidFill>
                  <a:srgbClr val="333333"/>
                </a:solidFill>
                <a:effectLst/>
                <a:latin typeface="Lucida Grande"/>
              </a:rPr>
              <a:t> </a:t>
            </a:r>
            <a:r>
              <a:rPr lang="it-IT" b="0" i="0" dirty="0" err="1">
                <a:solidFill>
                  <a:srgbClr val="333333"/>
                </a:solidFill>
                <a:effectLst/>
                <a:latin typeface="Lucida Grande"/>
              </a:rPr>
              <a:t>diameter</a:t>
            </a:r>
            <a:r>
              <a:rPr lang="it-IT" b="0" i="0" dirty="0">
                <a:solidFill>
                  <a:srgbClr val="333333"/>
                </a:solidFill>
                <a:effectLst/>
                <a:latin typeface="Lucida Grande"/>
              </a:rPr>
              <a:t> 16mm, </a:t>
            </a:r>
            <a:r>
              <a:rPr lang="it-IT" b="0" i="0" dirty="0" err="1">
                <a:solidFill>
                  <a:srgbClr val="333333"/>
                </a:solidFill>
                <a:effectLst/>
                <a:latin typeface="Lucida Grande"/>
              </a:rPr>
              <a:t>external</a:t>
            </a:r>
            <a:r>
              <a:rPr lang="it-IT" b="0" i="0" dirty="0">
                <a:solidFill>
                  <a:srgbClr val="333333"/>
                </a:solidFill>
                <a:effectLst/>
                <a:latin typeface="Lucida Grande"/>
              </a:rPr>
              <a:t> </a:t>
            </a:r>
            <a:r>
              <a:rPr lang="it-IT" b="0" i="0" dirty="0" err="1">
                <a:solidFill>
                  <a:srgbClr val="333333"/>
                </a:solidFill>
                <a:effectLst/>
                <a:latin typeface="Lucida Grande"/>
              </a:rPr>
              <a:t>diameter</a:t>
            </a:r>
            <a:r>
              <a:rPr lang="it-IT" b="0" i="0" dirty="0">
                <a:solidFill>
                  <a:srgbClr val="333333"/>
                </a:solidFill>
                <a:effectLst/>
                <a:latin typeface="Lucida Grande"/>
              </a:rPr>
              <a:t> 30mm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F9C7C2-3EA4-45A7-B876-8EDC297E4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972" y="139146"/>
            <a:ext cx="4930041" cy="36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5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5E0C1A63-BA9E-4EEA-9F9C-548A7FE667BE}"/>
              </a:ext>
            </a:extLst>
          </p:cNvPr>
          <p:cNvSpPr txBox="1">
            <a:spLocks/>
          </p:cNvSpPr>
          <p:nvPr/>
        </p:nvSpPr>
        <p:spPr>
          <a:xfrm>
            <a:off x="272109" y="61414"/>
            <a:ext cx="10515600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it-IT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ATTIVITA’ CNR ISASI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47378C7-EAFB-4C80-A093-C1553494D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09" y="5277672"/>
            <a:ext cx="73448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Interferometry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629401" y="2155262"/>
            <a:ext cx="48852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rgbClr val="000000"/>
                </a:solidFill>
              </a:rPr>
              <a:t>Il CNR-ISASI ha contributo alle attività di PM3 occupandosi della caratterizzazione e </a:t>
            </a:r>
            <a:r>
              <a:rPr lang="it-IT" sz="2400" dirty="0" err="1">
                <a:solidFill>
                  <a:srgbClr val="000000"/>
                </a:solidFill>
              </a:rPr>
              <a:t>testing</a:t>
            </a:r>
            <a:r>
              <a:rPr lang="it-IT" sz="2400" dirty="0">
                <a:solidFill>
                  <a:srgbClr val="000000"/>
                </a:solidFill>
              </a:rPr>
              <a:t> del pannello funzionale </a:t>
            </a:r>
            <a:r>
              <a:rPr lang="it-IT" sz="2400" kern="0" dirty="0">
                <a:solidFill>
                  <a:srgbClr val="000000"/>
                </a:solidFill>
              </a:rPr>
              <a:t>realizzato con tecnologie di additive manufacturing. Sono state impiegate tecniche ottiche avanzate per analisi immagini.</a:t>
            </a:r>
            <a:endParaRPr lang="it-IT" sz="2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0"/>
          <a:stretch/>
        </p:blipFill>
        <p:spPr>
          <a:xfrm>
            <a:off x="10787709" y="250057"/>
            <a:ext cx="1097861" cy="693777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41861" y="353872"/>
            <a:ext cx="109643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90D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3200" b="1" dirty="0"/>
              <a:t>OR4:  Studio su tecnologie di manufacturing e materiali innovativi per componenti avanzati</a:t>
            </a:r>
            <a:endParaRPr lang="it-IT" sz="3200" dirty="0"/>
          </a:p>
        </p:txBody>
      </p:sp>
      <p:grpSp>
        <p:nvGrpSpPr>
          <p:cNvPr id="4" name="Gruppo 3"/>
          <p:cNvGrpSpPr/>
          <p:nvPr/>
        </p:nvGrpSpPr>
        <p:grpSpPr>
          <a:xfrm>
            <a:off x="523961" y="1835569"/>
            <a:ext cx="5447959" cy="2961668"/>
            <a:chOff x="523961" y="1835569"/>
            <a:chExt cx="5447959" cy="2961668"/>
          </a:xfrm>
        </p:grpSpPr>
        <p:pic>
          <p:nvPicPr>
            <p:cNvPr id="7" name="Picture 2" descr="Holographic Nondestructive Testing (HNDT) in the Automotive Industry">
              <a:extLst>
                <a:ext uri="{FF2B5EF4-FFF2-40B4-BE49-F238E27FC236}">
                  <a16:creationId xmlns:a16="http://schemas.microsoft.com/office/drawing/2014/main" id="{FD49FA31-85A0-7745-8A45-6EAC8A11C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18098">
              <a:off x="523961" y="1835569"/>
              <a:ext cx="3250898" cy="27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all for Papers">
              <a:extLst>
                <a:ext uri="{FF2B5EF4-FFF2-40B4-BE49-F238E27FC236}">
                  <a16:creationId xmlns:a16="http://schemas.microsoft.com/office/drawing/2014/main" id="{A59AB66F-5073-354E-97ED-A2F6DEC3E9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741">
              <a:off x="3234714" y="2190941"/>
              <a:ext cx="2737206" cy="2606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BF9F4AFB-FCCF-4364-A985-41DA88932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09" y="5977016"/>
            <a:ext cx="73448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Thermography</a:t>
            </a:r>
            <a:endParaRPr kumimoji="0" lang="en-GB" sz="2400" b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0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08F01A6-C654-4F70-B8B8-BC7F186144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0091"/>
            <a:ext cx="10515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Caratterizzazione pannello multifunzione in Titanio</a:t>
            </a:r>
            <a:br>
              <a:rPr lang="it-IT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2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0"/>
          <a:stretch/>
        </p:blipFill>
        <p:spPr>
          <a:xfrm>
            <a:off x="10804643" y="163157"/>
            <a:ext cx="1097861" cy="693777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702733" y="890730"/>
            <a:ext cx="10515600" cy="4351338"/>
          </a:xfrm>
        </p:spPr>
        <p:txBody>
          <a:bodyPr/>
          <a:lstStyle/>
          <a:p>
            <a:pPr lvl="0"/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Controlling temperature</a:t>
            </a:r>
          </a:p>
          <a:p>
            <a:endParaRPr lang="it-IT" dirty="0"/>
          </a:p>
        </p:txBody>
      </p:sp>
      <p:pic>
        <p:nvPicPr>
          <p:cNvPr id="7" name="Immagin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5" y="3369733"/>
            <a:ext cx="3014136" cy="25174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D778C91-472B-4C38-9047-4AD7D1E6E0F2}"/>
              </a:ext>
            </a:extLst>
          </p:cNvPr>
          <p:cNvSpPr txBox="1"/>
          <p:nvPr/>
        </p:nvSpPr>
        <p:spPr>
          <a:xfrm flipH="1">
            <a:off x="1183618" y="1761485"/>
            <a:ext cx="3816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Infrared thermal imaging camera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FLIR i7</a:t>
            </a:r>
            <a:endParaRPr lang="it-IT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E812576E-2A2E-47BE-93DA-164F6D3C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400" flipH="1">
            <a:off x="4799330" y="2164250"/>
            <a:ext cx="1293573" cy="27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8C4945D-C83F-414B-8B58-93C07AFBCBFA}"/>
              </a:ext>
            </a:extLst>
          </p:cNvPr>
          <p:cNvSpPr txBox="1"/>
          <p:nvPr/>
        </p:nvSpPr>
        <p:spPr>
          <a:xfrm>
            <a:off x="6781572" y="1578252"/>
            <a:ext cx="36346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The FLIR i7 camera has a 120 x 120 and a thermal sensitivity of &lt;0.1 degrees C @25 °C. </a:t>
            </a:r>
            <a:endParaRPr lang="it-IT" dirty="0"/>
          </a:p>
        </p:txBody>
      </p:sp>
      <p:pic>
        <p:nvPicPr>
          <p:cNvPr id="15" name="Picture 2" descr="Lightweight conductive composite structures">
            <a:extLst>
              <a:ext uri="{FF2B5EF4-FFF2-40B4-BE49-F238E27FC236}">
                <a16:creationId xmlns:a16="http://schemas.microsoft.com/office/drawing/2014/main" id="{E4A47864-8523-674A-A77F-F7C3DA3C5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2" r="41179"/>
          <a:stretch/>
        </p:blipFill>
        <p:spPr bwMode="auto">
          <a:xfrm>
            <a:off x="7057898" y="3369734"/>
            <a:ext cx="3252067" cy="326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riangolo isoscele 13">
            <a:extLst>
              <a:ext uri="{FF2B5EF4-FFF2-40B4-BE49-F238E27FC236}">
                <a16:creationId xmlns:a16="http://schemas.microsoft.com/office/drawing/2014/main" id="{B21D1260-651B-427F-9224-6049DC7E6FF0}"/>
              </a:ext>
            </a:extLst>
          </p:cNvPr>
          <p:cNvSpPr/>
          <p:nvPr/>
        </p:nvSpPr>
        <p:spPr>
          <a:xfrm rot="17772493">
            <a:off x="6837798" y="2871892"/>
            <a:ext cx="716949" cy="1648422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530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08F01A6-C654-4F70-B8B8-BC7F186144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0091"/>
            <a:ext cx="10515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Caratterizzazione pannello multifunzione in Titanio</a:t>
            </a:r>
            <a:br>
              <a:rPr lang="it-IT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2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0"/>
          <a:stretch/>
        </p:blipFill>
        <p:spPr>
          <a:xfrm>
            <a:off x="10804643" y="163157"/>
            <a:ext cx="1097861" cy="693777"/>
          </a:xfrm>
          <a:prstGeom prst="rect">
            <a:avLst/>
          </a:prstGeom>
        </p:spPr>
      </p:pic>
      <p:sp>
        <p:nvSpPr>
          <p:cNvPr id="16" name="Elaborazione 15">
            <a:extLst>
              <a:ext uri="{FF2B5EF4-FFF2-40B4-BE49-F238E27FC236}">
                <a16:creationId xmlns:a16="http://schemas.microsoft.com/office/drawing/2014/main" id="{67B0E576-A70C-4212-98B2-B6F62D714B77}"/>
              </a:ext>
            </a:extLst>
          </p:cNvPr>
          <p:cNvSpPr/>
          <p:nvPr/>
        </p:nvSpPr>
        <p:spPr>
          <a:xfrm>
            <a:off x="5060372" y="2295736"/>
            <a:ext cx="1872208" cy="10081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Thermal test</a:t>
            </a:r>
          </a:p>
          <a:p>
            <a:pPr algn="ctr"/>
            <a:r>
              <a:rPr lang="it-IT" dirty="0"/>
              <a:t>/</a:t>
            </a:r>
          </a:p>
          <a:p>
            <a:pPr algn="ctr"/>
            <a:r>
              <a:rPr lang="it-IT" dirty="0" err="1"/>
              <a:t>Deformation</a:t>
            </a:r>
            <a:endParaRPr lang="it-IT" dirty="0"/>
          </a:p>
        </p:txBody>
      </p:sp>
      <p:sp>
        <p:nvSpPr>
          <p:cNvPr id="17" name="Freccia tridirezionale 16">
            <a:extLst>
              <a:ext uri="{FF2B5EF4-FFF2-40B4-BE49-F238E27FC236}">
                <a16:creationId xmlns:a16="http://schemas.microsoft.com/office/drawing/2014/main" id="{578CB299-48A8-475B-B332-7C40FC7CF5CE}"/>
              </a:ext>
            </a:extLst>
          </p:cNvPr>
          <p:cNvSpPr/>
          <p:nvPr/>
        </p:nvSpPr>
        <p:spPr>
          <a:xfrm>
            <a:off x="5348404" y="3483868"/>
            <a:ext cx="1296144" cy="1800200"/>
          </a:xfrm>
          <a:prstGeom prst="leftRigh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Elaborazione 17">
            <a:extLst>
              <a:ext uri="{FF2B5EF4-FFF2-40B4-BE49-F238E27FC236}">
                <a16:creationId xmlns:a16="http://schemas.microsoft.com/office/drawing/2014/main" id="{23A064A3-A868-44AB-9A6E-6FB1CE729177}"/>
              </a:ext>
            </a:extLst>
          </p:cNvPr>
          <p:cNvSpPr/>
          <p:nvPr/>
        </p:nvSpPr>
        <p:spPr>
          <a:xfrm>
            <a:off x="3260172" y="4568057"/>
            <a:ext cx="1872208" cy="10081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Panel </a:t>
            </a:r>
            <a:r>
              <a:rPr lang="it-IT" dirty="0" err="1"/>
              <a:t>material</a:t>
            </a:r>
            <a:r>
              <a:rPr lang="it-IT" dirty="0"/>
              <a:t> (Ti)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pipes</a:t>
            </a:r>
            <a:endParaRPr lang="it-IT" dirty="0"/>
          </a:p>
        </p:txBody>
      </p:sp>
      <p:sp>
        <p:nvSpPr>
          <p:cNvPr id="19" name="Elaborazione 18">
            <a:extLst>
              <a:ext uri="{FF2B5EF4-FFF2-40B4-BE49-F238E27FC236}">
                <a16:creationId xmlns:a16="http://schemas.microsoft.com/office/drawing/2014/main" id="{05DA1B11-7675-4666-AC65-53E7FFB58330}"/>
              </a:ext>
            </a:extLst>
          </p:cNvPr>
          <p:cNvSpPr/>
          <p:nvPr/>
        </p:nvSpPr>
        <p:spPr>
          <a:xfrm>
            <a:off x="6932580" y="4568057"/>
            <a:ext cx="1872208" cy="10081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Panel with </a:t>
            </a:r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pipes</a:t>
            </a:r>
            <a:r>
              <a:rPr lang="it-IT" dirty="0"/>
              <a:t> &amp; </a:t>
            </a:r>
            <a:r>
              <a:rPr lang="it-IT" dirty="0" err="1"/>
              <a:t>refirgerant</a:t>
            </a:r>
            <a:r>
              <a:rPr lang="it-IT" dirty="0"/>
              <a:t> </a:t>
            </a:r>
            <a:r>
              <a:rPr lang="it-IT" dirty="0" err="1"/>
              <a:t>fluid</a:t>
            </a:r>
            <a:endParaRPr lang="it-IT" dirty="0"/>
          </a:p>
        </p:txBody>
      </p:sp>
      <p:sp>
        <p:nvSpPr>
          <p:cNvPr id="2" name="AutoShape 2" descr="blob:https://web.whatsapp.com/efa92b5a-4723-4480-b5a0-c620679afc7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28384"/>
            <a:ext cx="2428418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blob:https://web.whatsapp.com/8dcbd9bf-9e52-44dc-b408-b0645213792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70460"/>
            <a:ext cx="4434904" cy="199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298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3" y="293263"/>
            <a:ext cx="4975225" cy="2907137"/>
          </a:xfrm>
          <a:prstGeom prst="rect">
            <a:avLst/>
          </a:prstGeom>
          <a:noFill/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15" y="646058"/>
            <a:ext cx="4179570" cy="2201545"/>
          </a:xfrm>
          <a:prstGeom prst="rect">
            <a:avLst/>
          </a:prstGeom>
          <a:noFill/>
        </p:spPr>
      </p:pic>
      <p:pic>
        <p:nvPicPr>
          <p:cNvPr id="2050" name="Picture 2" descr="E:\dicembre 2019\in caso di lavoro agile\pm3\MEETING CHIUSURA\Up Ti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20371" r="10582" b="5546"/>
          <a:stretch/>
        </p:blipFill>
        <p:spPr bwMode="auto">
          <a:xfrm rot="16200000">
            <a:off x="2245591" y="1985809"/>
            <a:ext cx="2366815" cy="533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icembre 2019\in caso di lavoro agile\pm3\MEETING CHIUSURA\Bottom_Ti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97613" y="1931461"/>
            <a:ext cx="2447621" cy="544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olo 3">
            <a:extLst>
              <a:ext uri="{FF2B5EF4-FFF2-40B4-BE49-F238E27FC236}">
                <a16:creationId xmlns:a16="http://schemas.microsoft.com/office/drawing/2014/main" id="{208F01A6-C654-4F70-B8B8-BC7F186144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2318" y="5835914"/>
            <a:ext cx="1366307" cy="36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</a:p>
        </p:txBody>
      </p:sp>
      <p:sp>
        <p:nvSpPr>
          <p:cNvPr id="23" name="Titolo 3">
            <a:extLst>
              <a:ext uri="{FF2B5EF4-FFF2-40B4-BE49-F238E27FC236}">
                <a16:creationId xmlns:a16="http://schemas.microsoft.com/office/drawing/2014/main" id="{208F01A6-C654-4F70-B8B8-BC7F1861440E}"/>
              </a:ext>
            </a:extLst>
          </p:cNvPr>
          <p:cNvSpPr txBox="1">
            <a:spLocks/>
          </p:cNvSpPr>
          <p:nvPr/>
        </p:nvSpPr>
        <p:spPr>
          <a:xfrm>
            <a:off x="9085944" y="5826693"/>
            <a:ext cx="1366307" cy="36806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Rear</a:t>
            </a:r>
            <a:endParaRPr lang="it-IT" sz="20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688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8250787" y="3464421"/>
            <a:ext cx="3810000" cy="3265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4225291" y="3452368"/>
            <a:ext cx="3810000" cy="32658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243417" y="3445933"/>
            <a:ext cx="3810000" cy="3265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3" y="293263"/>
            <a:ext cx="4975225" cy="2907137"/>
          </a:xfrm>
          <a:prstGeom prst="rect">
            <a:avLst/>
          </a:prstGeom>
          <a:noFill/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15" y="646058"/>
            <a:ext cx="4179570" cy="2201545"/>
          </a:xfrm>
          <a:prstGeom prst="rect">
            <a:avLst/>
          </a:prstGeom>
          <a:noFill/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8" y="4172040"/>
            <a:ext cx="2126088" cy="193474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23" y="4153036"/>
            <a:ext cx="2169595" cy="201800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30" y="4172040"/>
            <a:ext cx="2062500" cy="198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118" y="3581400"/>
            <a:ext cx="1503892" cy="150389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827587" y="6212221"/>
            <a:ext cx="57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TOP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114889" y="6180412"/>
            <a:ext cx="57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TOP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394884" y="6342448"/>
            <a:ext cx="57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TOP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0726938" y="5070449"/>
            <a:ext cx="104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BOTTOM</a:t>
            </a:r>
          </a:p>
        </p:txBody>
      </p:sp>
      <p:pic>
        <p:nvPicPr>
          <p:cNvPr id="15" name="Immagine 14" descr="Immagine che contiene testo, elettronico&#10;&#10;Descrizione generata automaticament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30" y="3574515"/>
            <a:ext cx="1348740" cy="134874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6613466" y="4873031"/>
            <a:ext cx="104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BOTTOM</a:t>
            </a:r>
          </a:p>
        </p:txBody>
      </p:sp>
      <p:pic>
        <p:nvPicPr>
          <p:cNvPr id="17" name="Immagine 16" descr="Immagine che contiene testo, elettronico&#10;&#10;Descrizione generata automaticament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96" y="3581400"/>
            <a:ext cx="1341855" cy="1341855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720206" y="4912679"/>
            <a:ext cx="104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996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0"/>
          <a:stretch/>
        </p:blipFill>
        <p:spPr>
          <a:xfrm>
            <a:off x="10804643" y="163157"/>
            <a:ext cx="1097861" cy="693777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02167" y="856934"/>
            <a:ext cx="6722533" cy="4351338"/>
          </a:xfrm>
        </p:spPr>
        <p:txBody>
          <a:bodyPr>
            <a:normAutofit/>
          </a:bodyPr>
          <a:lstStyle/>
          <a:p>
            <a:r>
              <a:rPr lang="it-IT" dirty="0"/>
              <a:t>MWIR camera FLIR X6580:</a:t>
            </a:r>
          </a:p>
          <a:p>
            <a:pPr marL="0" indent="0" algn="just">
              <a:buNone/>
            </a:pPr>
            <a:r>
              <a:rPr lang="en-US" sz="2000" dirty="0"/>
              <a:t>(spectral range 1.5–5.4 </a:t>
            </a:r>
            <a:r>
              <a:rPr lang="en-US" sz="2000" dirty="0" err="1"/>
              <a:t>μm</a:t>
            </a:r>
            <a:r>
              <a:rPr lang="en-US" sz="2000" dirty="0"/>
              <a:t>, FPA 640 × 512 pixels and NETD ~ 20 </a:t>
            </a:r>
            <a:r>
              <a:rPr lang="en-US" sz="2000" dirty="0" err="1"/>
              <a:t>mK</a:t>
            </a:r>
            <a:r>
              <a:rPr lang="en-US" sz="2000" dirty="0"/>
              <a:t> at 25 °C) mounting a 50 mm focal lens with spectral band 3.5–5 </a:t>
            </a:r>
            <a:r>
              <a:rPr lang="en-US" sz="2000" dirty="0" err="1"/>
              <a:t>μm</a:t>
            </a:r>
            <a:r>
              <a:rPr lang="en-US" sz="2000" dirty="0"/>
              <a:t> and IFOV 0.3 </a:t>
            </a:r>
            <a:r>
              <a:rPr lang="en-US" sz="2000" dirty="0" err="1"/>
              <a:t>mrad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it-IT" b="1" dirty="0" err="1">
                <a:solidFill>
                  <a:srgbClr val="FF0000"/>
                </a:solidFill>
              </a:rPr>
              <a:t>Heating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process</a:t>
            </a:r>
            <a:r>
              <a:rPr lang="it-IT" b="1" dirty="0">
                <a:solidFill>
                  <a:srgbClr val="FF0000"/>
                </a:solidFill>
              </a:rPr>
              <a:t>: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sz="2000" b="1" dirty="0">
                <a:solidFill>
                  <a:srgbClr val="FF0000"/>
                </a:solidFill>
              </a:rPr>
              <a:t>1)</a:t>
            </a:r>
            <a:r>
              <a:rPr lang="en-US" sz="2000" dirty="0"/>
              <a:t>a halogen lamp with tunable power as heat source to apply a thermal pulse of the order of seconds on each investigated area. </a:t>
            </a:r>
            <a:r>
              <a:rPr lang="en-US" sz="2000" b="1" dirty="0">
                <a:solidFill>
                  <a:srgbClr val="FF0000"/>
                </a:solidFill>
              </a:rPr>
              <a:t>2) </a:t>
            </a:r>
            <a:r>
              <a:rPr lang="en-US" sz="2000" dirty="0"/>
              <a:t>Heating flux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0" name="Titolo 3">
            <a:extLst>
              <a:ext uri="{FF2B5EF4-FFF2-40B4-BE49-F238E27FC236}">
                <a16:creationId xmlns:a16="http://schemas.microsoft.com/office/drawing/2014/main" id="{208F01A6-C654-4F70-B8B8-BC7F1861440E}"/>
              </a:ext>
            </a:extLst>
          </p:cNvPr>
          <p:cNvSpPr txBox="1">
            <a:spLocks/>
          </p:cNvSpPr>
          <p:nvPr/>
        </p:nvSpPr>
        <p:spPr>
          <a:xfrm>
            <a:off x="838200" y="163157"/>
            <a:ext cx="10515600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Caratterizzazione pannello multifunzione in Titanio</a:t>
            </a:r>
            <a:br>
              <a:rPr lang="it-IT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2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magine 10" descr="Immagine che contiene interni, vicino, luce&#10;&#10;Descrizione generata automaticament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8326"/>
            <a:ext cx="3470276" cy="288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33" y="3588326"/>
            <a:ext cx="3606800" cy="288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E:\dicembre 2019\in caso di lavoro agile\pm3\MEETING CHIUSURA\setup Ti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r="10797"/>
          <a:stretch/>
        </p:blipFill>
        <p:spPr bwMode="auto">
          <a:xfrm>
            <a:off x="7124700" y="856933"/>
            <a:ext cx="4848225" cy="27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69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-Prov_-Raffr_P100_T40-001668">
            <a:hlinkClick r:id="" action="ppaction://media"/>
            <a:extLst>
              <a:ext uri="{FF2B5EF4-FFF2-40B4-BE49-F238E27FC236}">
                <a16:creationId xmlns:a16="http://schemas.microsoft.com/office/drawing/2014/main" id="{573B7B2F-28AF-44CF-849F-3EAAD5D75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5207" y="427382"/>
            <a:ext cx="7056783" cy="56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1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0"/>
          <a:stretch/>
        </p:blipFill>
        <p:spPr>
          <a:xfrm>
            <a:off x="10804643" y="163157"/>
            <a:ext cx="1097861" cy="693777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821267" y="1199092"/>
            <a:ext cx="10515600" cy="4351338"/>
          </a:xfrm>
        </p:spPr>
        <p:txBody>
          <a:bodyPr/>
          <a:lstStyle/>
          <a:p>
            <a:r>
              <a:rPr lang="it-IT" dirty="0"/>
              <a:t>Caratteristiche </a:t>
            </a:r>
            <a:r>
              <a:rPr lang="it-IT" dirty="0" err="1"/>
              <a:t>termocamera</a:t>
            </a:r>
            <a:r>
              <a:rPr lang="it-IT" dirty="0"/>
              <a:t>: MWIR camera FLIR X6580 </a:t>
            </a:r>
          </a:p>
          <a:p>
            <a:r>
              <a:rPr lang="it-IT" b="1" dirty="0" err="1">
                <a:solidFill>
                  <a:srgbClr val="00B0F0"/>
                </a:solidFill>
              </a:rPr>
              <a:t>Cooling</a:t>
            </a:r>
            <a:r>
              <a:rPr lang="it-IT" b="1" dirty="0">
                <a:solidFill>
                  <a:srgbClr val="00B0F0"/>
                </a:solidFill>
              </a:rPr>
              <a:t> </a:t>
            </a:r>
            <a:r>
              <a:rPr lang="it-IT" b="1" dirty="0" err="1">
                <a:solidFill>
                  <a:srgbClr val="00B0F0"/>
                </a:solidFill>
              </a:rPr>
              <a:t>process</a:t>
            </a:r>
            <a:endParaRPr lang="it-IT" b="1" dirty="0">
              <a:solidFill>
                <a:srgbClr val="00B0F0"/>
              </a:solidFill>
            </a:endParaRPr>
          </a:p>
        </p:txBody>
      </p:sp>
      <p:pic>
        <p:nvPicPr>
          <p:cNvPr id="6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07217">
            <a:off x="7901594" y="2107774"/>
            <a:ext cx="4123055" cy="298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Immagine che contiene sfocatura&#10;&#10;Descrizione generata automaticament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32" y="2438399"/>
            <a:ext cx="3539596" cy="295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Immagine che contiene sfocatura&#10;&#10;Descrizione generata automaticament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8" y="2438400"/>
            <a:ext cx="3310468" cy="29993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olo 3">
            <a:extLst>
              <a:ext uri="{FF2B5EF4-FFF2-40B4-BE49-F238E27FC236}">
                <a16:creationId xmlns:a16="http://schemas.microsoft.com/office/drawing/2014/main" id="{208F01A6-C654-4F70-B8B8-BC7F1861440E}"/>
              </a:ext>
            </a:extLst>
          </p:cNvPr>
          <p:cNvSpPr txBox="1">
            <a:spLocks/>
          </p:cNvSpPr>
          <p:nvPr/>
        </p:nvSpPr>
        <p:spPr>
          <a:xfrm>
            <a:off x="838200" y="163157"/>
            <a:ext cx="10515600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Caratterizzazione pannello multifunzione in Titanio</a:t>
            </a:r>
            <a:br>
              <a:rPr lang="it-IT" sz="3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32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385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275</Words>
  <Application>Microsoft Office PowerPoint</Application>
  <PresentationFormat>Widescreen</PresentationFormat>
  <Paragraphs>47</Paragraphs>
  <Slides>10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AR DESTINE</vt:lpstr>
      <vt:lpstr>Arial</vt:lpstr>
      <vt:lpstr>Calibri</vt:lpstr>
      <vt:lpstr>Calibri Light</vt:lpstr>
      <vt:lpstr>Lucida Grande</vt:lpstr>
      <vt:lpstr>Microsoft Sans Serif</vt:lpstr>
      <vt:lpstr>Times New Roman</vt:lpstr>
      <vt:lpstr>Tema di Office</vt:lpstr>
      <vt:lpstr>Presentazione standard di PowerPoint</vt:lpstr>
      <vt:lpstr>Presentazione standard di PowerPoint</vt:lpstr>
      <vt:lpstr>Caratterizzazione pannello multifunzione in Titanio </vt:lpstr>
      <vt:lpstr>Caratterizzazione pannello multifunzione in Titanio </vt:lpstr>
      <vt:lpstr>Front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utente</cp:lastModifiedBy>
  <cp:revision>67</cp:revision>
  <dcterms:created xsi:type="dcterms:W3CDTF">2021-10-26T09:18:07Z</dcterms:created>
  <dcterms:modified xsi:type="dcterms:W3CDTF">2022-04-21T09:11:04Z</dcterms:modified>
</cp:coreProperties>
</file>