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4" r:id="rId3"/>
    <p:sldId id="273" r:id="rId4"/>
    <p:sldId id="272" r:id="rId5"/>
    <p:sldId id="260" r:id="rId6"/>
    <p:sldId id="276" r:id="rId7"/>
    <p:sldId id="275" r:id="rId8"/>
    <p:sldId id="277" r:id="rId9"/>
    <p:sldId id="265" r:id="rId10"/>
    <p:sldId id="266" r:id="rId11"/>
    <p:sldId id="267" r:id="rId12"/>
    <p:sldId id="278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12461D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471" autoAdjust="0"/>
    <p:restoredTop sz="94660"/>
  </p:normalViewPr>
  <p:slideViewPr>
    <p:cSldViewPr snapToGrid="0">
      <p:cViewPr varScale="1">
        <p:scale>
          <a:sx n="88" d="100"/>
          <a:sy n="88" d="100"/>
        </p:scale>
        <p:origin x="192" y="10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127DF5-D81F-473F-9075-000419E789A2}" type="datetimeFigureOut">
              <a:rPr lang="it-IT" smtClean="0"/>
              <a:t>20/04/22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95A0E-DDE3-4862-874B-A416BFBDD3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7838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AB5DE-DE16-4F78-9E2D-23FEC43DB52C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1443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0548-3B5C-4EE0-AF22-FD4EFAE82C7E}" type="datetimeFigureOut">
              <a:rPr lang="it-IT" smtClean="0"/>
              <a:t>20/04/22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73286-BA2A-4341-B2C3-349999DA10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9152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0548-3B5C-4EE0-AF22-FD4EFAE82C7E}" type="datetimeFigureOut">
              <a:rPr lang="it-IT" smtClean="0"/>
              <a:t>20/04/22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73286-BA2A-4341-B2C3-349999DA10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3442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0548-3B5C-4EE0-AF22-FD4EFAE82C7E}" type="datetimeFigureOut">
              <a:rPr lang="it-IT" smtClean="0"/>
              <a:t>20/04/22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73286-BA2A-4341-B2C3-349999DA10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9243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0548-3B5C-4EE0-AF22-FD4EFAE82C7E}" type="datetimeFigureOut">
              <a:rPr lang="it-IT" smtClean="0"/>
              <a:t>20/04/22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73286-BA2A-4341-B2C3-349999DA10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6917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0548-3B5C-4EE0-AF22-FD4EFAE82C7E}" type="datetimeFigureOut">
              <a:rPr lang="it-IT" smtClean="0"/>
              <a:t>20/04/22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73286-BA2A-4341-B2C3-349999DA10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6358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0548-3B5C-4EE0-AF22-FD4EFAE82C7E}" type="datetimeFigureOut">
              <a:rPr lang="it-IT" smtClean="0"/>
              <a:t>20/04/22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73286-BA2A-4341-B2C3-349999DA10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808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0548-3B5C-4EE0-AF22-FD4EFAE82C7E}" type="datetimeFigureOut">
              <a:rPr lang="it-IT" smtClean="0"/>
              <a:t>20/04/22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73286-BA2A-4341-B2C3-349999DA10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6593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0548-3B5C-4EE0-AF22-FD4EFAE82C7E}" type="datetimeFigureOut">
              <a:rPr lang="it-IT" smtClean="0"/>
              <a:t>20/04/22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73286-BA2A-4341-B2C3-349999DA10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5207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0548-3B5C-4EE0-AF22-FD4EFAE82C7E}" type="datetimeFigureOut">
              <a:rPr lang="it-IT" smtClean="0"/>
              <a:t>20/04/22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73286-BA2A-4341-B2C3-349999DA10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8993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0548-3B5C-4EE0-AF22-FD4EFAE82C7E}" type="datetimeFigureOut">
              <a:rPr lang="it-IT" smtClean="0"/>
              <a:t>20/04/22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73286-BA2A-4341-B2C3-349999DA10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0630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0548-3B5C-4EE0-AF22-FD4EFAE82C7E}" type="datetimeFigureOut">
              <a:rPr lang="it-IT" smtClean="0"/>
              <a:t>20/04/22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73286-BA2A-4341-B2C3-349999DA10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7344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20548-3B5C-4EE0-AF22-FD4EFAE82C7E}" type="datetimeFigureOut">
              <a:rPr lang="it-IT" smtClean="0"/>
              <a:t>20/04/22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73286-BA2A-4341-B2C3-349999DA10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681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10" Type="http://schemas.openxmlformats.org/officeDocument/2006/relationships/image" Target="../media/image5.png"/><Relationship Id="rId4" Type="http://schemas.openxmlformats.org/officeDocument/2006/relationships/image" Target="../media/image38.jfif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1.jpg"/><Relationship Id="rId7" Type="http://schemas.openxmlformats.org/officeDocument/2006/relationships/image" Target="../media/image46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10" Type="http://schemas.openxmlformats.org/officeDocument/2006/relationships/image" Target="../media/image5.png"/><Relationship Id="rId4" Type="http://schemas.openxmlformats.org/officeDocument/2006/relationships/image" Target="../media/image43.emf"/><Relationship Id="rId9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emf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.emf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4.png"/><Relationship Id="rId7" Type="http://schemas.openxmlformats.org/officeDocument/2006/relationships/image" Target="../media/image22.emf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.jp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emf"/><Relationship Id="rId7" Type="http://schemas.openxmlformats.org/officeDocument/2006/relationships/image" Target="../media/image3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emf"/><Relationship Id="rId11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33.png"/><Relationship Id="rId4" Type="http://schemas.openxmlformats.org/officeDocument/2006/relationships/image" Target="../media/image1.jp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8" b="21416"/>
          <a:stretch/>
        </p:blipFill>
        <p:spPr>
          <a:xfrm>
            <a:off x="0" y="-74144"/>
            <a:ext cx="12192000" cy="5553093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680" y="5737386"/>
            <a:ext cx="4774835" cy="487852"/>
          </a:xfrm>
        </p:spPr>
        <p:txBody>
          <a:bodyPr>
            <a:normAutofit fontScale="90000"/>
          </a:bodyPr>
          <a:lstStyle/>
          <a:p>
            <a:pPr algn="l"/>
            <a:r>
              <a:rPr lang="it-IT" sz="4000" b="1" dirty="0">
                <a:solidFill>
                  <a:srgbClr val="12461D"/>
                </a:solidFill>
                <a:latin typeface="Roboto" pitchFamily="2" charset="0"/>
                <a:ea typeface="Roboto" pitchFamily="2" charset="0"/>
              </a:rPr>
              <a:t>ISASI-NA (CNR)</a:t>
            </a:r>
            <a:endParaRPr lang="it-IT" sz="4000" dirty="0">
              <a:solidFill>
                <a:srgbClr val="12461D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5473855"/>
            <a:ext cx="12192000" cy="152654"/>
          </a:xfrm>
          <a:prstGeom prst="rect">
            <a:avLst/>
          </a:prstGeom>
          <a:solidFill>
            <a:srgbClr val="1246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21" y="755457"/>
            <a:ext cx="3805828" cy="424524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F7B4EC01-C1B9-814B-B223-D1D095648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262795" y="5688470"/>
            <a:ext cx="1899505" cy="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itolo 1">
            <a:extLst>
              <a:ext uri="{FF2B5EF4-FFF2-40B4-BE49-F238E27FC236}">
                <a16:creationId xmlns:a16="http://schemas.microsoft.com/office/drawing/2014/main" id="{E2F0502F-74E1-834A-81F4-DA45FE5E6090}"/>
              </a:ext>
            </a:extLst>
          </p:cNvPr>
          <p:cNvSpPr txBox="1">
            <a:spLocks/>
          </p:cNvSpPr>
          <p:nvPr/>
        </p:nvSpPr>
        <p:spPr>
          <a:xfrm>
            <a:off x="1524000" y="450934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chemeClr val="bg1"/>
                </a:solidFill>
              </a:rPr>
              <a:t>PM3: OR2</a:t>
            </a:r>
          </a:p>
        </p:txBody>
      </p:sp>
      <p:sp>
        <p:nvSpPr>
          <p:cNvPr id="15" name="Sottotitolo 2">
            <a:extLst>
              <a:ext uri="{FF2B5EF4-FFF2-40B4-BE49-F238E27FC236}">
                <a16:creationId xmlns:a16="http://schemas.microsoft.com/office/drawing/2014/main" id="{769B2FC4-1E46-704E-ABDA-CD9385F2E2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4705" y="2858630"/>
            <a:ext cx="9144000" cy="504982"/>
          </a:xfrm>
        </p:spPr>
        <p:txBody>
          <a:bodyPr/>
          <a:lstStyle/>
          <a:p>
            <a:r>
              <a:rPr lang="it-IT" dirty="0" err="1">
                <a:solidFill>
                  <a:schemeClr val="bg1"/>
                </a:solidFill>
              </a:rPr>
              <a:t>Secondary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propulsion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system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A4223B0-A4C5-DB40-9A5D-80A87A471EA9}"/>
              </a:ext>
            </a:extLst>
          </p:cNvPr>
          <p:cNvSpPr txBox="1"/>
          <p:nvPr/>
        </p:nvSpPr>
        <p:spPr>
          <a:xfrm>
            <a:off x="141410" y="4408515"/>
            <a:ext cx="7641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Sergio Balestrieri</a:t>
            </a:r>
            <a:r>
              <a:rPr lang="it-IT" dirty="0">
                <a:solidFill>
                  <a:schemeClr val="bg1"/>
                </a:solidFill>
              </a:rPr>
              <a:t>, Giuseppe Coppola, Mario </a:t>
            </a:r>
            <a:r>
              <a:rPr lang="it-IT" dirty="0" err="1">
                <a:solidFill>
                  <a:schemeClr val="bg1"/>
                </a:solidFill>
              </a:rPr>
              <a:t>Iodice</a:t>
            </a:r>
            <a:r>
              <a:rPr lang="it-IT" dirty="0">
                <a:solidFill>
                  <a:schemeClr val="bg1"/>
                </a:solidFill>
              </a:rPr>
              <a:t>, Gianluigi Zito, Mario </a:t>
            </a:r>
            <a:r>
              <a:rPr lang="it-IT" dirty="0" err="1">
                <a:solidFill>
                  <a:schemeClr val="bg1"/>
                </a:solidFill>
              </a:rPr>
              <a:t>Medugno</a:t>
            </a:r>
            <a:r>
              <a:rPr lang="it-IT" dirty="0">
                <a:solidFill>
                  <a:schemeClr val="bg1"/>
                </a:solidFill>
              </a:rPr>
              <a:t>, Maurizio Casalino, Mariano A. </a:t>
            </a:r>
            <a:r>
              <a:rPr lang="it-IT" dirty="0" err="1">
                <a:solidFill>
                  <a:schemeClr val="bg1"/>
                </a:solidFill>
              </a:rPr>
              <a:t>Gioffrè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35E23AE-E6DD-CC4A-934C-944927FDBA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353862" y="6337265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CF020386-FAE7-FF4D-9974-2F75679806D1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1056180" y="-115922"/>
            <a:ext cx="10079641" cy="492843"/>
          </a:xfrm>
          <a:prstGeom prst="rect">
            <a:avLst/>
          </a:prstGeom>
          <a:noFill/>
          <a:ln cap="flat"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4172496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16A6C58D-B7B7-AA4A-BCD7-A9709AAC33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17436" r="135" b="64412"/>
          <a:stretch/>
        </p:blipFill>
        <p:spPr>
          <a:xfrm>
            <a:off x="-16778" y="-82378"/>
            <a:ext cx="12208778" cy="110565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it-IT" dirty="0" err="1">
                <a:solidFill>
                  <a:schemeClr val="bg1"/>
                </a:solidFill>
              </a:rPr>
              <a:t>Plasmonic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Propulsion</a:t>
            </a:r>
            <a:r>
              <a:rPr lang="it-IT" dirty="0">
                <a:solidFill>
                  <a:schemeClr val="bg1"/>
                </a:solidFill>
              </a:rPr>
              <a:t>: </a:t>
            </a:r>
            <a:r>
              <a:rPr lang="it-IT" b="1" dirty="0" err="1">
                <a:solidFill>
                  <a:schemeClr val="bg1"/>
                </a:solidFill>
              </a:rPr>
              <a:t>Fabrication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process</a:t>
            </a:r>
            <a:endParaRPr lang="it-IT" b="1" dirty="0">
              <a:solidFill>
                <a:schemeClr val="bg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20" y="1103838"/>
            <a:ext cx="2998297" cy="24680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01CDEB7-B059-5144-8596-E23BE0E33C03}"/>
              </a:ext>
            </a:extLst>
          </p:cNvPr>
          <p:cNvSpPr txBox="1"/>
          <p:nvPr/>
        </p:nvSpPr>
        <p:spPr>
          <a:xfrm>
            <a:off x="79993" y="5675652"/>
            <a:ext cx="1146543" cy="37457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600" dirty="0">
                <a:ln w="0">
                  <a:solidFill>
                    <a:schemeClr val="accent5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State of art</a:t>
            </a:r>
          </a:p>
        </p:txBody>
      </p:sp>
      <p:sp>
        <p:nvSpPr>
          <p:cNvPr id="6" name="Freccia destra 16">
            <a:extLst>
              <a:ext uri="{FF2B5EF4-FFF2-40B4-BE49-F238E27FC236}">
                <a16:creationId xmlns:a16="http://schemas.microsoft.com/office/drawing/2014/main" id="{61C32FD9-3980-E446-9CC6-64D5D33FD64B}"/>
              </a:ext>
            </a:extLst>
          </p:cNvPr>
          <p:cNvSpPr/>
          <p:nvPr/>
        </p:nvSpPr>
        <p:spPr>
          <a:xfrm>
            <a:off x="1226536" y="5827717"/>
            <a:ext cx="231104" cy="704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E7A0B38-77CE-D54E-8A94-8365A1C1125D}"/>
              </a:ext>
            </a:extLst>
          </p:cNvPr>
          <p:cNvSpPr txBox="1"/>
          <p:nvPr/>
        </p:nvSpPr>
        <p:spPr>
          <a:xfrm>
            <a:off x="4249562" y="5688869"/>
            <a:ext cx="1574989" cy="374571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39000">
                <a:schemeClr val="bg1"/>
              </a:gs>
            </a:gsLst>
            <a:lin ang="0" scaled="1"/>
            <a:tileRect/>
          </a:gra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it-IT"/>
            </a:defPPr>
            <a:lvl1pPr>
              <a:defRPr>
                <a:ln w="0">
                  <a:solidFill>
                    <a:schemeClr val="accent5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GB" sz="1600" dirty="0"/>
              <a:t>Characterization</a:t>
            </a:r>
          </a:p>
        </p:txBody>
      </p:sp>
      <p:sp>
        <p:nvSpPr>
          <p:cNvPr id="8" name="Freccia destra 32">
            <a:extLst>
              <a:ext uri="{FF2B5EF4-FFF2-40B4-BE49-F238E27FC236}">
                <a16:creationId xmlns:a16="http://schemas.microsoft.com/office/drawing/2014/main" id="{A41ED3E0-352F-3449-A0E4-93BAF036566B}"/>
              </a:ext>
            </a:extLst>
          </p:cNvPr>
          <p:cNvSpPr/>
          <p:nvPr/>
        </p:nvSpPr>
        <p:spPr>
          <a:xfrm>
            <a:off x="2602307" y="5827716"/>
            <a:ext cx="231104" cy="704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C985430-50E3-574A-B3BB-4678544AA0A0}"/>
              </a:ext>
            </a:extLst>
          </p:cNvPr>
          <p:cNvSpPr txBox="1"/>
          <p:nvPr/>
        </p:nvSpPr>
        <p:spPr>
          <a:xfrm>
            <a:off x="2876204" y="5675652"/>
            <a:ext cx="1142254" cy="374571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91000">
                <a:schemeClr val="bg1"/>
              </a:gs>
            </a:gsLst>
            <a:lin ang="0" scaled="1"/>
            <a:tileRect/>
          </a:gra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600" dirty="0">
                <a:ln w="0">
                  <a:solidFill>
                    <a:schemeClr val="accent5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Fabrication</a:t>
            </a:r>
          </a:p>
        </p:txBody>
      </p:sp>
      <p:sp>
        <p:nvSpPr>
          <p:cNvPr id="10" name="Freccia destra 33">
            <a:extLst>
              <a:ext uri="{FF2B5EF4-FFF2-40B4-BE49-F238E27FC236}">
                <a16:creationId xmlns:a16="http://schemas.microsoft.com/office/drawing/2014/main" id="{00491DB5-0FA1-1849-BEA3-A6F463886280}"/>
              </a:ext>
            </a:extLst>
          </p:cNvPr>
          <p:cNvSpPr/>
          <p:nvPr/>
        </p:nvSpPr>
        <p:spPr>
          <a:xfrm>
            <a:off x="4018458" y="5840936"/>
            <a:ext cx="231104" cy="704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asellaDiTesto 11"/>
          <p:cNvSpPr txBox="1"/>
          <p:nvPr/>
        </p:nvSpPr>
        <p:spPr>
          <a:xfrm>
            <a:off x="-618836" y="41471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>
              <a:solidFill>
                <a:srgbClr val="00206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195" y="1091497"/>
            <a:ext cx="3053054" cy="959314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F50A4203-09D5-6542-AE10-D97F2225C3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2539" y="2090832"/>
            <a:ext cx="3528366" cy="3299746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261AA62-695B-994A-A2FB-DE51E1275C8D}"/>
              </a:ext>
            </a:extLst>
          </p:cNvPr>
          <p:cNvSpPr txBox="1"/>
          <p:nvPr/>
        </p:nvSpPr>
        <p:spPr>
          <a:xfrm>
            <a:off x="1489259" y="5675648"/>
            <a:ext cx="1101874" cy="37457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600" dirty="0">
                <a:ln w="0">
                  <a:solidFill>
                    <a:schemeClr val="accent5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Simulation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A4AE0AE4-745F-C649-B782-801BFFEE9D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086122" y="1103838"/>
            <a:ext cx="3048000" cy="1713668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6C0BAD51-A6F7-C54C-B35A-B1C4D2CF28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33626" y="3147065"/>
            <a:ext cx="1927875" cy="3429000"/>
          </a:xfrm>
          <a:prstGeom prst="rect">
            <a:avLst/>
          </a:prstGeom>
        </p:spPr>
      </p:pic>
      <p:pic>
        <p:nvPicPr>
          <p:cNvPr id="24" name="Immagine 23" descr="Immagine che contiene testo, cielo notturno&#10;&#10;Descrizione generata automaticamente">
            <a:extLst>
              <a:ext uri="{FF2B5EF4-FFF2-40B4-BE49-F238E27FC236}">
                <a16:creationId xmlns:a16="http://schemas.microsoft.com/office/drawing/2014/main" id="{6C4AFC77-E0C8-2447-BC22-9380384E81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" r="6273"/>
          <a:stretch/>
        </p:blipFill>
        <p:spPr>
          <a:xfrm>
            <a:off x="9024730" y="2526006"/>
            <a:ext cx="2703444" cy="1713666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BCB1B478-26A7-E540-B094-D3B346F6619B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 amt="35000"/>
          </a:blip>
          <a:srcRect/>
          <a:stretch>
            <a:fillRect/>
          </a:stretch>
        </p:blipFill>
        <p:spPr>
          <a:xfrm>
            <a:off x="1403579" y="6366294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73DE0871-4445-FD4F-A507-F94A270217BF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1056180" y="-115922"/>
            <a:ext cx="10079641" cy="492843"/>
          </a:xfrm>
          <a:prstGeom prst="rect">
            <a:avLst/>
          </a:prstGeom>
          <a:noFill/>
          <a:ln cap="flat"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889863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AB08B28D-CC98-0E40-AE90-A12D2DA99E4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 amt="35000"/>
          </a:blip>
          <a:srcRect/>
          <a:stretch>
            <a:fillRect/>
          </a:stretch>
        </p:blipFill>
        <p:spPr>
          <a:xfrm>
            <a:off x="1403579" y="6337265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6105C5AC-B784-DD4D-82FC-A9EFBB2F0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17436" r="135" b="64412"/>
          <a:stretch/>
        </p:blipFill>
        <p:spPr>
          <a:xfrm>
            <a:off x="-16778" y="-82378"/>
            <a:ext cx="12208778" cy="1105655"/>
          </a:xfrm>
          <a:prstGeom prst="rect">
            <a:avLst/>
          </a:prstGeom>
        </p:spPr>
      </p:pic>
      <p:sp>
        <p:nvSpPr>
          <p:cNvPr id="20" name="Titolo 1">
            <a:extLst>
              <a:ext uri="{FF2B5EF4-FFF2-40B4-BE49-F238E27FC236}">
                <a16:creationId xmlns:a16="http://schemas.microsoft.com/office/drawing/2014/main" id="{CFE6B504-2DA5-8443-92D5-D5DDC5916A09}"/>
              </a:ext>
            </a:extLst>
          </p:cNvPr>
          <p:cNvSpPr txBox="1">
            <a:spLocks/>
          </p:cNvSpPr>
          <p:nvPr/>
        </p:nvSpPr>
        <p:spPr>
          <a:xfrm>
            <a:off x="0" y="377371"/>
            <a:ext cx="11125200" cy="6321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>
                <a:solidFill>
                  <a:schemeClr val="bg1"/>
                </a:solidFill>
              </a:rPr>
              <a:t>Plasmonic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Propulsion</a:t>
            </a:r>
            <a:r>
              <a:rPr lang="it-IT" dirty="0">
                <a:solidFill>
                  <a:schemeClr val="bg1"/>
                </a:solidFill>
              </a:rPr>
              <a:t>: </a:t>
            </a:r>
            <a:r>
              <a:rPr lang="it-IT" b="1" dirty="0" err="1">
                <a:solidFill>
                  <a:schemeClr val="bg1"/>
                </a:solidFill>
              </a:rPr>
              <a:t>Prototype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configuration</a:t>
            </a:r>
            <a:endParaRPr lang="it-IT" b="1" dirty="0">
              <a:solidFill>
                <a:schemeClr val="bg1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47E6D18-9A50-F74B-92C5-D53F68020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2" y="1170969"/>
            <a:ext cx="4568254" cy="187190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E9D5C327-5589-FB40-B93B-6DDEE55EA7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7457" y="979594"/>
            <a:ext cx="2651963" cy="982208"/>
          </a:xfrm>
          <a:prstGeom prst="rect">
            <a:avLst/>
          </a:prstGeom>
        </p:spPr>
      </p:pic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DCE330B2-FD31-0349-8606-A9011E001E93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4864488" y="1470698"/>
            <a:ext cx="732969" cy="14363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e 38">
            <a:extLst>
              <a:ext uri="{FF2B5EF4-FFF2-40B4-BE49-F238E27FC236}">
                <a16:creationId xmlns:a16="http://schemas.microsoft.com/office/drawing/2014/main" id="{3BF727C6-2F3A-C047-B56F-CE198194B411}"/>
              </a:ext>
            </a:extLst>
          </p:cNvPr>
          <p:cNvSpPr/>
          <p:nvPr/>
        </p:nvSpPr>
        <p:spPr>
          <a:xfrm>
            <a:off x="3620666" y="1370318"/>
            <a:ext cx="1219200" cy="39020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" name="Immagine 39">
            <a:extLst>
              <a:ext uri="{FF2B5EF4-FFF2-40B4-BE49-F238E27FC236}">
                <a16:creationId xmlns:a16="http://schemas.microsoft.com/office/drawing/2014/main" id="{BF9F7365-AB9D-0546-B570-03CBFE8CEC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72" y="3042872"/>
            <a:ext cx="5311962" cy="2499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6" name="Immagine 105">
            <a:extLst>
              <a:ext uri="{FF2B5EF4-FFF2-40B4-BE49-F238E27FC236}">
                <a16:creationId xmlns:a16="http://schemas.microsoft.com/office/drawing/2014/main" id="{FBEF352F-498C-AE4C-A22A-6E5465824B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570191" y="2166932"/>
            <a:ext cx="5311961" cy="23684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7" name="Immagine 106" descr="Immagine che contiene interni, tavolo&#10;&#10;Descrizione generata automaticamente">
            <a:extLst>
              <a:ext uri="{FF2B5EF4-FFF2-40B4-BE49-F238E27FC236}">
                <a16:creationId xmlns:a16="http://schemas.microsoft.com/office/drawing/2014/main" id="{48075830-368B-DB46-B048-649CAEB343B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" t="19880" r="6984" b="30612"/>
          <a:stretch/>
        </p:blipFill>
        <p:spPr>
          <a:xfrm>
            <a:off x="8060937" y="4909231"/>
            <a:ext cx="3906607" cy="1697643"/>
          </a:xfrm>
          <a:prstGeom prst="rect">
            <a:avLst/>
          </a:prstGeom>
        </p:spPr>
      </p:pic>
      <p:pic>
        <p:nvPicPr>
          <p:cNvPr id="111" name="Immagine 110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237B2B85-4ED8-944C-A204-67060874588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48" r="-408" b="31611"/>
          <a:stretch/>
        </p:blipFill>
        <p:spPr>
          <a:xfrm>
            <a:off x="5442853" y="5487682"/>
            <a:ext cx="2931347" cy="124009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2A96F07C-4F83-8F48-B611-7521E124058C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1056180" y="-115922"/>
            <a:ext cx="10079641" cy="492843"/>
          </a:xfrm>
          <a:prstGeom prst="rect">
            <a:avLst/>
          </a:prstGeom>
          <a:noFill/>
          <a:ln cap="flat"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849414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>
            <a:extLst>
              <a:ext uri="{FF2B5EF4-FFF2-40B4-BE49-F238E27FC236}">
                <a16:creationId xmlns:a16="http://schemas.microsoft.com/office/drawing/2014/main" id="{6105C5AC-B784-DD4D-82FC-A9EFBB2F0B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17436" r="135" b="64412"/>
          <a:stretch/>
        </p:blipFill>
        <p:spPr>
          <a:xfrm>
            <a:off x="-16778" y="-82378"/>
            <a:ext cx="12208778" cy="1105655"/>
          </a:xfrm>
          <a:prstGeom prst="rect">
            <a:avLst/>
          </a:prstGeom>
        </p:spPr>
      </p:pic>
      <p:sp>
        <p:nvSpPr>
          <p:cNvPr id="20" name="Titolo 1">
            <a:extLst>
              <a:ext uri="{FF2B5EF4-FFF2-40B4-BE49-F238E27FC236}">
                <a16:creationId xmlns:a16="http://schemas.microsoft.com/office/drawing/2014/main" id="{CFE6B504-2DA5-8443-92D5-D5DDC5916A09}"/>
              </a:ext>
            </a:extLst>
          </p:cNvPr>
          <p:cNvSpPr txBox="1">
            <a:spLocks/>
          </p:cNvSpPr>
          <p:nvPr/>
        </p:nvSpPr>
        <p:spPr>
          <a:xfrm>
            <a:off x="0" y="408793"/>
            <a:ext cx="11125200" cy="5701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chemeClr val="bg1"/>
                </a:solidFill>
              </a:rPr>
              <a:t>PM3: </a:t>
            </a:r>
            <a:r>
              <a:rPr lang="it-IT" b="1" dirty="0">
                <a:solidFill>
                  <a:schemeClr val="bg1"/>
                </a:solidFill>
              </a:rPr>
              <a:t>Publications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C29394E-983E-8141-9D70-F424ECAE026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56180" y="-115922"/>
            <a:ext cx="10079641" cy="492843"/>
          </a:xfrm>
          <a:prstGeom prst="rect">
            <a:avLst/>
          </a:prstGeom>
          <a:noFill/>
          <a:ln cap="flat">
            <a:noFill/>
          </a:ln>
          <a:effectLst>
            <a:softEdge rad="31750"/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C579CE7-62BD-2849-B86A-0B997D55500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 amt="35000"/>
          </a:blip>
          <a:srcRect/>
          <a:stretch>
            <a:fillRect/>
          </a:stretch>
        </p:blipFill>
        <p:spPr>
          <a:xfrm>
            <a:off x="1403579" y="6337265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196838D-A4AF-6648-90BB-3B1C10EA1047}"/>
              </a:ext>
            </a:extLst>
          </p:cNvPr>
          <p:cNvSpPr txBox="1"/>
          <p:nvPr/>
        </p:nvSpPr>
        <p:spPr>
          <a:xfrm>
            <a:off x="626702" y="1833611"/>
            <a:ext cx="1093859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i="1" dirty="0"/>
              <a:t>Journals</a:t>
            </a:r>
            <a:r>
              <a:rPr lang="en-US" i="1" dirty="0"/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/>
              <a:t>S.Balestrieri</a:t>
            </a:r>
            <a:r>
              <a:rPr lang="en-US" dirty="0"/>
              <a:t>, </a:t>
            </a:r>
            <a:r>
              <a:rPr lang="en-US" dirty="0" err="1"/>
              <a:t>G.Zito</a:t>
            </a:r>
            <a:r>
              <a:rPr lang="en-US" dirty="0"/>
              <a:t>, </a:t>
            </a:r>
            <a:r>
              <a:rPr lang="en-US" dirty="0" err="1"/>
              <a:t>G.Coppola</a:t>
            </a:r>
            <a:r>
              <a:rPr lang="en-US" dirty="0"/>
              <a:t>, </a:t>
            </a:r>
            <a:r>
              <a:rPr lang="en-US" dirty="0" err="1"/>
              <a:t>M.Iodice</a:t>
            </a:r>
            <a:r>
              <a:rPr lang="en-US" dirty="0"/>
              <a:t> “Plasmonic Nanostructures for Optically Induced Movement”, </a:t>
            </a:r>
            <a:r>
              <a:rPr lang="en-US" i="1" dirty="0"/>
              <a:t>Frontiers of Nanotechnology </a:t>
            </a:r>
            <a:r>
              <a:rPr lang="en-US" dirty="0"/>
              <a:t>(accepted). </a:t>
            </a:r>
            <a:endParaRPr lang="it-IT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/>
              <a:t>S.Balestrieri</a:t>
            </a:r>
            <a:r>
              <a:rPr lang="en-US" dirty="0"/>
              <a:t>, </a:t>
            </a:r>
            <a:r>
              <a:rPr lang="en-US" dirty="0" err="1"/>
              <a:t>G.Zito</a:t>
            </a:r>
            <a:r>
              <a:rPr lang="en-US" dirty="0"/>
              <a:t>, </a:t>
            </a:r>
            <a:r>
              <a:rPr lang="en-US" dirty="0" err="1"/>
              <a:t>G.Coppola</a:t>
            </a:r>
            <a:r>
              <a:rPr lang="en-US" dirty="0"/>
              <a:t> e </a:t>
            </a:r>
            <a:r>
              <a:rPr lang="en-US" dirty="0" err="1"/>
              <a:t>M.Iodice</a:t>
            </a:r>
            <a:r>
              <a:rPr lang="en-US" dirty="0"/>
              <a:t>; Plasmonic Nanodevice to generate force gradients to induce nanoparticles acceleration. </a:t>
            </a:r>
            <a:r>
              <a:rPr lang="en-US" i="1" dirty="0" err="1"/>
              <a:t>Plasmonica</a:t>
            </a:r>
            <a:r>
              <a:rPr lang="en-US" dirty="0"/>
              <a:t> (submitted). </a:t>
            </a:r>
            <a:endParaRPr lang="it-IT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algn="just"/>
            <a:r>
              <a:rPr lang="en-US" b="1" i="1" dirty="0"/>
              <a:t>Conferences</a:t>
            </a:r>
            <a:r>
              <a:rPr lang="en-US" i="1" dirty="0"/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/>
              <a:t>S.Balestrieri</a:t>
            </a:r>
            <a:r>
              <a:rPr lang="en-US" dirty="0"/>
              <a:t>, </a:t>
            </a:r>
            <a:r>
              <a:rPr lang="en-US" dirty="0" err="1"/>
              <a:t>G.Zito</a:t>
            </a:r>
            <a:r>
              <a:rPr lang="en-US" dirty="0"/>
              <a:t>, </a:t>
            </a:r>
            <a:r>
              <a:rPr lang="en-US" dirty="0" err="1"/>
              <a:t>G.Coppola</a:t>
            </a:r>
            <a:r>
              <a:rPr lang="en-US" dirty="0"/>
              <a:t> e </a:t>
            </a:r>
            <a:r>
              <a:rPr lang="en-US" dirty="0" err="1"/>
              <a:t>M.Iodice</a:t>
            </a:r>
            <a:r>
              <a:rPr lang="en-US" dirty="0"/>
              <a:t>; Plasmonic-based nanodevice to induce effective thrust on nanoparticle, ICOP 2022, Trento. </a:t>
            </a:r>
            <a:endParaRPr lang="it-IT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/>
              <a:t>S.Balestrieri</a:t>
            </a:r>
            <a:r>
              <a:rPr lang="en-US" dirty="0"/>
              <a:t>, </a:t>
            </a:r>
            <a:r>
              <a:rPr lang="en-US" dirty="0" err="1"/>
              <a:t>G.Zito</a:t>
            </a:r>
            <a:r>
              <a:rPr lang="en-US" dirty="0"/>
              <a:t>, </a:t>
            </a:r>
            <a:r>
              <a:rPr lang="en-US" dirty="0" err="1"/>
              <a:t>G.Coppola</a:t>
            </a:r>
            <a:r>
              <a:rPr lang="en-US" dirty="0"/>
              <a:t> e </a:t>
            </a:r>
            <a:r>
              <a:rPr lang="en-US" dirty="0" err="1"/>
              <a:t>M.Iodice</a:t>
            </a:r>
            <a:r>
              <a:rPr lang="en-US" dirty="0"/>
              <a:t>; Plasmonic Nanodevice to induce strong EM field gradient, </a:t>
            </a:r>
            <a:r>
              <a:rPr lang="en-US" dirty="0" err="1"/>
              <a:t>Plasmonica</a:t>
            </a:r>
            <a:r>
              <a:rPr lang="en-US" dirty="0"/>
              <a:t> Workshop, Torino (2022). </a:t>
            </a:r>
            <a:endParaRPr lang="it-IT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 err="1"/>
              <a:t>S.Balestrieri</a:t>
            </a:r>
            <a:r>
              <a:rPr lang="it-IT" dirty="0"/>
              <a:t>, </a:t>
            </a:r>
            <a:r>
              <a:rPr lang="it-IT" dirty="0" err="1"/>
              <a:t>G.Zito</a:t>
            </a:r>
            <a:r>
              <a:rPr lang="it-IT" dirty="0"/>
              <a:t>, </a:t>
            </a:r>
            <a:r>
              <a:rPr lang="it-IT" dirty="0" err="1"/>
              <a:t>E.Calloni</a:t>
            </a:r>
            <a:r>
              <a:rPr lang="it-IT" dirty="0"/>
              <a:t>, </a:t>
            </a:r>
            <a:r>
              <a:rPr lang="it-IT" dirty="0" err="1"/>
              <a:t>G.Coppola</a:t>
            </a:r>
            <a:r>
              <a:rPr lang="it-IT" dirty="0"/>
              <a:t> e </a:t>
            </a:r>
            <a:r>
              <a:rPr lang="it-IT" dirty="0" err="1"/>
              <a:t>M.Iodice</a:t>
            </a:r>
            <a:r>
              <a:rPr lang="it-IT" dirty="0"/>
              <a:t>; </a:t>
            </a:r>
            <a:r>
              <a:rPr lang="it-IT" dirty="0" err="1"/>
              <a:t>Plasmonic</a:t>
            </a:r>
            <a:r>
              <a:rPr lang="it-IT" dirty="0"/>
              <a:t> </a:t>
            </a:r>
            <a:r>
              <a:rPr lang="it-IT" dirty="0" err="1"/>
              <a:t>Propulsion</a:t>
            </a:r>
            <a:r>
              <a:rPr lang="it-IT" dirty="0"/>
              <a:t>, </a:t>
            </a:r>
            <a:r>
              <a:rPr lang="it-IT" dirty="0" err="1"/>
              <a:t>PhD</a:t>
            </a:r>
            <a:r>
              <a:rPr lang="it-IT" dirty="0"/>
              <a:t> Workshop (2021), Università di Napoli Federico II.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9773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A69973C4-CD11-134C-9750-C1FB84FFE6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17436" r="135" b="64412"/>
          <a:stretch/>
        </p:blipFill>
        <p:spPr>
          <a:xfrm>
            <a:off x="-16778" y="-82378"/>
            <a:ext cx="12208778" cy="110565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pPr algn="ctr"/>
            <a:r>
              <a:rPr lang="it-IT" dirty="0" err="1">
                <a:solidFill>
                  <a:schemeClr val="bg1"/>
                </a:solidFill>
              </a:rPr>
              <a:t>Secondary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propulsion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system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002F5D2-C702-F946-A618-1B04D03A3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303" y="1912791"/>
            <a:ext cx="2742381" cy="11075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92114" y="3020291"/>
            <a:ext cx="2197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Laser </a:t>
            </a:r>
            <a:r>
              <a:rPr lang="it-IT" dirty="0" err="1"/>
              <a:t>Ablation</a:t>
            </a:r>
            <a:r>
              <a:rPr lang="it-IT" dirty="0"/>
              <a:t>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3118" y="1828393"/>
            <a:ext cx="2070756" cy="127629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326221" y="3011055"/>
            <a:ext cx="290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Microfluidic</a:t>
            </a:r>
            <a:r>
              <a:rPr lang="it-IT" dirty="0"/>
              <a:t> </a:t>
            </a:r>
            <a:r>
              <a:rPr lang="it-IT" dirty="0" err="1"/>
              <a:t>thrust</a:t>
            </a:r>
            <a:r>
              <a:rPr lang="it-IT" dirty="0"/>
              <a:t>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61CC529-D251-8E42-97B1-78A0746B3B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2565" y="1654321"/>
            <a:ext cx="2210366" cy="1413606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9515682" y="3067927"/>
            <a:ext cx="2284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Plasmonic</a:t>
            </a:r>
            <a:r>
              <a:rPr lang="it-IT" dirty="0"/>
              <a:t> </a:t>
            </a:r>
            <a:r>
              <a:rPr lang="it-IT" dirty="0" err="1"/>
              <a:t>Propulsion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0" y="112815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Among the various propulsion system applicable to a </a:t>
            </a:r>
            <a:r>
              <a:rPr lang="en-US" dirty="0" err="1"/>
              <a:t>cubesat</a:t>
            </a:r>
            <a:r>
              <a:rPr lang="en-US" dirty="0"/>
              <a:t>, the following have been selected:  </a:t>
            </a:r>
          </a:p>
        </p:txBody>
      </p:sp>
      <p:sp>
        <p:nvSpPr>
          <p:cNvPr id="11" name="Ovale 10"/>
          <p:cNvSpPr/>
          <p:nvPr/>
        </p:nvSpPr>
        <p:spPr>
          <a:xfrm>
            <a:off x="9176947" y="1478003"/>
            <a:ext cx="2678545" cy="233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-1" y="3999469"/>
            <a:ext cx="116664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Plasmonic Propulsion</a:t>
            </a:r>
            <a:r>
              <a:rPr lang="en-US" dirty="0">
                <a:solidFill>
                  <a:srgbClr val="002060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Using the photon momentum this system don’t required on-board power (ex. Solar sail)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Compared to the solar sails, the light intensity is more concentrated and this leads to much higher strength parameters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Plasmonic Propulsion has a smaller size respect to the other secondary thruster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Respect to the other system has lower thrust but higher precision, making them suitable for this type of function</a:t>
            </a:r>
          </a:p>
        </p:txBody>
      </p:sp>
      <p:pic>
        <p:nvPicPr>
          <p:cNvPr id="13" name="Picture 27">
            <a:extLst>
              <a:ext uri="{FF2B5EF4-FFF2-40B4-BE49-F238E27FC236}">
                <a16:creationId xmlns:a16="http://schemas.microsoft.com/office/drawing/2014/main" id="{0C9880FE-F125-5D4A-8F01-7D0AB0B15F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3888" y="1954422"/>
            <a:ext cx="2757897" cy="875102"/>
          </a:xfrm>
          <a:prstGeom prst="rect">
            <a:avLst/>
          </a:prstGeom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E99FE7DD-B00E-0B46-8616-E5912F19BF85}"/>
              </a:ext>
            </a:extLst>
          </p:cNvPr>
          <p:cNvSpPr/>
          <p:nvPr/>
        </p:nvSpPr>
        <p:spPr>
          <a:xfrm>
            <a:off x="5883888" y="3020291"/>
            <a:ext cx="3047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Graphene-based propulsion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02F6563B-94AE-754C-911A-3BAB86D1AE4E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 amt="35000"/>
          </a:blip>
          <a:srcRect/>
          <a:stretch>
            <a:fillRect/>
          </a:stretch>
        </p:blipFill>
        <p:spPr>
          <a:xfrm>
            <a:off x="1403579" y="6337265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FA1C11DC-E716-F24E-B885-A5CDECDCFE22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1056180" y="-115922"/>
            <a:ext cx="10079641" cy="492843"/>
          </a:xfrm>
          <a:prstGeom prst="rect">
            <a:avLst/>
          </a:prstGeom>
          <a:noFill/>
          <a:ln cap="flat"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567690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73555019-6281-1346-9A5E-2EC413800E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17436" r="135" b="64412"/>
          <a:stretch/>
        </p:blipFill>
        <p:spPr>
          <a:xfrm>
            <a:off x="-16778" y="-82378"/>
            <a:ext cx="12208778" cy="110565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it-IT" dirty="0" err="1">
                <a:solidFill>
                  <a:schemeClr val="bg1"/>
                </a:solidFill>
              </a:rPr>
              <a:t>Plasmonic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Propulsion</a:t>
            </a:r>
            <a:r>
              <a:rPr lang="it-IT" dirty="0">
                <a:solidFill>
                  <a:schemeClr val="bg1"/>
                </a:solidFill>
              </a:rPr>
              <a:t>: </a:t>
            </a:r>
            <a:r>
              <a:rPr lang="it-IT" b="1" dirty="0" err="1">
                <a:solidFill>
                  <a:schemeClr val="bg1"/>
                </a:solidFill>
              </a:rPr>
              <a:t>Phenomenology</a:t>
            </a:r>
            <a:r>
              <a:rPr lang="it-IT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27" name="Immagine 126">
            <a:extLst>
              <a:ext uri="{FF2B5EF4-FFF2-40B4-BE49-F238E27FC236}">
                <a16:creationId xmlns:a16="http://schemas.microsoft.com/office/drawing/2014/main" id="{D364FA35-5B62-2B49-B617-714437D2A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51" y="3768322"/>
            <a:ext cx="2141995" cy="2614246"/>
          </a:xfrm>
          <a:prstGeom prst="rect">
            <a:avLst/>
          </a:prstGeom>
        </p:spPr>
      </p:pic>
      <p:pic>
        <p:nvPicPr>
          <p:cNvPr id="128" name="Immagine 127">
            <a:extLst>
              <a:ext uri="{FF2B5EF4-FFF2-40B4-BE49-F238E27FC236}">
                <a16:creationId xmlns:a16="http://schemas.microsoft.com/office/drawing/2014/main" id="{3CF9465A-63DD-1B47-BF22-29B2EFE5C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617" y="1487827"/>
            <a:ext cx="2193880" cy="129438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8365228-089A-3B45-874E-518360E9F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9197" y="1266399"/>
            <a:ext cx="4305300" cy="24892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5E93AC5-F7C1-1146-AF3B-6C7725B7C8DE}"/>
              </a:ext>
            </a:extLst>
          </p:cNvPr>
          <p:cNvSpPr txBox="1"/>
          <p:nvPr/>
        </p:nvSpPr>
        <p:spPr>
          <a:xfrm>
            <a:off x="5529694" y="1282856"/>
            <a:ext cx="3340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Electromagnetic field engineering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C847C57-CBFF-D247-AFA6-13B7CB62C0AB}"/>
              </a:ext>
            </a:extLst>
          </p:cNvPr>
          <p:cNvSpPr/>
          <p:nvPr/>
        </p:nvSpPr>
        <p:spPr>
          <a:xfrm>
            <a:off x="3419060" y="3985979"/>
            <a:ext cx="834887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dirty="0" err="1">
                <a:latin typeface="Times New Roman" panose="02020603050405020304" pitchFamily="18" charset="0"/>
              </a:rPr>
              <a:t>When</a:t>
            </a:r>
            <a:r>
              <a:rPr lang="it-IT" sz="2200" dirty="0">
                <a:latin typeface="Times New Roman" panose="02020603050405020304" pitchFamily="18" charset="0"/>
              </a:rPr>
              <a:t> light and </a:t>
            </a:r>
            <a:r>
              <a:rPr lang="it-IT" sz="2200" dirty="0" err="1">
                <a:latin typeface="Times New Roman" panose="02020603050405020304" pitchFamily="18" charset="0"/>
              </a:rPr>
              <a:t>freely</a:t>
            </a:r>
            <a:r>
              <a:rPr lang="it-IT" sz="2200" dirty="0">
                <a:latin typeface="Times New Roman" panose="02020603050405020304" pitchFamily="18" charset="0"/>
              </a:rPr>
              <a:t> </a:t>
            </a:r>
            <a:r>
              <a:rPr lang="it-IT" sz="2200" dirty="0" err="1">
                <a:latin typeface="Times New Roman" panose="02020603050405020304" pitchFamily="18" charset="0"/>
              </a:rPr>
              <a:t>moving</a:t>
            </a:r>
            <a:r>
              <a:rPr lang="it-IT" sz="2200" dirty="0">
                <a:latin typeface="Times New Roman" panose="02020603050405020304" pitchFamily="18" charset="0"/>
              </a:rPr>
              <a:t> </a:t>
            </a:r>
            <a:r>
              <a:rPr lang="it-IT" sz="2200" dirty="0" err="1">
                <a:latin typeface="Times New Roman" panose="02020603050405020304" pitchFamily="18" charset="0"/>
              </a:rPr>
              <a:t>electrons</a:t>
            </a:r>
            <a:r>
              <a:rPr lang="it-IT" sz="2200" dirty="0">
                <a:latin typeface="Times New Roman" panose="02020603050405020304" pitchFamily="18" charset="0"/>
              </a:rPr>
              <a:t> (</a:t>
            </a:r>
            <a:r>
              <a:rPr lang="it-IT" sz="2200" dirty="0" err="1">
                <a:latin typeface="Times New Roman" panose="02020603050405020304" pitchFamily="18" charset="0"/>
              </a:rPr>
              <a:t>as</a:t>
            </a:r>
            <a:r>
              <a:rPr lang="it-IT" sz="2200" dirty="0">
                <a:latin typeface="Times New Roman" panose="02020603050405020304" pitchFamily="18" charset="0"/>
              </a:rPr>
              <a:t> in a metal) </a:t>
            </a:r>
            <a:r>
              <a:rPr lang="it-IT" sz="2200" dirty="0" err="1">
                <a:latin typeface="Times New Roman" panose="02020603050405020304" pitchFamily="18" charset="0"/>
              </a:rPr>
              <a:t>interact</a:t>
            </a:r>
            <a:r>
              <a:rPr lang="it-IT" sz="2200" dirty="0">
                <a:latin typeface="Times New Roman" panose="02020603050405020304" pitchFamily="18" charset="0"/>
              </a:rPr>
              <a:t>, the </a:t>
            </a:r>
            <a:r>
              <a:rPr lang="it-IT" sz="2200" dirty="0" err="1">
                <a:latin typeface="Times New Roman" panose="02020603050405020304" pitchFamily="18" charset="0"/>
              </a:rPr>
              <a:t>oscillating</a:t>
            </a:r>
            <a:r>
              <a:rPr lang="it-IT" sz="2200" dirty="0">
                <a:latin typeface="Times New Roman" panose="02020603050405020304" pitchFamily="18" charset="0"/>
              </a:rPr>
              <a:t> </a:t>
            </a:r>
            <a:r>
              <a:rPr lang="it-IT" sz="2200" dirty="0" err="1">
                <a:latin typeface="Times New Roman" panose="02020603050405020304" pitchFamily="18" charset="0"/>
              </a:rPr>
              <a:t>electric-magnetic</a:t>
            </a:r>
            <a:r>
              <a:rPr lang="it-IT" sz="2200" dirty="0">
                <a:latin typeface="Times New Roman" panose="02020603050405020304" pitchFamily="18" charset="0"/>
              </a:rPr>
              <a:t> </a:t>
            </a:r>
            <a:r>
              <a:rPr lang="it-IT" sz="2200" dirty="0" err="1">
                <a:latin typeface="Times New Roman" panose="02020603050405020304" pitchFamily="18" charset="0"/>
              </a:rPr>
              <a:t>field</a:t>
            </a:r>
            <a:r>
              <a:rPr lang="it-IT" sz="2200" dirty="0">
                <a:latin typeface="Times New Roman" panose="02020603050405020304" pitchFamily="18" charset="0"/>
              </a:rPr>
              <a:t> of the light </a:t>
            </a:r>
            <a:r>
              <a:rPr lang="it-IT" sz="2200" dirty="0" err="1">
                <a:latin typeface="Times New Roman" panose="02020603050405020304" pitchFamily="18" charset="0"/>
              </a:rPr>
              <a:t>forces</a:t>
            </a:r>
            <a:r>
              <a:rPr lang="it-IT" sz="2200" dirty="0">
                <a:latin typeface="Times New Roman" panose="02020603050405020304" pitchFamily="18" charset="0"/>
              </a:rPr>
              <a:t> the free </a:t>
            </a:r>
            <a:r>
              <a:rPr lang="it-IT" sz="2200" dirty="0" err="1">
                <a:latin typeface="Times New Roman" panose="02020603050405020304" pitchFamily="18" charset="0"/>
              </a:rPr>
              <a:t>electrons</a:t>
            </a:r>
            <a:r>
              <a:rPr lang="it-IT" sz="2200" dirty="0">
                <a:latin typeface="Times New Roman" panose="02020603050405020304" pitchFamily="18" charset="0"/>
              </a:rPr>
              <a:t> to </a:t>
            </a:r>
            <a:r>
              <a:rPr lang="it-IT" sz="2200" dirty="0" err="1">
                <a:latin typeface="Times New Roman" panose="02020603050405020304" pitchFamily="18" charset="0"/>
              </a:rPr>
              <a:t>move</a:t>
            </a:r>
            <a:r>
              <a:rPr lang="it-IT" sz="2200" dirty="0">
                <a:latin typeface="Times New Roman" panose="02020603050405020304" pitchFamily="18" charset="0"/>
              </a:rPr>
              <a:t> </a:t>
            </a:r>
            <a:r>
              <a:rPr lang="it-IT" sz="2200" dirty="0" err="1">
                <a:latin typeface="Times New Roman" panose="02020603050405020304" pitchFamily="18" charset="0"/>
              </a:rPr>
              <a:t>together</a:t>
            </a:r>
            <a:r>
              <a:rPr lang="it-IT" sz="2200" dirty="0">
                <a:latin typeface="Times New Roman" panose="02020603050405020304" pitchFamily="18" charset="0"/>
              </a:rPr>
              <a:t> with the </a:t>
            </a:r>
            <a:r>
              <a:rPr lang="it-IT" sz="2200" dirty="0" err="1">
                <a:latin typeface="Times New Roman" panose="02020603050405020304" pitchFamily="18" charset="0"/>
              </a:rPr>
              <a:t>electromagnetic</a:t>
            </a:r>
            <a:r>
              <a:rPr lang="it-IT" sz="2200" dirty="0">
                <a:latin typeface="Times New Roman" panose="02020603050405020304" pitchFamily="18" charset="0"/>
              </a:rPr>
              <a:t> </a:t>
            </a:r>
            <a:r>
              <a:rPr lang="it-IT" sz="2200" dirty="0" err="1">
                <a:latin typeface="Times New Roman" panose="02020603050405020304" pitchFamily="18" charset="0"/>
              </a:rPr>
              <a:t>oscillations</a:t>
            </a:r>
            <a:r>
              <a:rPr lang="it-IT" sz="2200" dirty="0">
                <a:latin typeface="Times New Roman" panose="02020603050405020304" pitchFamily="18" charset="0"/>
              </a:rPr>
              <a:t>. </a:t>
            </a:r>
          </a:p>
          <a:p>
            <a:pPr algn="just"/>
            <a:endParaRPr lang="it-IT" sz="22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it-IT" sz="2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Thus</a:t>
            </a:r>
            <a:r>
              <a:rPr lang="it-IT" sz="2200" dirty="0">
                <a:solidFill>
                  <a:srgbClr val="FF0000"/>
                </a:solidFill>
                <a:latin typeface="Times New Roman" panose="02020603050405020304" pitchFamily="18" charset="0"/>
              </a:rPr>
              <a:t>, an electron </a:t>
            </a:r>
            <a:r>
              <a:rPr lang="it-IT" sz="2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density</a:t>
            </a:r>
            <a:r>
              <a:rPr lang="it-IT" sz="2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it-IT" sz="2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wave</a:t>
            </a:r>
            <a:r>
              <a:rPr lang="it-IT" sz="2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it-IT" sz="2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is</a:t>
            </a:r>
            <a:r>
              <a:rPr lang="it-IT" sz="2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it-IT" sz="2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generated</a:t>
            </a:r>
            <a:r>
              <a:rPr lang="it-IT" sz="2200" dirty="0">
                <a:solidFill>
                  <a:srgbClr val="FF0000"/>
                </a:solidFill>
                <a:latin typeface="Times New Roman" panose="02020603050405020304" pitchFamily="18" charset="0"/>
              </a:rPr>
              <a:t> and the </a:t>
            </a:r>
            <a:r>
              <a:rPr lang="it-IT" sz="2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particle</a:t>
            </a:r>
            <a:r>
              <a:rPr lang="it-IT" sz="2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it-IT" sz="2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name</a:t>
            </a:r>
            <a:r>
              <a:rPr lang="it-IT" sz="2200" dirty="0">
                <a:solidFill>
                  <a:srgbClr val="FF0000"/>
                </a:solidFill>
                <a:latin typeface="Times New Roman" panose="02020603050405020304" pitchFamily="18" charset="0"/>
              </a:rPr>
              <a:t> of </a:t>
            </a:r>
            <a:r>
              <a:rPr lang="it-IT" sz="2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this</a:t>
            </a:r>
            <a:r>
              <a:rPr lang="it-IT" sz="2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it-IT" sz="2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wave</a:t>
            </a:r>
            <a:r>
              <a:rPr lang="it-IT" sz="2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it-IT" sz="2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is</a:t>
            </a:r>
            <a:r>
              <a:rPr lang="it-IT" sz="2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it-IT" sz="2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plasmon</a:t>
            </a:r>
            <a:r>
              <a:rPr lang="it-IT" sz="22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GB" sz="2200" dirty="0">
              <a:solidFill>
                <a:srgbClr val="FF0000"/>
              </a:solidFill>
            </a:endParaRP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E8EB9983-2DB2-3943-BEE9-83DE0819A86B}"/>
              </a:ext>
            </a:extLst>
          </p:cNvPr>
          <p:cNvCxnSpPr>
            <a:cxnSpLocks/>
          </p:cNvCxnSpPr>
          <p:nvPr/>
        </p:nvCxnSpPr>
        <p:spPr>
          <a:xfrm flipV="1">
            <a:off x="5255389" y="1652188"/>
            <a:ext cx="946628" cy="6172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FC7F6A2-D75F-D049-A275-6F3039DCF529}"/>
              </a:ext>
            </a:extLst>
          </p:cNvPr>
          <p:cNvSpPr txBox="1"/>
          <p:nvPr/>
        </p:nvSpPr>
        <p:spPr>
          <a:xfrm>
            <a:off x="405675" y="3429289"/>
            <a:ext cx="2576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Metal-dielectric structure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1F58CF64-4738-A145-8974-04242061D8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4459" y="1979605"/>
            <a:ext cx="4007958" cy="850173"/>
          </a:xfrm>
          <a:prstGeom prst="rect">
            <a:avLst/>
          </a:prstGeom>
        </p:spPr>
      </p:pic>
      <p:cxnSp>
        <p:nvCxnSpPr>
          <p:cNvPr id="73" name="Connettore 2 72">
            <a:extLst>
              <a:ext uri="{FF2B5EF4-FFF2-40B4-BE49-F238E27FC236}">
                <a16:creationId xmlns:a16="http://schemas.microsoft.com/office/drawing/2014/main" id="{722966CA-88E5-3D41-BA35-92C37549EBE1}"/>
              </a:ext>
            </a:extLst>
          </p:cNvPr>
          <p:cNvCxnSpPr>
            <a:cxnSpLocks/>
          </p:cNvCxnSpPr>
          <p:nvPr/>
        </p:nvCxnSpPr>
        <p:spPr>
          <a:xfrm flipH="1" flipV="1">
            <a:off x="8411734" y="1652188"/>
            <a:ext cx="1318646" cy="4954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ttore 2 74">
            <a:extLst>
              <a:ext uri="{FF2B5EF4-FFF2-40B4-BE49-F238E27FC236}">
                <a16:creationId xmlns:a16="http://schemas.microsoft.com/office/drawing/2014/main" id="{0F7A8F66-BC95-BC47-A519-B081AE7C6272}"/>
              </a:ext>
            </a:extLst>
          </p:cNvPr>
          <p:cNvCxnSpPr>
            <a:cxnSpLocks/>
          </p:cNvCxnSpPr>
          <p:nvPr/>
        </p:nvCxnSpPr>
        <p:spPr>
          <a:xfrm flipH="1" flipV="1">
            <a:off x="8709136" y="1609439"/>
            <a:ext cx="2178481" cy="5097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296F191-803C-0D4A-9794-895622291859}"/>
              </a:ext>
            </a:extLst>
          </p:cNvPr>
          <p:cNvSpPr txBox="1"/>
          <p:nvPr/>
        </p:nvSpPr>
        <p:spPr>
          <a:xfrm>
            <a:off x="8491618" y="3047536"/>
            <a:ext cx="1517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gradient force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A6CFE1F-71CA-0545-8E10-A4254BDDFFA1}"/>
              </a:ext>
            </a:extLst>
          </p:cNvPr>
          <p:cNvSpPr txBox="1"/>
          <p:nvPr/>
        </p:nvSpPr>
        <p:spPr>
          <a:xfrm>
            <a:off x="10050923" y="3199944"/>
            <a:ext cx="1941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radiation</a:t>
            </a:r>
            <a:r>
              <a:rPr lang="it-IT" dirty="0"/>
              <a:t> pressure </a:t>
            </a: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9455053F-9FC3-C64D-9E17-C7113C8135C8}"/>
              </a:ext>
            </a:extLst>
          </p:cNvPr>
          <p:cNvSpPr/>
          <p:nvPr/>
        </p:nvSpPr>
        <p:spPr>
          <a:xfrm>
            <a:off x="10203694" y="2053629"/>
            <a:ext cx="1657002" cy="651681"/>
          </a:xfrm>
          <a:prstGeom prst="ellipse">
            <a:avLst/>
          </a:prstGeom>
          <a:solidFill>
            <a:srgbClr val="FF000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1" name="Connettore 2 80">
            <a:extLst>
              <a:ext uri="{FF2B5EF4-FFF2-40B4-BE49-F238E27FC236}">
                <a16:creationId xmlns:a16="http://schemas.microsoft.com/office/drawing/2014/main" id="{52A8E134-AA87-F64A-80D7-448556F46B7D}"/>
              </a:ext>
            </a:extLst>
          </p:cNvPr>
          <p:cNvCxnSpPr>
            <a:cxnSpLocks/>
            <a:endCxn id="18" idx="0"/>
          </p:cNvCxnSpPr>
          <p:nvPr/>
        </p:nvCxnSpPr>
        <p:spPr>
          <a:xfrm flipH="1">
            <a:off x="11021670" y="2829778"/>
            <a:ext cx="2" cy="3701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Ovale 83">
            <a:extLst>
              <a:ext uri="{FF2B5EF4-FFF2-40B4-BE49-F238E27FC236}">
                <a16:creationId xmlns:a16="http://schemas.microsoft.com/office/drawing/2014/main" id="{B4213675-9C9B-B04A-8F39-6FEF03D073E4}"/>
              </a:ext>
            </a:extLst>
          </p:cNvPr>
          <p:cNvSpPr/>
          <p:nvPr/>
        </p:nvSpPr>
        <p:spPr>
          <a:xfrm>
            <a:off x="8870545" y="2056689"/>
            <a:ext cx="1287110" cy="651681"/>
          </a:xfrm>
          <a:prstGeom prst="ellipse">
            <a:avLst/>
          </a:prstGeom>
          <a:solidFill>
            <a:schemeClr val="accent1"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5" name="Connettore 2 84">
            <a:extLst>
              <a:ext uri="{FF2B5EF4-FFF2-40B4-BE49-F238E27FC236}">
                <a16:creationId xmlns:a16="http://schemas.microsoft.com/office/drawing/2014/main" id="{98515567-6A00-BA49-A131-BB889B493F7F}"/>
              </a:ext>
            </a:extLst>
          </p:cNvPr>
          <p:cNvCxnSpPr>
            <a:cxnSpLocks/>
          </p:cNvCxnSpPr>
          <p:nvPr/>
        </p:nvCxnSpPr>
        <p:spPr>
          <a:xfrm flipH="1">
            <a:off x="9255768" y="2782216"/>
            <a:ext cx="126771" cy="2932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magine 21">
            <a:extLst>
              <a:ext uri="{FF2B5EF4-FFF2-40B4-BE49-F238E27FC236}">
                <a16:creationId xmlns:a16="http://schemas.microsoft.com/office/drawing/2014/main" id="{0AFECAE7-1E27-5A40-92DA-FCC9EA2EB546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 amt="35000"/>
          </a:blip>
          <a:srcRect/>
          <a:stretch>
            <a:fillRect/>
          </a:stretch>
        </p:blipFill>
        <p:spPr>
          <a:xfrm>
            <a:off x="1403579" y="6337265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68ED0D87-8C22-414D-A6F2-A3E6E8EDFC47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1056180" y="-115922"/>
            <a:ext cx="10079641" cy="492843"/>
          </a:xfrm>
          <a:prstGeom prst="rect">
            <a:avLst/>
          </a:prstGeom>
          <a:noFill/>
          <a:ln cap="flat"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351741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>
            <a:extLst>
              <a:ext uri="{FF2B5EF4-FFF2-40B4-BE49-F238E27FC236}">
                <a16:creationId xmlns:a16="http://schemas.microsoft.com/office/drawing/2014/main" id="{1EB367DA-A1BB-364C-A38F-FC8C7F0F0FB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 amt="35000"/>
          </a:blip>
          <a:srcRect/>
          <a:stretch>
            <a:fillRect/>
          </a:stretch>
        </p:blipFill>
        <p:spPr>
          <a:xfrm>
            <a:off x="1403579" y="6337265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73555019-6281-1346-9A5E-2EC413800E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17436" r="135" b="64412"/>
          <a:stretch/>
        </p:blipFill>
        <p:spPr>
          <a:xfrm>
            <a:off x="-16778" y="-82378"/>
            <a:ext cx="12208778" cy="110565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it-IT" dirty="0" err="1">
                <a:solidFill>
                  <a:schemeClr val="bg1"/>
                </a:solidFill>
              </a:rPr>
              <a:t>Plasmonic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Propulsion</a:t>
            </a:r>
            <a:r>
              <a:rPr lang="it-IT" dirty="0">
                <a:solidFill>
                  <a:schemeClr val="bg1"/>
                </a:solidFill>
              </a:rPr>
              <a:t>: </a:t>
            </a:r>
            <a:r>
              <a:rPr lang="it-IT" b="1" dirty="0" err="1">
                <a:solidFill>
                  <a:schemeClr val="bg1"/>
                </a:solidFill>
              </a:rPr>
              <a:t>Phenomenology</a:t>
            </a:r>
            <a:r>
              <a:rPr lang="it-IT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60773" y="1193564"/>
            <a:ext cx="3768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2060"/>
                </a:solidFill>
              </a:rPr>
              <a:t>Surface Plasmon </a:t>
            </a:r>
            <a:r>
              <a:rPr lang="it-IT" sz="2000" b="1" dirty="0" err="1">
                <a:solidFill>
                  <a:srgbClr val="002060"/>
                </a:solidFill>
              </a:rPr>
              <a:t>Polaritons</a:t>
            </a:r>
            <a:r>
              <a:rPr lang="it-IT" sz="2000" b="1" dirty="0">
                <a:solidFill>
                  <a:srgbClr val="002060"/>
                </a:solidFill>
              </a:rPr>
              <a:t> (SPP)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7018471" y="1140897"/>
            <a:ext cx="4424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</a:rPr>
              <a:t>Localized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</a:rPr>
              <a:t> Surface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</a:rPr>
              <a:t>Plasmons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</a:rPr>
              <a:t> (LSP)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62378" y="2652129"/>
            <a:ext cx="4780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2060"/>
                </a:solidFill>
              </a:rPr>
              <a:t>SPP </a:t>
            </a:r>
            <a:r>
              <a:rPr lang="it-IT" dirty="0" err="1">
                <a:solidFill>
                  <a:srgbClr val="002060"/>
                </a:solidFill>
              </a:rPr>
              <a:t>occur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only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at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certain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polarizations</a:t>
            </a:r>
            <a:r>
              <a:rPr lang="it-IT" dirty="0">
                <a:solidFill>
                  <a:srgbClr val="002060"/>
                </a:solidFill>
              </a:rPr>
              <a:t>; in </a:t>
            </a:r>
            <a:r>
              <a:rPr lang="it-IT" dirty="0" err="1">
                <a:solidFill>
                  <a:srgbClr val="002060"/>
                </a:solidFill>
              </a:rPr>
              <a:t>particular</a:t>
            </a:r>
            <a:r>
              <a:rPr lang="it-IT" dirty="0">
                <a:solidFill>
                  <a:srgbClr val="002060"/>
                </a:solidFill>
              </a:rPr>
              <a:t>, </a:t>
            </a:r>
            <a:r>
              <a:rPr lang="it-IT" dirty="0" err="1">
                <a:solidFill>
                  <a:srgbClr val="002060"/>
                </a:solidFill>
              </a:rPr>
              <a:t>they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occur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only</a:t>
            </a:r>
            <a:r>
              <a:rPr lang="it-IT" dirty="0">
                <a:solidFill>
                  <a:srgbClr val="002060"/>
                </a:solidFill>
              </a:rPr>
              <a:t> for the TM </a:t>
            </a:r>
            <a:r>
              <a:rPr lang="it-IT" dirty="0" err="1">
                <a:solidFill>
                  <a:srgbClr val="002060"/>
                </a:solidFill>
              </a:rPr>
              <a:t>modes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60773" y="3434119"/>
            <a:ext cx="5338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2060"/>
                </a:solidFill>
              </a:rPr>
              <a:t>SPP are </a:t>
            </a:r>
            <a:r>
              <a:rPr lang="it-IT" dirty="0" err="1">
                <a:solidFill>
                  <a:srgbClr val="002060"/>
                </a:solidFill>
              </a:rPr>
              <a:t>propagative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phenomena</a:t>
            </a:r>
            <a:r>
              <a:rPr lang="it-IT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153" y="3985394"/>
            <a:ext cx="2572918" cy="868124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23827" y="5054755"/>
            <a:ext cx="6132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rgbClr val="002060"/>
                </a:solidFill>
              </a:rPr>
              <a:t>SPPs</a:t>
            </a:r>
            <a:r>
              <a:rPr lang="it-IT" dirty="0">
                <a:solidFill>
                  <a:srgbClr val="002060"/>
                </a:solidFill>
              </a:rPr>
              <a:t> can </a:t>
            </a:r>
            <a:r>
              <a:rPr lang="it-IT" dirty="0" err="1">
                <a:solidFill>
                  <a:srgbClr val="002060"/>
                </a:solidFill>
              </a:rPr>
              <a:t>only</a:t>
            </a:r>
            <a:r>
              <a:rPr lang="it-IT" dirty="0">
                <a:solidFill>
                  <a:srgbClr val="002060"/>
                </a:solidFill>
              </a:rPr>
              <a:t> be </a:t>
            </a:r>
            <a:r>
              <a:rPr lang="it-IT" dirty="0" err="1">
                <a:solidFill>
                  <a:srgbClr val="002060"/>
                </a:solidFill>
              </a:rPr>
              <a:t>generated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throught</a:t>
            </a:r>
            <a:r>
              <a:rPr lang="it-IT" dirty="0">
                <a:solidFill>
                  <a:srgbClr val="002060"/>
                </a:solidFill>
              </a:rPr>
              <a:t> some </a:t>
            </a:r>
            <a:r>
              <a:rPr lang="it-IT" dirty="0" err="1">
                <a:solidFill>
                  <a:srgbClr val="002060"/>
                </a:solidFill>
              </a:rPr>
              <a:t>optical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techniques</a:t>
            </a:r>
            <a:r>
              <a:rPr lang="it-IT" dirty="0">
                <a:solidFill>
                  <a:srgbClr val="002060"/>
                </a:solidFill>
              </a:rPr>
              <a:t>, </a:t>
            </a:r>
            <a:r>
              <a:rPr lang="it-IT" dirty="0" err="1">
                <a:solidFill>
                  <a:srgbClr val="002060"/>
                </a:solidFill>
              </a:rPr>
              <a:t>such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as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prism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couplings</a:t>
            </a:r>
            <a:r>
              <a:rPr lang="it-IT" dirty="0">
                <a:solidFill>
                  <a:srgbClr val="002060"/>
                </a:solidFill>
              </a:rPr>
              <a:t>, </a:t>
            </a:r>
            <a:r>
              <a:rPr lang="it-IT" dirty="0" err="1">
                <a:solidFill>
                  <a:srgbClr val="002060"/>
                </a:solidFill>
              </a:rPr>
              <a:t>near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field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excitation</a:t>
            </a:r>
            <a:r>
              <a:rPr lang="it-IT" dirty="0">
                <a:solidFill>
                  <a:srgbClr val="002060"/>
                </a:solidFill>
              </a:rPr>
              <a:t> etc. 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462" y="5644236"/>
            <a:ext cx="3684645" cy="1214094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6939963" y="2678632"/>
            <a:ext cx="4248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LSP </a:t>
            </a:r>
            <a:r>
              <a:rPr lang="it-IT" dirty="0" err="1">
                <a:solidFill>
                  <a:schemeClr val="tx2">
                    <a:lumMod val="75000"/>
                  </a:schemeClr>
                </a:solidFill>
              </a:rPr>
              <a:t>allow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 to concentrate large </a:t>
            </a:r>
            <a:r>
              <a:rPr lang="it-IT" dirty="0" err="1">
                <a:solidFill>
                  <a:schemeClr val="tx2">
                    <a:lumMod val="75000"/>
                  </a:schemeClr>
                </a:solidFill>
              </a:rPr>
              <a:t>amounts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 of </a:t>
            </a:r>
            <a:r>
              <a:rPr lang="it-IT" dirty="0" err="1">
                <a:solidFill>
                  <a:schemeClr val="tx2">
                    <a:lumMod val="75000"/>
                  </a:schemeClr>
                </a:solidFill>
              </a:rPr>
              <a:t>energy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tx2">
                    <a:lumMod val="75000"/>
                  </a:schemeClr>
                </a:solidFill>
              </a:rPr>
              <a:t>beyond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 the </a:t>
            </a:r>
            <a:r>
              <a:rPr lang="it-IT" dirty="0" err="1">
                <a:solidFill>
                  <a:schemeClr val="tx2">
                    <a:lumMod val="75000"/>
                  </a:schemeClr>
                </a:solidFill>
              </a:rPr>
              <a:t>diffraction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tx2">
                    <a:lumMod val="75000"/>
                  </a:schemeClr>
                </a:solidFill>
              </a:rPr>
              <a:t>limit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6935344" y="3417278"/>
            <a:ext cx="4590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LSP are </a:t>
            </a:r>
            <a:r>
              <a:rPr lang="it-IT" dirty="0" err="1">
                <a:solidFill>
                  <a:schemeClr val="tx2">
                    <a:lumMod val="75000"/>
                  </a:schemeClr>
                </a:solidFill>
              </a:rPr>
              <a:t>resonant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tx2">
                    <a:lumMod val="75000"/>
                  </a:schemeClr>
                </a:solidFill>
              </a:rPr>
              <a:t>phenomena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8516" y="3799321"/>
            <a:ext cx="2504864" cy="1626194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7018471" y="5438226"/>
            <a:ext cx="4590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LSP can be </a:t>
            </a:r>
            <a:r>
              <a:rPr lang="it-IT" dirty="0" err="1">
                <a:solidFill>
                  <a:schemeClr val="tx2">
                    <a:lumMod val="75000"/>
                  </a:schemeClr>
                </a:solidFill>
              </a:rPr>
              <a:t>generated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tx2">
                    <a:lumMod val="75000"/>
                  </a:schemeClr>
                </a:solidFill>
              </a:rPr>
              <a:t>directly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 by </a:t>
            </a:r>
            <a:r>
              <a:rPr lang="it-IT" dirty="0" err="1">
                <a:solidFill>
                  <a:schemeClr val="tx2">
                    <a:lumMod val="75000"/>
                  </a:schemeClr>
                </a:solidFill>
              </a:rPr>
              <a:t>illuminating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tx2">
                    <a:lumMod val="75000"/>
                  </a:schemeClr>
                </a:solidFill>
              </a:rPr>
              <a:t>them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 with </a:t>
            </a:r>
            <a:r>
              <a:rPr lang="it-IT" dirty="0" err="1">
                <a:solidFill>
                  <a:schemeClr val="tx2">
                    <a:lumMod val="75000"/>
                  </a:schemeClr>
                </a:solidFill>
              </a:rPr>
              <a:t>monochromatic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 light 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B6B483C6-06CB-D24E-A318-DC05976A84CC}"/>
              </a:ext>
            </a:extLst>
          </p:cNvPr>
          <p:cNvSpPr/>
          <p:nvPr/>
        </p:nvSpPr>
        <p:spPr>
          <a:xfrm>
            <a:off x="142300" y="1502878"/>
            <a:ext cx="5622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err="1">
                <a:solidFill>
                  <a:srgbClr val="002060"/>
                </a:solidFill>
              </a:rPr>
              <a:t>SPPs</a:t>
            </a:r>
            <a:r>
              <a:rPr lang="it-IT" dirty="0">
                <a:solidFill>
                  <a:srgbClr val="002060"/>
                </a:solidFill>
              </a:rPr>
              <a:t> are </a:t>
            </a:r>
            <a:r>
              <a:rPr lang="it-IT" dirty="0" err="1">
                <a:solidFill>
                  <a:srgbClr val="002060"/>
                </a:solidFill>
              </a:rPr>
              <a:t>waves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that</a:t>
            </a:r>
            <a:r>
              <a:rPr lang="it-IT" dirty="0">
                <a:solidFill>
                  <a:srgbClr val="002060"/>
                </a:solidFill>
              </a:rPr>
              <a:t> propagate </a:t>
            </a:r>
            <a:r>
              <a:rPr lang="it-IT" dirty="0" err="1">
                <a:solidFill>
                  <a:srgbClr val="002060"/>
                </a:solidFill>
              </a:rPr>
              <a:t>along</a:t>
            </a:r>
            <a:r>
              <a:rPr lang="it-IT" dirty="0">
                <a:solidFill>
                  <a:srgbClr val="002060"/>
                </a:solidFill>
              </a:rPr>
              <a:t> the metal-</a:t>
            </a:r>
            <a:r>
              <a:rPr lang="it-IT" dirty="0" err="1">
                <a:solidFill>
                  <a:srgbClr val="002060"/>
                </a:solidFill>
              </a:rPr>
              <a:t>dielectric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interface</a:t>
            </a:r>
            <a:r>
              <a:rPr lang="it-IT" dirty="0">
                <a:solidFill>
                  <a:srgbClr val="002060"/>
                </a:solidFill>
              </a:rPr>
              <a:t> and are </a:t>
            </a:r>
            <a:r>
              <a:rPr lang="it-IT" dirty="0" err="1">
                <a:solidFill>
                  <a:srgbClr val="002060"/>
                </a:solidFill>
              </a:rPr>
              <a:t>highly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localised</a:t>
            </a:r>
            <a:r>
              <a:rPr lang="it-IT" dirty="0">
                <a:solidFill>
                  <a:srgbClr val="002060"/>
                </a:solidFill>
              </a:rPr>
              <a:t>, </a:t>
            </a:r>
            <a:r>
              <a:rPr lang="it-IT" dirty="0" err="1">
                <a:solidFill>
                  <a:srgbClr val="002060"/>
                </a:solidFill>
              </a:rPr>
              <a:t>indeed</a:t>
            </a:r>
            <a:r>
              <a:rPr lang="it-IT" dirty="0">
                <a:solidFill>
                  <a:srgbClr val="002060"/>
                </a:solidFill>
              </a:rPr>
              <a:t> the </a:t>
            </a:r>
            <a:r>
              <a:rPr lang="it-IT" dirty="0" err="1">
                <a:solidFill>
                  <a:srgbClr val="002060"/>
                </a:solidFill>
              </a:rPr>
              <a:t>electric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field</a:t>
            </a:r>
            <a:r>
              <a:rPr lang="it-IT" dirty="0">
                <a:solidFill>
                  <a:srgbClr val="002060"/>
                </a:solidFill>
              </a:rPr>
              <a:t> in the </a:t>
            </a:r>
            <a:r>
              <a:rPr lang="it-IT" dirty="0" err="1">
                <a:solidFill>
                  <a:srgbClr val="002060"/>
                </a:solidFill>
              </a:rPr>
              <a:t>direction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orthogonal</a:t>
            </a:r>
            <a:r>
              <a:rPr lang="it-IT" dirty="0">
                <a:solidFill>
                  <a:srgbClr val="002060"/>
                </a:solidFill>
              </a:rPr>
              <a:t> to the </a:t>
            </a:r>
            <a:r>
              <a:rPr lang="it-IT" dirty="0" err="1">
                <a:solidFill>
                  <a:srgbClr val="002060"/>
                </a:solidFill>
              </a:rPr>
              <a:t>interface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is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evanescent</a:t>
            </a:r>
            <a:r>
              <a:rPr lang="it-IT" dirty="0">
                <a:solidFill>
                  <a:srgbClr val="002060"/>
                </a:solidFill>
              </a:rPr>
              <a:t>. 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ACCCE12-5662-A845-A9AB-B7D28A582FD1}"/>
              </a:ext>
            </a:extLst>
          </p:cNvPr>
          <p:cNvSpPr txBox="1"/>
          <p:nvPr/>
        </p:nvSpPr>
        <p:spPr>
          <a:xfrm>
            <a:off x="7018471" y="1448090"/>
            <a:ext cx="50127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285750" indent="-285750" algn="just">
              <a:buFont typeface="Arial" panose="020B0604020202020204" pitchFamily="34" charset="0"/>
              <a:buChar char="•"/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marL="0" indent="0">
              <a:buNone/>
            </a:pPr>
            <a:r>
              <a:rPr lang="it-IT" dirty="0"/>
              <a:t>LSP are non-</a:t>
            </a:r>
            <a:r>
              <a:rPr lang="it-IT" dirty="0" err="1"/>
              <a:t>propagating</a:t>
            </a:r>
            <a:r>
              <a:rPr lang="it-IT" dirty="0"/>
              <a:t> </a:t>
            </a:r>
            <a:r>
              <a:rPr lang="it-IT" dirty="0" err="1"/>
              <a:t>excitations</a:t>
            </a:r>
            <a:r>
              <a:rPr lang="it-IT" dirty="0"/>
              <a:t> of </a:t>
            </a:r>
            <a:r>
              <a:rPr lang="it-IT" dirty="0" err="1"/>
              <a:t>conduction</a:t>
            </a:r>
            <a:r>
              <a:rPr lang="it-IT" dirty="0"/>
              <a:t> </a:t>
            </a:r>
            <a:r>
              <a:rPr lang="it-IT" dirty="0" err="1"/>
              <a:t>electrons</a:t>
            </a:r>
            <a:r>
              <a:rPr lang="it-IT" dirty="0"/>
              <a:t> relative to </a:t>
            </a:r>
            <a:r>
              <a:rPr lang="it-IT" dirty="0" err="1"/>
              <a:t>metallic</a:t>
            </a:r>
            <a:r>
              <a:rPr lang="it-IT" dirty="0"/>
              <a:t> </a:t>
            </a:r>
            <a:r>
              <a:rPr lang="it-IT" dirty="0" err="1"/>
              <a:t>nanostructures</a:t>
            </a:r>
            <a:r>
              <a:rPr lang="it-IT" dirty="0"/>
              <a:t> </a:t>
            </a:r>
            <a:r>
              <a:rPr lang="it-IT" dirty="0" err="1"/>
              <a:t>coupled</a:t>
            </a:r>
            <a:r>
              <a:rPr lang="it-IT" dirty="0"/>
              <a:t> to the </a:t>
            </a:r>
            <a:r>
              <a:rPr lang="it-IT" dirty="0" err="1"/>
              <a:t>electromagnetic</a:t>
            </a:r>
            <a:r>
              <a:rPr lang="it-IT" dirty="0"/>
              <a:t> </a:t>
            </a:r>
            <a:r>
              <a:rPr lang="it-IT" dirty="0" err="1"/>
              <a:t>field</a:t>
            </a:r>
            <a:r>
              <a:rPr lang="it-IT" dirty="0"/>
              <a:t>. 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5F7A5C62-0E21-7A43-AC17-8BB3F4757218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1056180" y="-115922"/>
            <a:ext cx="10079641" cy="492843"/>
          </a:xfrm>
          <a:prstGeom prst="rect">
            <a:avLst/>
          </a:prstGeom>
          <a:noFill/>
          <a:ln cap="flat"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278787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754256B5-844B-9140-B651-96FFFA0535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17436" r="135" b="64412"/>
          <a:stretch/>
        </p:blipFill>
        <p:spPr>
          <a:xfrm>
            <a:off x="-16778" y="-82378"/>
            <a:ext cx="12208778" cy="110565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it-IT" dirty="0" err="1">
                <a:solidFill>
                  <a:schemeClr val="bg1"/>
                </a:solidFill>
              </a:rPr>
              <a:t>Plasmonic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Propulsion</a:t>
            </a:r>
            <a:r>
              <a:rPr lang="it-IT" dirty="0">
                <a:solidFill>
                  <a:schemeClr val="bg1"/>
                </a:solidFill>
              </a:rPr>
              <a:t>: </a:t>
            </a:r>
            <a:r>
              <a:rPr lang="it-IT" b="1" dirty="0">
                <a:solidFill>
                  <a:schemeClr val="bg1"/>
                </a:solidFill>
              </a:rPr>
              <a:t>State of art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0" y="1154545"/>
            <a:ext cx="4396509" cy="36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Optical </a:t>
            </a:r>
            <a:r>
              <a:rPr lang="it-IT" b="1" dirty="0" err="1"/>
              <a:t>Tweezers</a:t>
            </a:r>
            <a:r>
              <a:rPr lang="it-IT" b="1" dirty="0"/>
              <a:t>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0" y="159343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main application of surface plasmon is the optical tweezers, thanks to their properties of generating high intensity field in spatial areas much smaller than the diffraction limit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4654" y="3318139"/>
            <a:ext cx="3818400" cy="18818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9491" y="3136660"/>
            <a:ext cx="2629737" cy="213249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5659956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nanoparticle undergoes a force caused by plasmonic excitations field that keeps it in equilibrium along a well-defined position 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50" y="3136660"/>
            <a:ext cx="2955425" cy="206327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54D49F66-C3F7-1747-956A-429F17297E33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 amt="35000"/>
          </a:blip>
          <a:srcRect/>
          <a:stretch>
            <a:fillRect/>
          </a:stretch>
        </p:blipFill>
        <p:spPr>
          <a:xfrm>
            <a:off x="1403579" y="6337265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174E3A8A-D227-6247-BB47-D7C325A7F916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1056180" y="-115922"/>
            <a:ext cx="10079641" cy="492843"/>
          </a:xfrm>
          <a:prstGeom prst="rect">
            <a:avLst/>
          </a:prstGeom>
          <a:noFill/>
          <a:ln cap="flat"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137541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 24">
            <a:extLst>
              <a:ext uri="{FF2B5EF4-FFF2-40B4-BE49-F238E27FC236}">
                <a16:creationId xmlns:a16="http://schemas.microsoft.com/office/drawing/2014/main" id="{8F5E6BF4-4631-3440-BBC9-FA57AB371AE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 amt="35000"/>
          </a:blip>
          <a:srcRect/>
          <a:stretch>
            <a:fillRect/>
          </a:stretch>
        </p:blipFill>
        <p:spPr>
          <a:xfrm>
            <a:off x="1403579" y="6337265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37AAE3E-E6E5-104D-9491-1E204D19CE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17436" r="135" b="64412"/>
          <a:stretch/>
        </p:blipFill>
        <p:spPr>
          <a:xfrm>
            <a:off x="-16778" y="-82378"/>
            <a:ext cx="12208778" cy="110565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it-IT" dirty="0" err="1">
                <a:solidFill>
                  <a:schemeClr val="bg1"/>
                </a:solidFill>
              </a:rPr>
              <a:t>Plasmonic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Propulsion</a:t>
            </a:r>
            <a:r>
              <a:rPr lang="it-IT" dirty="0">
                <a:solidFill>
                  <a:schemeClr val="bg1"/>
                </a:solidFill>
              </a:rPr>
              <a:t>: </a:t>
            </a:r>
            <a:r>
              <a:rPr lang="it-IT" b="1" dirty="0">
                <a:solidFill>
                  <a:schemeClr val="bg1"/>
                </a:solidFill>
              </a:rPr>
              <a:t>State of art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45318" y="1392305"/>
            <a:ext cx="39993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/>
              <a:t>Optical </a:t>
            </a:r>
            <a:r>
              <a:rPr lang="it-IT" sz="2200" b="1" dirty="0" err="1"/>
              <a:t>Nanocannon</a:t>
            </a:r>
            <a:endParaRPr lang="it-IT" sz="2200" b="1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658058" y="1491612"/>
            <a:ext cx="6307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In the </a:t>
            </a:r>
            <a:r>
              <a:rPr lang="en-US" sz="1600" dirty="0" err="1">
                <a:solidFill>
                  <a:srgbClr val="002060"/>
                </a:solidFill>
              </a:rPr>
              <a:t>Nanocannon</a:t>
            </a:r>
            <a:r>
              <a:rPr lang="en-US" sz="1600" dirty="0">
                <a:solidFill>
                  <a:srgbClr val="002060"/>
                </a:solidFill>
              </a:rPr>
              <a:t> a resonance is generated at a certain wavelength depending on the size of the structure and this imply the formation of SPPs that propagate and define a field distribution as in the figure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0" y="1044316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Using structures with a particular shape, it’s possible to modify the field appropriately such that the forces generate a thrust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773" y="1827897"/>
            <a:ext cx="2371541" cy="2293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CasellaDiTesto 13"/>
          <p:cNvSpPr txBox="1"/>
          <p:nvPr/>
        </p:nvSpPr>
        <p:spPr>
          <a:xfrm>
            <a:off x="5658057" y="2310823"/>
            <a:ext cx="6307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Given the type of obtained field, the resulting force generates a propulsion of nanoparticle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5658057" y="2875040"/>
            <a:ext cx="6307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However, in this case the propulsion parameters are such that the ejection of particles at high speed </a:t>
            </a:r>
            <a:r>
              <a:rPr lang="en-US" sz="1600" b="1" dirty="0">
                <a:solidFill>
                  <a:srgbClr val="002060"/>
                </a:solidFill>
              </a:rPr>
              <a:t>can not be allowed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5377" y="2056725"/>
            <a:ext cx="2311678" cy="168741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4B78A86-399E-3741-9470-DDADFF489A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00" y="4961676"/>
            <a:ext cx="2490613" cy="14400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61912F3A-A156-614C-92ED-5CF890081E5C}"/>
              </a:ext>
            </a:extLst>
          </p:cNvPr>
          <p:cNvSpPr/>
          <p:nvPr/>
        </p:nvSpPr>
        <p:spPr>
          <a:xfrm>
            <a:off x="2549163" y="1461584"/>
            <a:ext cx="25523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rgbClr val="FF0000"/>
                </a:solidFill>
                <a:latin typeface="Times New Roman,Bold" pitchFamily="2" charset="0"/>
              </a:rPr>
              <a:t>[</a:t>
            </a:r>
            <a:r>
              <a:rPr lang="it-IT" sz="1600" dirty="0" err="1">
                <a:solidFill>
                  <a:srgbClr val="FF0000"/>
                </a:solidFill>
                <a:latin typeface="Times New Roman,Bold" pitchFamily="2" charset="0"/>
              </a:rPr>
              <a:t>Søndergaard</a:t>
            </a:r>
            <a:r>
              <a:rPr lang="it-IT" sz="1600" dirty="0">
                <a:solidFill>
                  <a:srgbClr val="FF0000"/>
                </a:solidFill>
                <a:latin typeface="Times New Roman,Bold" pitchFamily="2" charset="0"/>
              </a:rPr>
              <a:t>, et al., 2010] </a:t>
            </a:r>
            <a:endParaRPr lang="it-IT" sz="1600" dirty="0">
              <a:solidFill>
                <a:srgbClr val="FF0000"/>
              </a:solidFill>
              <a:effectLst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F0CB5F0A-A9EC-7D4A-99E3-FCFE9D3321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9970" y="4919028"/>
            <a:ext cx="2490612" cy="1440000"/>
          </a:xfrm>
          <a:prstGeom prst="rect">
            <a:avLst/>
          </a:prstGeom>
        </p:spPr>
      </p:pic>
      <p:sp>
        <p:nvSpPr>
          <p:cNvPr id="8" name="Freccia destra 7">
            <a:extLst>
              <a:ext uri="{FF2B5EF4-FFF2-40B4-BE49-F238E27FC236}">
                <a16:creationId xmlns:a16="http://schemas.microsoft.com/office/drawing/2014/main" id="{ABF464A8-9000-E645-88CA-674141DCF980}"/>
              </a:ext>
            </a:extLst>
          </p:cNvPr>
          <p:cNvSpPr/>
          <p:nvPr/>
        </p:nvSpPr>
        <p:spPr>
          <a:xfrm>
            <a:off x="2133644" y="5513402"/>
            <a:ext cx="543340" cy="2691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1ABB0AA6-0C5A-ED40-A648-D322D156E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812695" y="4379313"/>
            <a:ext cx="2869469" cy="2212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827FF07-6DA5-604D-980F-8463B1C680CB}"/>
              </a:ext>
            </a:extLst>
          </p:cNvPr>
          <p:cNvSpPr txBox="1"/>
          <p:nvPr/>
        </p:nvSpPr>
        <p:spPr>
          <a:xfrm>
            <a:off x="5101465" y="3876663"/>
            <a:ext cx="43780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 err="1"/>
              <a:t>Trapezoidal</a:t>
            </a:r>
            <a:r>
              <a:rPr lang="it-IT" sz="2200" b="1" dirty="0"/>
              <a:t> </a:t>
            </a:r>
            <a:r>
              <a:rPr lang="it-IT" sz="2200" b="1" dirty="0" err="1"/>
              <a:t>asymmetric</a:t>
            </a:r>
            <a:r>
              <a:rPr lang="it-IT" sz="2200" b="1" dirty="0"/>
              <a:t> </a:t>
            </a:r>
            <a:r>
              <a:rPr lang="it-IT" sz="2200" b="1" dirty="0" err="1"/>
              <a:t>structures</a:t>
            </a:r>
            <a:endParaRPr lang="it-IT" sz="2200" b="1" dirty="0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AACF7721-4361-6F45-853D-BB0419E25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46214" y="5043940"/>
            <a:ext cx="2490612" cy="1636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7998A6A2-113B-134B-96A1-58F6E34A2C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057" y="4367868"/>
            <a:ext cx="1422950" cy="711475"/>
          </a:xfrm>
          <a:prstGeom prst="rect">
            <a:avLst/>
          </a:prstGeom>
        </p:spPr>
      </p:pic>
      <p:sp>
        <p:nvSpPr>
          <p:cNvPr id="22" name="Rettangolo 21">
            <a:extLst>
              <a:ext uri="{FF2B5EF4-FFF2-40B4-BE49-F238E27FC236}">
                <a16:creationId xmlns:a16="http://schemas.microsoft.com/office/drawing/2014/main" id="{19E0F3F6-A138-0C4A-995D-0F9DE2D6B3C5}"/>
              </a:ext>
            </a:extLst>
          </p:cNvPr>
          <p:cNvSpPr/>
          <p:nvPr/>
        </p:nvSpPr>
        <p:spPr>
          <a:xfrm>
            <a:off x="9318425" y="3931642"/>
            <a:ext cx="18790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rgbClr val="FF0000"/>
                </a:solidFill>
                <a:latin typeface="Times New Roman,Bold" pitchFamily="2" charset="0"/>
              </a:rPr>
              <a:t>[</a:t>
            </a:r>
            <a:r>
              <a:rPr lang="it-IT" sz="1600" dirty="0" err="1">
                <a:solidFill>
                  <a:srgbClr val="FF0000"/>
                </a:solidFill>
                <a:latin typeface="Times New Roman,Bold" pitchFamily="2" charset="0"/>
              </a:rPr>
              <a:t>Rovey</a:t>
            </a:r>
            <a:r>
              <a:rPr lang="it-IT" sz="1600" dirty="0">
                <a:solidFill>
                  <a:srgbClr val="FF0000"/>
                </a:solidFill>
                <a:latin typeface="Times New Roman,Bold" pitchFamily="2" charset="0"/>
              </a:rPr>
              <a:t>, et al., 2015]</a:t>
            </a: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DE09BBEF-ED75-774C-A44E-CFF2D5F6CEE0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/>
            <a:alphaModFix/>
          </a:blip>
          <a:srcRect/>
          <a:stretch>
            <a:fillRect/>
          </a:stretch>
        </p:blipFill>
        <p:spPr>
          <a:xfrm>
            <a:off x="1056180" y="-115922"/>
            <a:ext cx="10079641" cy="492843"/>
          </a:xfrm>
          <a:prstGeom prst="rect">
            <a:avLst/>
          </a:prstGeom>
          <a:noFill/>
          <a:ln cap="flat"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883179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0B7EEF09-BB9F-7C4D-9EED-5FD059984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611" y="3289837"/>
            <a:ext cx="2857500" cy="6477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FBB3137B-CAD5-0047-9D50-CEAE7265B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359" y="1477527"/>
            <a:ext cx="3844462" cy="254782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9B3CBE3-3E84-C041-8857-8F8670110A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17436" r="135" b="64412"/>
          <a:stretch/>
        </p:blipFill>
        <p:spPr>
          <a:xfrm>
            <a:off x="-16778" y="-82378"/>
            <a:ext cx="12208778" cy="1105655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43DB53A3-A05B-AF4D-9843-38DDDF683A27}"/>
              </a:ext>
            </a:extLst>
          </p:cNvPr>
          <p:cNvSpPr txBox="1">
            <a:spLocks/>
          </p:cNvSpPr>
          <p:nvPr/>
        </p:nvSpPr>
        <p:spPr>
          <a:xfrm>
            <a:off x="0" y="411316"/>
            <a:ext cx="10515600" cy="5788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>
                <a:solidFill>
                  <a:schemeClr val="bg1"/>
                </a:solidFill>
              </a:rPr>
              <a:t>Plasmonic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Propulsion</a:t>
            </a:r>
            <a:r>
              <a:rPr lang="it-IT" dirty="0">
                <a:solidFill>
                  <a:schemeClr val="bg1"/>
                </a:solidFill>
              </a:rPr>
              <a:t> System</a:t>
            </a:r>
            <a:r>
              <a:rPr lang="it-IT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546CC1E-88C5-A449-B184-C0119BFC63DC}"/>
              </a:ext>
            </a:extLst>
          </p:cNvPr>
          <p:cNvSpPr txBox="1"/>
          <p:nvPr/>
        </p:nvSpPr>
        <p:spPr>
          <a:xfrm>
            <a:off x="2873513" y="1152596"/>
            <a:ext cx="8457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The system consists of two gold scalene trapezoids separated by a gap and placed on a glass substrate. Once used light polarized with respect to x occurs the resonant LSP coupling with SPP generating an asymmetric electric field distribution. </a:t>
            </a:r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3B2B3D81-DF32-914B-96EE-423CB8DA6D1A}"/>
              </a:ext>
            </a:extLst>
          </p:cNvPr>
          <p:cNvSpPr/>
          <p:nvPr/>
        </p:nvSpPr>
        <p:spPr>
          <a:xfrm>
            <a:off x="4505964" y="3223577"/>
            <a:ext cx="2055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>
                <a:solidFill>
                  <a:srgbClr val="FF0000"/>
                </a:solidFill>
              </a:rPr>
              <a:t>Parametric</a:t>
            </a:r>
            <a:r>
              <a:rPr lang="it-IT" b="1" dirty="0">
                <a:solidFill>
                  <a:srgbClr val="FF0000"/>
                </a:solidFill>
              </a:rPr>
              <a:t> Analysis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F5E7B97-3CE2-6A4E-94AF-0515B7DFB366}"/>
              </a:ext>
            </a:extLst>
          </p:cNvPr>
          <p:cNvSpPr txBox="1"/>
          <p:nvPr/>
        </p:nvSpPr>
        <p:spPr>
          <a:xfrm>
            <a:off x="268178" y="4090641"/>
            <a:ext cx="8676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2060"/>
                </a:solidFill>
              </a:rPr>
              <a:t>In order to optimize these trapezoidal structures on the basis of the available laser sources, an analysis was carried out based on the variation of its geometric parameters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CAF95334-9ED7-394E-89CC-5DED317C567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 amt="35000"/>
          </a:blip>
          <a:srcRect/>
          <a:stretch>
            <a:fillRect/>
          </a:stretch>
        </p:blipFill>
        <p:spPr>
          <a:xfrm>
            <a:off x="1403579" y="6337265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3577CB0-C2EF-7D48-B824-8DEB36BC9B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2961" y="2065560"/>
            <a:ext cx="2821057" cy="300912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2DAD34B-BDC7-9940-9665-1AC0D74619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737" y="4918307"/>
            <a:ext cx="2213560" cy="18000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9F3FCDE-EF77-D04F-A150-775148BFFA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0423" y="4912448"/>
            <a:ext cx="2400000" cy="18000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73FABC2-C576-CF40-9328-A1FAB73FF0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546" y="4925699"/>
            <a:ext cx="2400000" cy="18000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B6A555D-03AC-C449-9374-FF3404FDF7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827" y="4952204"/>
            <a:ext cx="2400000" cy="180000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405C6043-5082-4340-BEF6-5D805C99C356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1056180" y="-115922"/>
            <a:ext cx="10079641" cy="492843"/>
          </a:xfrm>
          <a:prstGeom prst="rect">
            <a:avLst/>
          </a:prstGeom>
          <a:noFill/>
          <a:ln cap="flat"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39848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02D2312F-BBF6-5248-9D4A-A9D7AD0CAD4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 amt="35000"/>
          </a:blip>
          <a:srcRect/>
          <a:stretch>
            <a:fillRect/>
          </a:stretch>
        </p:blipFill>
        <p:spPr>
          <a:xfrm>
            <a:off x="1403579" y="6337265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05C6953B-D59C-274F-A187-B847FCC3D6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17436" r="135" b="64412"/>
          <a:stretch/>
        </p:blipFill>
        <p:spPr>
          <a:xfrm>
            <a:off x="-16778" y="-82378"/>
            <a:ext cx="12208778" cy="110565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it-IT" dirty="0" err="1">
                <a:solidFill>
                  <a:schemeClr val="bg1"/>
                </a:solidFill>
              </a:rPr>
              <a:t>Plasmonic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Propulsion</a:t>
            </a:r>
            <a:r>
              <a:rPr lang="it-IT" dirty="0">
                <a:solidFill>
                  <a:schemeClr val="bg1"/>
                </a:solidFill>
              </a:rPr>
              <a:t>: </a:t>
            </a:r>
            <a:r>
              <a:rPr lang="it-IT" b="1" dirty="0" err="1">
                <a:solidFill>
                  <a:schemeClr val="bg1"/>
                </a:solidFill>
              </a:rPr>
              <a:t>Circular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Structure</a:t>
            </a:r>
            <a:r>
              <a:rPr lang="it-IT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26605"/>
            <a:ext cx="3156066" cy="258255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1043392"/>
            <a:ext cx="12158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order to reduce the overall dimensions of the array and to exploit the potential of circular motion, this type of structure is being evaluated 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3399526" y="1520446"/>
            <a:ext cx="8822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This structure has been studied in function of the polarization of the field and of radius of the ring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692DCF9-0915-9F48-91BD-410B9323E3BD}"/>
              </a:ext>
            </a:extLst>
          </p:cNvPr>
          <p:cNvSpPr txBox="1"/>
          <p:nvPr/>
        </p:nvSpPr>
        <p:spPr>
          <a:xfrm>
            <a:off x="4393499" y="2053883"/>
            <a:ext cx="2624942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>
              <a:defRPr sz="14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dirty="0"/>
              <a:t>Linear Y(X)-polarization 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7A3B40B-E93B-AD4C-90C9-FAE18BCE7E66}"/>
              </a:ext>
            </a:extLst>
          </p:cNvPr>
          <p:cNvSpPr txBox="1"/>
          <p:nvPr/>
        </p:nvSpPr>
        <p:spPr>
          <a:xfrm>
            <a:off x="6546282" y="2239185"/>
            <a:ext cx="2442575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>
              <a:defRPr sz="14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dirty="0"/>
              <a:t>Circular polarization 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590785A-7A14-684B-B2D1-2DE9D6977526}"/>
              </a:ext>
            </a:extLst>
          </p:cNvPr>
          <p:cNvSpPr txBox="1"/>
          <p:nvPr/>
        </p:nvSpPr>
        <p:spPr>
          <a:xfrm>
            <a:off x="8560675" y="2401877"/>
            <a:ext cx="2442575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Radial polarization 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CF5A0C6C-D041-AC43-976A-ED6E5DC478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9526" y="3715457"/>
            <a:ext cx="4179258" cy="3142543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D3D1A71-95B5-9C4C-A632-2E41CF38A109}"/>
              </a:ext>
            </a:extLst>
          </p:cNvPr>
          <p:cNvSpPr txBox="1"/>
          <p:nvPr/>
        </p:nvSpPr>
        <p:spPr>
          <a:xfrm>
            <a:off x="7685401" y="5273006"/>
            <a:ext cx="43222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2060"/>
                </a:solidFill>
              </a:rPr>
              <a:t>Compared to the case observed in the literature we note a greater monotonicity of the function which results in a reduction of the friction force which therefore causes the nanoparticle to receive greater thrusts 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EA720AB-31C3-AB4A-A413-52549214EF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9099" y="3565437"/>
            <a:ext cx="2858088" cy="1652464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BB6D315-94F2-BB4D-8944-5B1CDB5AE14F}"/>
              </a:ext>
            </a:extLst>
          </p:cNvPr>
          <p:cNvSpPr/>
          <p:nvPr/>
        </p:nvSpPr>
        <p:spPr>
          <a:xfrm>
            <a:off x="111163" y="4691224"/>
            <a:ext cx="31560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>
                <a:solidFill>
                  <a:srgbClr val="FF0000"/>
                </a:solidFill>
              </a:rPr>
              <a:t>The optimised version has maximum values that are more than twice as high (</a:t>
            </a:r>
            <a:r>
              <a:rPr lang="en-GB" b="1" dirty="0">
                <a:solidFill>
                  <a:srgbClr val="FF0000"/>
                </a:solidFill>
              </a:rPr>
              <a:t>19 V/m</a:t>
            </a:r>
            <a:r>
              <a:rPr lang="en-GB" dirty="0">
                <a:solidFill>
                  <a:srgbClr val="FF0000"/>
                </a:solidFill>
              </a:rPr>
              <a:t>) as similar structures reported in the literature (8 V/m).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F616F40C-8928-1846-A8B2-0656A7C722D1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1056180" y="-115922"/>
            <a:ext cx="10079641" cy="492843"/>
          </a:xfrm>
          <a:prstGeom prst="rect">
            <a:avLst/>
          </a:prstGeom>
          <a:noFill/>
          <a:ln cap="flat"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953570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A2960273-93BD-034A-9A42-97956B7361F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 amt="35000"/>
          </a:blip>
          <a:srcRect/>
          <a:stretch>
            <a:fillRect/>
          </a:stretch>
        </p:blipFill>
        <p:spPr>
          <a:xfrm>
            <a:off x="1403579" y="6337265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9D3099F-A6FC-1C45-A5F7-519EFF2590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17436" r="135" b="64412"/>
          <a:stretch/>
        </p:blipFill>
        <p:spPr>
          <a:xfrm>
            <a:off x="-16778" y="-82378"/>
            <a:ext cx="12208778" cy="110565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it-IT" dirty="0" err="1">
                <a:solidFill>
                  <a:schemeClr val="bg1"/>
                </a:solidFill>
              </a:rPr>
              <a:t>Plasmonic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Propulsion</a:t>
            </a:r>
            <a:r>
              <a:rPr lang="it-IT" dirty="0">
                <a:solidFill>
                  <a:schemeClr val="bg1"/>
                </a:solidFill>
              </a:rPr>
              <a:t>: </a:t>
            </a:r>
            <a:r>
              <a:rPr lang="it-IT" b="1" dirty="0" err="1">
                <a:solidFill>
                  <a:schemeClr val="bg1"/>
                </a:solidFill>
              </a:rPr>
              <a:t>Circular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Structure</a:t>
            </a:r>
            <a:r>
              <a:rPr lang="it-IT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443" y="1221142"/>
            <a:ext cx="1983458" cy="1623031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6C820E1B-E491-864C-9F64-41D6763796A8}"/>
              </a:ext>
            </a:extLst>
          </p:cNvPr>
          <p:cNvSpPr/>
          <p:nvPr/>
        </p:nvSpPr>
        <p:spPr>
          <a:xfrm>
            <a:off x="3568250" y="1366845"/>
            <a:ext cx="592648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/>
              <a:t>Illuminating a multi </a:t>
            </a:r>
            <a:r>
              <a:rPr lang="en-GB" dirty="0" err="1"/>
              <a:t>serila</a:t>
            </a:r>
            <a:r>
              <a:rPr lang="en-GB" dirty="0"/>
              <a:t> structure with a light radiation with a wavelength coinciding with the resonance wavelength of the plasmonic structure and an optical power of 500mW, the force values expected on glass spheres with a diameter of 20nm are in the range </a:t>
            </a:r>
            <a:r>
              <a:rPr lang="en-GB" b="1" dirty="0"/>
              <a:t>1-10μN</a:t>
            </a:r>
            <a:r>
              <a:rPr lang="en-GB" dirty="0"/>
              <a:t>.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9A13A99-123A-CE4F-B4C9-388CA880EA7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056180" y="-115922"/>
            <a:ext cx="10079641" cy="492843"/>
          </a:xfrm>
          <a:prstGeom prst="rect">
            <a:avLst/>
          </a:prstGeom>
          <a:noFill/>
          <a:ln cap="flat">
            <a:noFill/>
          </a:ln>
          <a:effectLst>
            <a:softEdge rad="31750"/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EFA0E3E-DBA5-374F-B039-C08864E45A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2984" b="8188"/>
          <a:stretch/>
        </p:blipFill>
        <p:spPr>
          <a:xfrm>
            <a:off x="2930901" y="3589479"/>
            <a:ext cx="8261112" cy="244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628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1846</TotalTime>
  <Words>933</Words>
  <Application>Microsoft Macintosh PowerPoint</Application>
  <PresentationFormat>Widescreen</PresentationFormat>
  <Paragraphs>80</Paragraphs>
  <Slides>12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Roboto</vt:lpstr>
      <vt:lpstr>Times New Roman</vt:lpstr>
      <vt:lpstr>Times New Roman,Bold</vt:lpstr>
      <vt:lpstr>Tema di Office</vt:lpstr>
      <vt:lpstr>ISASI-NA (CNR)</vt:lpstr>
      <vt:lpstr>Secondary propulsion system</vt:lpstr>
      <vt:lpstr>Plasmonic Propulsion: Phenomenology </vt:lpstr>
      <vt:lpstr>Plasmonic Propulsion: Phenomenology </vt:lpstr>
      <vt:lpstr>Plasmonic Propulsion: State of art </vt:lpstr>
      <vt:lpstr>Plasmonic Propulsion: State of art </vt:lpstr>
      <vt:lpstr>Presentazione standard di PowerPoint</vt:lpstr>
      <vt:lpstr>Plasmonic Propulsion: Circular Structure </vt:lpstr>
      <vt:lpstr>Plasmonic Propulsion: Circular Structure </vt:lpstr>
      <vt:lpstr>Plasmonic Propulsion: Fabrication process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ANFITEATRO DELLA SCIENZA</dc:title>
  <dc:creator>sozzi</dc:creator>
  <cp:lastModifiedBy>Giuseppe Coppola</cp:lastModifiedBy>
  <cp:revision>136</cp:revision>
  <cp:lastPrinted>2022-04-20T14:40:11Z</cp:lastPrinted>
  <dcterms:created xsi:type="dcterms:W3CDTF">2017-11-29T15:13:56Z</dcterms:created>
  <dcterms:modified xsi:type="dcterms:W3CDTF">2022-04-20T15:29:20Z</dcterms:modified>
</cp:coreProperties>
</file>