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260" r:id="rId3"/>
    <p:sldId id="310" r:id="rId4"/>
    <p:sldId id="305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03" r:id="rId14"/>
    <p:sldId id="306" r:id="rId15"/>
    <p:sldId id="304" r:id="rId16"/>
    <p:sldId id="307" r:id="rId17"/>
    <p:sldId id="308" r:id="rId18"/>
    <p:sldId id="319" r:id="rId19"/>
    <p:sldId id="320" r:id="rId20"/>
    <p:sldId id="321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712" autoAdjust="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700AA-136D-4A85-8A3C-F49FA990D2CA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52F9D-BEE5-4B68-AE1C-1C15A39501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83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F4250-AD5C-433A-987B-3B31692DD666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4CDAE-91DF-454C-AF17-3AD9724105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7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CDAE-91DF-454C-AF17-3AD9724105E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00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CDAE-91DF-454C-AF17-3AD9724105E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92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90FC-2A33-43B2-8803-7C1C2E932ABE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D53-5475-4CA2-8F7A-C1DE0633E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620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90FC-2A33-43B2-8803-7C1C2E932ABE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D53-5475-4CA2-8F7A-C1DE0633E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76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90FC-2A33-43B2-8803-7C1C2E932ABE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D53-5475-4CA2-8F7A-C1DE0633E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9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59824" y="2720367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90FC-2A33-43B2-8803-7C1C2E932ABE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17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90FC-2A33-43B2-8803-7C1C2E932ABE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D53-5475-4CA2-8F7A-C1DE0633E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59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90FC-2A33-43B2-8803-7C1C2E932ABE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D53-5475-4CA2-8F7A-C1DE0633E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48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90FC-2A33-43B2-8803-7C1C2E932ABE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D53-5475-4CA2-8F7A-C1DE0633E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95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90FC-2A33-43B2-8803-7C1C2E932ABE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D53-5475-4CA2-8F7A-C1DE0633E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30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90FC-2A33-43B2-8803-7C1C2E932ABE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D53-5475-4CA2-8F7A-C1DE0633E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74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90FC-2A33-43B2-8803-7C1C2E932ABE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D53-5475-4CA2-8F7A-C1DE0633E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136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90FC-2A33-43B2-8803-7C1C2E932ABE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D53-5475-4CA2-8F7A-C1DE0633E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72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590FC-2A33-43B2-8803-7C1C2E932ABE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4D53-5475-4CA2-8F7A-C1DE0633E460}" type="slidenum">
              <a:rPr lang="it-IT" smtClean="0"/>
              <a:t>‹N›</a:t>
            </a:fld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579" y="6339965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6180" y="0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0660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11" Type="http://schemas.openxmlformats.org/officeDocument/2006/relationships/image" Target="../media/image30.wmf"/><Relationship Id="rId5" Type="http://schemas.openxmlformats.org/officeDocument/2006/relationships/image" Target="../media/image33.e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94" t="20692" r="15490" b="31162"/>
          <a:stretch/>
        </p:blipFill>
        <p:spPr>
          <a:xfrm>
            <a:off x="466165" y="983786"/>
            <a:ext cx="11187953" cy="46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242" y="2110464"/>
            <a:ext cx="6381516" cy="364471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18713" y="1271320"/>
            <a:ext cx="735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Principali risultati delle misure eseguite sul prototipo</a:t>
            </a:r>
          </a:p>
          <a:p>
            <a:pPr algn="ctr"/>
            <a:r>
              <a:rPr lang="en-GB" sz="2000" b="1" dirty="0" smtClean="0">
                <a:solidFill>
                  <a:srgbClr val="0070C0"/>
                </a:solidFill>
              </a:rPr>
              <a:t>Contour</a:t>
            </a:r>
            <a:r>
              <a:rPr lang="it-IT" sz="2000" b="1" dirty="0" smtClean="0">
                <a:solidFill>
                  <a:srgbClr val="0070C0"/>
                </a:solidFill>
              </a:rPr>
              <a:t> plot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301752" y="563751"/>
            <a:ext cx="11890247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ntenna per trasmissione dati da/per satellite ad elevata capacità</a:t>
            </a:r>
            <a:endParaRPr lang="it-IT" sz="3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7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58247" y="1277368"/>
            <a:ext cx="5875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Principali risultati delle misure eseguite sul prototipo</a:t>
            </a:r>
          </a:p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Diagrammi di radiazione misurati</a:t>
            </a: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642" y="2414459"/>
            <a:ext cx="4570833" cy="32841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561" y="2417685"/>
            <a:ext cx="4687046" cy="328093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828158" y="2106290"/>
            <a:ext cx="9144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600" b="1" dirty="0" smtClean="0"/>
              <a:t>Taglio </a:t>
            </a:r>
            <a:r>
              <a:rPr lang="en-AU" sz="600" b="1" dirty="0" smtClean="0"/>
              <a:t>azimuth</a:t>
            </a:r>
            <a:endParaRPr lang="en-AU" sz="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666048" y="2093788"/>
            <a:ext cx="9144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600" b="1" dirty="0" smtClean="0"/>
              <a:t>Taglio elevazione</a:t>
            </a:r>
            <a:endParaRPr lang="it-IT" sz="6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386588" y="5863209"/>
            <a:ext cx="541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8A3E"/>
                </a:solidFill>
              </a:rPr>
              <a:t>Fascio stretto in tutti i piani : larghezza a -3 dB circa 4÷5°</a:t>
            </a:r>
            <a:endParaRPr lang="it-IT" dirty="0">
              <a:solidFill>
                <a:srgbClr val="008A3E"/>
              </a:solidFill>
            </a:endParaRPr>
          </a:p>
        </p:txBody>
      </p:sp>
      <p:sp>
        <p:nvSpPr>
          <p:cNvPr id="9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301752" y="563751"/>
            <a:ext cx="11890247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ntenna per trasmissione dati da/per satellite ad elevata capacità</a:t>
            </a:r>
            <a:endParaRPr lang="it-IT" sz="3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10675" y="2261190"/>
            <a:ext cx="10570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Antenna progettata:</a:t>
            </a:r>
          </a:p>
          <a:p>
            <a:endParaRPr lang="it-IT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Antenna planare a forma circolare  (diametro 150 mm – spessore 7 mm – peso </a:t>
            </a:r>
            <a:r>
              <a:rPr lang="it-IT" dirty="0" err="1" smtClean="0">
                <a:solidFill>
                  <a:srgbClr val="FF0000"/>
                </a:solidFill>
              </a:rPr>
              <a:t>ca</a:t>
            </a:r>
            <a:r>
              <a:rPr lang="it-IT" dirty="0" smtClean="0">
                <a:solidFill>
                  <a:srgbClr val="FF0000"/>
                </a:solidFill>
              </a:rPr>
              <a:t> 300 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Banda 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Polarizzazione circolare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Fascio stretto (4÷5° in tutti i piani)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Guadagno elevato : </a:t>
            </a:r>
            <a:r>
              <a:rPr lang="it-IT" dirty="0" err="1" smtClean="0">
                <a:solidFill>
                  <a:srgbClr val="FF0000"/>
                </a:solidFill>
              </a:rPr>
              <a:t>ca</a:t>
            </a:r>
            <a:r>
              <a:rPr lang="it-IT" dirty="0" smtClean="0">
                <a:solidFill>
                  <a:srgbClr val="FF0000"/>
                </a:solidFill>
              </a:rPr>
              <a:t> 25 </a:t>
            </a:r>
            <a:r>
              <a:rPr lang="it-IT" dirty="0" err="1" smtClean="0">
                <a:solidFill>
                  <a:srgbClr val="FF0000"/>
                </a:solidFill>
              </a:rPr>
              <a:t>dBi</a:t>
            </a:r>
            <a:endParaRPr lang="it-IT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Larghezza di banda: oltre 1 GHz</a:t>
            </a:r>
          </a:p>
          <a:p>
            <a:endParaRPr lang="it-IT" dirty="0" smtClean="0"/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301752" y="563751"/>
            <a:ext cx="11890247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ntenna per trasmissione dati da/per satellite ad elevata capacità</a:t>
            </a:r>
            <a:endParaRPr lang="it-IT" sz="3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9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519249-4A04-43D6-BEEE-E52F010DD943}"/>
              </a:ext>
            </a:extLst>
          </p:cNvPr>
          <p:cNvSpPr txBox="1"/>
          <p:nvPr/>
        </p:nvSpPr>
        <p:spPr>
          <a:xfrm>
            <a:off x="4291036" y="1503727"/>
            <a:ext cx="3609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Stato dell’arte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Analisi parametrica</a:t>
            </a:r>
            <a:endParaRPr lang="it-IT" sz="2800" dirty="0"/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Progettazione</a:t>
            </a:r>
            <a:endParaRPr lang="it-IT" sz="2800" dirty="0"/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Test preliminare</a:t>
            </a:r>
            <a:endParaRPr lang="it-IT" sz="2800" dirty="0"/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679269" y="554607"/>
            <a:ext cx="1051560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Radome </a:t>
            </a: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it-IT" sz="3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scansione elettronica aumentata</a:t>
            </a:r>
          </a:p>
        </p:txBody>
      </p:sp>
    </p:spTree>
    <p:extLst>
      <p:ext uri="{BB962C8B-B14F-4D97-AF65-F5344CB8AC3E}">
        <p14:creationId xmlns:p14="http://schemas.microsoft.com/office/powerpoint/2010/main" val="16397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ttore diritto 27"/>
          <p:cNvCxnSpPr/>
          <p:nvPr/>
        </p:nvCxnSpPr>
        <p:spPr>
          <a:xfrm>
            <a:off x="2845942" y="3842535"/>
            <a:ext cx="4130211" cy="160281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3770616" y="4149120"/>
            <a:ext cx="2137024" cy="360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8" descr="Risultati immagini per horn antenna 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886" y="2709120"/>
            <a:ext cx="25248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5008" y="3100262"/>
            <a:ext cx="3362005" cy="1439880"/>
          </a:xfrm>
          <a:prstGeom prst="rect">
            <a:avLst/>
          </a:prstGeom>
          <a:noFill/>
          <a:ln>
            <a:noFill/>
          </a:ln>
          <a:effectLst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1432581" y="2164794"/>
            <a:ext cx="907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S</a:t>
            </a:r>
            <a:r>
              <a:rPr lang="it-IT" sz="2000" b="1" dirty="0" smtClean="0"/>
              <a:t>ource</a:t>
            </a:r>
            <a:endParaRPr lang="it-IT" sz="20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862425" y="2761934"/>
            <a:ext cx="1044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Far </a:t>
            </a:r>
            <a:r>
              <a:rPr lang="it-IT" sz="2000" b="1" dirty="0" err="1" smtClean="0"/>
              <a:t>field</a:t>
            </a:r>
            <a:endParaRPr lang="it-IT" sz="2000" b="1" dirty="0"/>
          </a:p>
        </p:txBody>
      </p:sp>
      <p:grpSp>
        <p:nvGrpSpPr>
          <p:cNvPr id="18" name="Gruppo 17"/>
          <p:cNvGrpSpPr/>
          <p:nvPr/>
        </p:nvGrpSpPr>
        <p:grpSpPr>
          <a:xfrm>
            <a:off x="2591212" y="3269994"/>
            <a:ext cx="799551" cy="1239126"/>
            <a:chOff x="2411760" y="4019691"/>
            <a:chExt cx="799551" cy="1239126"/>
          </a:xfrm>
        </p:grpSpPr>
        <p:cxnSp>
          <p:nvCxnSpPr>
            <p:cNvPr id="19" name="Connettore 2 18"/>
            <p:cNvCxnSpPr/>
            <p:nvPr/>
          </p:nvCxnSpPr>
          <p:spPr>
            <a:xfrm>
              <a:off x="2808372" y="4172416"/>
              <a:ext cx="0" cy="54000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>
              <a:off x="2808372" y="4710396"/>
              <a:ext cx="402939" cy="188421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>
              <a:off x="2771800" y="4797152"/>
              <a:ext cx="332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rgbClr val="0000FF"/>
                  </a:solidFill>
                </a:rPr>
                <a:t>k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411760" y="4019691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>
                  <a:solidFill>
                    <a:srgbClr val="0000FF"/>
                  </a:solidFill>
                </a:rPr>
                <a:t>E</a:t>
              </a:r>
              <a:endParaRPr lang="it-IT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3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679269" y="554607"/>
            <a:ext cx="1051560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Radome </a:t>
            </a: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it-IT" sz="3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scansione elettronica aumentata</a:t>
            </a:r>
          </a:p>
        </p:txBody>
      </p:sp>
      <p:sp>
        <p:nvSpPr>
          <p:cNvPr id="29" name="Arco 28"/>
          <p:cNvSpPr/>
          <p:nvPr/>
        </p:nvSpPr>
        <p:spPr>
          <a:xfrm rot="2323249">
            <a:off x="4860098" y="4361960"/>
            <a:ext cx="267128" cy="461405"/>
          </a:xfrm>
          <a:prstGeom prst="arc">
            <a:avLst>
              <a:gd name="adj1" fmla="val 16200000"/>
              <a:gd name="adj2" fmla="val 14289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5128915" y="444637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θ</a:t>
            </a:r>
            <a:r>
              <a:rPr lang="it-IT" b="1" dirty="0" smtClean="0"/>
              <a:t>'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00520" y="1686107"/>
            <a:ext cx="325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Scansione meccanica/elettronica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d</a:t>
            </a:r>
            <a:r>
              <a:rPr lang="it-IT" dirty="0" smtClean="0">
                <a:solidFill>
                  <a:srgbClr val="FF0000"/>
                </a:solidFill>
              </a:rPr>
              <a:t>el fascio d’antenna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62400" y="5775064"/>
            <a:ext cx="233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Limitazioni intrinseche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24" name="Connettore 2 23"/>
          <p:cNvCxnSpPr/>
          <p:nvPr/>
        </p:nvCxnSpPr>
        <p:spPr>
          <a:xfrm>
            <a:off x="1691680" y="4538724"/>
            <a:ext cx="0" cy="108012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1691680" y="5604096"/>
            <a:ext cx="720080" cy="4320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1691680" y="5172048"/>
            <a:ext cx="720080" cy="4320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2411760" y="582131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x</a:t>
            </a:r>
            <a:endParaRPr lang="it-IT" sz="24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369252" y="4812008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y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1538433" y="4077319"/>
            <a:ext cx="30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3286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24649 0.06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ttore 2 29"/>
          <p:cNvCxnSpPr/>
          <p:nvPr/>
        </p:nvCxnSpPr>
        <p:spPr>
          <a:xfrm>
            <a:off x="3770616" y="4149120"/>
            <a:ext cx="1356188" cy="248219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8" descr="Risultati immagini per horn antenna 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886" y="2709120"/>
            <a:ext cx="25248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5008" y="3100262"/>
            <a:ext cx="3362005" cy="1439880"/>
          </a:xfrm>
          <a:prstGeom prst="rect">
            <a:avLst/>
          </a:prstGeom>
          <a:noFill/>
          <a:ln>
            <a:noFill/>
          </a:ln>
          <a:effectLst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709440"/>
            <a:ext cx="2878756" cy="2880000"/>
          </a:xfrm>
          <a:prstGeom prst="rect">
            <a:avLst/>
          </a:prstGeom>
          <a:noFill/>
          <a:ln>
            <a:noFill/>
          </a:ln>
          <a:effectLst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9"/>
          <p:cNvCxnSpPr/>
          <p:nvPr/>
        </p:nvCxnSpPr>
        <p:spPr>
          <a:xfrm>
            <a:off x="2699792" y="1298456"/>
            <a:ext cx="0" cy="18000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6"/>
          <p:cNvCxnSpPr/>
          <p:nvPr/>
        </p:nvCxnSpPr>
        <p:spPr>
          <a:xfrm>
            <a:off x="4989300" y="1910424"/>
            <a:ext cx="0" cy="9000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2713758" y="1298456"/>
            <a:ext cx="2275542" cy="61196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693156" y="1139492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d</a:t>
            </a:r>
            <a:endParaRPr lang="it-IT" sz="2800" b="1" dirty="0">
              <a:solidFill>
                <a:srgbClr val="FF0000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1691680" y="4538724"/>
            <a:ext cx="0" cy="108012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1691680" y="5604096"/>
            <a:ext cx="720080" cy="4320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1691680" y="5172048"/>
            <a:ext cx="720080" cy="4320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411760" y="582131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x</a:t>
            </a:r>
            <a:endParaRPr lang="it-IT" sz="2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369252" y="4812008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y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538433" y="4077319"/>
            <a:ext cx="30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z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432581" y="2164794"/>
            <a:ext cx="907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S</a:t>
            </a:r>
            <a:r>
              <a:rPr lang="it-IT" sz="2000" b="1" dirty="0" smtClean="0"/>
              <a:t>ource</a:t>
            </a:r>
            <a:endParaRPr lang="it-IT" sz="20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187023" y="1908072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RADOME</a:t>
            </a:r>
            <a:endParaRPr lang="it-IT" sz="20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862425" y="2761934"/>
            <a:ext cx="1044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Far </a:t>
            </a:r>
            <a:r>
              <a:rPr lang="it-IT" sz="2000" b="1" dirty="0" err="1" smtClean="0"/>
              <a:t>field</a:t>
            </a:r>
            <a:endParaRPr lang="it-IT" sz="2000" b="1" dirty="0"/>
          </a:p>
        </p:txBody>
      </p:sp>
      <p:sp>
        <p:nvSpPr>
          <p:cNvPr id="23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679269" y="554607"/>
            <a:ext cx="1051560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Radome </a:t>
            </a: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it-IT" sz="3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scansione elettronica aumentata</a:t>
            </a:r>
          </a:p>
        </p:txBody>
      </p: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164" y="3614647"/>
            <a:ext cx="3437935" cy="1800000"/>
          </a:xfrm>
          <a:prstGeom prst="rect">
            <a:avLst/>
          </a:prstGeom>
          <a:noFill/>
          <a:ln>
            <a:noFill/>
          </a:ln>
          <a:effectLst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Connettore 2 26"/>
          <p:cNvCxnSpPr/>
          <p:nvPr/>
        </p:nvCxnSpPr>
        <p:spPr>
          <a:xfrm flipV="1">
            <a:off x="5093961" y="4323574"/>
            <a:ext cx="1558573" cy="89116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/>
          <p:cNvCxnSpPr/>
          <p:nvPr/>
        </p:nvCxnSpPr>
        <p:spPr>
          <a:xfrm>
            <a:off x="2845942" y="3842535"/>
            <a:ext cx="4130211" cy="160281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o 34"/>
          <p:cNvSpPr/>
          <p:nvPr/>
        </p:nvSpPr>
        <p:spPr>
          <a:xfrm rot="2323249">
            <a:off x="5290927" y="4247328"/>
            <a:ext cx="418614" cy="884150"/>
          </a:xfrm>
          <a:prstGeom prst="arc">
            <a:avLst>
              <a:gd name="adj1" fmla="val 16853005"/>
              <a:gd name="adj2" fmla="val 14289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5930298" y="446692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θ</a:t>
            </a:r>
            <a:r>
              <a:rPr lang="el-GR" b="1" dirty="0" smtClean="0"/>
              <a:t> </a:t>
            </a:r>
            <a:r>
              <a:rPr lang="it-IT" b="1" dirty="0" smtClean="0"/>
              <a:t>&gt;</a:t>
            </a:r>
            <a:r>
              <a:rPr lang="el-GR" b="1" dirty="0" smtClean="0"/>
              <a:t> θ</a:t>
            </a:r>
            <a:r>
              <a:rPr lang="it-IT" b="1" dirty="0" smtClean="0"/>
              <a:t>’</a:t>
            </a:r>
            <a:endParaRPr lang="it-IT" b="1" dirty="0"/>
          </a:p>
        </p:txBody>
      </p:sp>
      <p:pic>
        <p:nvPicPr>
          <p:cNvPr id="42" name="Immagine 4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8624" y="1214464"/>
            <a:ext cx="872490" cy="139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magine 4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5739" y="1210581"/>
            <a:ext cx="2089785" cy="1284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400" y="3870504"/>
            <a:ext cx="2884799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ttangolo 38"/>
          <p:cNvSpPr/>
          <p:nvPr/>
        </p:nvSpPr>
        <p:spPr>
          <a:xfrm>
            <a:off x="5274465" y="3013334"/>
            <a:ext cx="432000" cy="648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>
            <a:off x="8302916" y="887173"/>
            <a:ext cx="3584283" cy="19055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Connettore diritto 45"/>
          <p:cNvCxnSpPr/>
          <p:nvPr/>
        </p:nvCxnSpPr>
        <p:spPr>
          <a:xfrm flipV="1">
            <a:off x="5652119" y="887174"/>
            <a:ext cx="2650796" cy="2102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8164530" y="3154215"/>
            <a:ext cx="402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Variando il </a:t>
            </a:r>
            <a:r>
              <a:rPr lang="it-IT" sz="1600" b="1" dirty="0" smtClean="0">
                <a:solidFill>
                  <a:schemeClr val="accent2"/>
                </a:solidFill>
              </a:rPr>
              <a:t>numero di strati</a:t>
            </a:r>
            <a:r>
              <a:rPr lang="it-IT" sz="1600" b="1" dirty="0" smtClean="0"/>
              <a:t> e la </a:t>
            </a:r>
            <a:r>
              <a:rPr lang="it-IT" sz="1600" b="1" dirty="0" smtClean="0">
                <a:solidFill>
                  <a:schemeClr val="accent2"/>
                </a:solidFill>
              </a:rPr>
              <a:t>geometria</a:t>
            </a:r>
            <a:r>
              <a:rPr lang="it-IT" sz="1600" b="1" dirty="0" smtClean="0"/>
              <a:t> si può progettare il profilo di fase desiderato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412046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10222 0.0333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09505 -0.000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-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9" grpId="0" animBg="1"/>
      <p:bldP spid="40" grpId="0" animBg="1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/>
          <p:cNvSpPr/>
          <p:nvPr/>
        </p:nvSpPr>
        <p:spPr>
          <a:xfrm>
            <a:off x="8851177" y="267046"/>
            <a:ext cx="3223527" cy="374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05" y="1167661"/>
            <a:ext cx="3815015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943" y="1123177"/>
            <a:ext cx="1305337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32857"/>
          <a:stretch/>
        </p:blipFill>
        <p:spPr bwMode="auto">
          <a:xfrm>
            <a:off x="7257938" y="4547043"/>
            <a:ext cx="4787568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2564" y="807516"/>
            <a:ext cx="3319241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679269" y="408303"/>
            <a:ext cx="1051560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Progettazione</a:t>
            </a:r>
            <a:endParaRPr lang="it-IT" sz="3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963123" y="3166215"/>
            <a:ext cx="2700000" cy="1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/>
          <p:cNvCxnSpPr>
            <a:stCxn id="7" idx="2"/>
            <a:endCxn id="12" idx="0"/>
          </p:cNvCxnSpPr>
          <p:nvPr/>
        </p:nvCxnSpPr>
        <p:spPr>
          <a:xfrm>
            <a:off x="7313123" y="3346215"/>
            <a:ext cx="2323188" cy="12124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7216842" y="4558709"/>
            <a:ext cx="4838938" cy="4339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176421" y="988109"/>
            <a:ext cx="722663" cy="469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277833" y="1176671"/>
            <a:ext cx="722663" cy="469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321816" y="1169178"/>
            <a:ext cx="540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7157067" y="5298572"/>
            <a:ext cx="722663" cy="469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2888333" y="1584972"/>
            <a:ext cx="141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4</a:t>
            </a:r>
            <a:r>
              <a:rPr lang="it-IT" sz="1400" b="1" dirty="0" smtClean="0"/>
              <a:t> metallizzazioni</a:t>
            </a:r>
          </a:p>
          <a:p>
            <a:r>
              <a:rPr lang="it-IT" sz="1400" b="1" dirty="0" smtClean="0"/>
              <a:t>3 substrati</a:t>
            </a:r>
            <a:endParaRPr lang="it-IT" sz="1400" b="1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197" y="3697694"/>
            <a:ext cx="3362752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2496" y="1409249"/>
            <a:ext cx="3362325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931" y="3697694"/>
            <a:ext cx="3362964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ttangolo 22"/>
          <p:cNvSpPr/>
          <p:nvPr/>
        </p:nvSpPr>
        <p:spPr>
          <a:xfrm>
            <a:off x="264865" y="3391460"/>
            <a:ext cx="6624000" cy="2864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2848754" y="3468893"/>
            <a:ext cx="149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Risultati numerici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265413" y="884192"/>
            <a:ext cx="5076000" cy="24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1708876" y="899978"/>
            <a:ext cx="2235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Ottimizzazione parametrica</a:t>
            </a: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4204078" y="-1030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9" name="Ogget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761893"/>
              </p:ext>
            </p:extLst>
          </p:nvPr>
        </p:nvGraphicFramePr>
        <p:xfrm>
          <a:off x="9879282" y="679997"/>
          <a:ext cx="14287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10" imgW="1282700" imgH="635000" progId="Equation.DSMT4">
                  <p:embed/>
                </p:oleObj>
              </mc:Choice>
              <mc:Fallback>
                <p:oleObj name="Equation" r:id="rId10" imgW="1282700" imgH="635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9282" y="679997"/>
                        <a:ext cx="142875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asellaDiTesto 29"/>
          <p:cNvSpPr txBox="1"/>
          <p:nvPr/>
        </p:nvSpPr>
        <p:spPr>
          <a:xfrm>
            <a:off x="9990896" y="267046"/>
            <a:ext cx="1205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Profilo di fase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6844823" y="504791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Radome</a:t>
            </a:r>
          </a:p>
        </p:txBody>
      </p:sp>
    </p:spTree>
    <p:extLst>
      <p:ext uri="{BB962C8B-B14F-4D97-AF65-F5344CB8AC3E}">
        <p14:creationId xmlns:p14="http://schemas.microsoft.com/office/powerpoint/2010/main" val="30143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069" y="1520625"/>
            <a:ext cx="4799871" cy="3600000"/>
          </a:xfrm>
          <a:prstGeom prst="rect">
            <a:avLst/>
          </a:prstGeom>
        </p:spPr>
      </p:pic>
      <p:sp>
        <p:nvSpPr>
          <p:cNvPr id="3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679269" y="408303"/>
            <a:ext cx="1051560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preliminare</a:t>
            </a:r>
            <a:endParaRPr lang="it-IT" sz="3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441" y="1880625"/>
            <a:ext cx="2880000" cy="2880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773138" y="5701553"/>
            <a:ext cx="264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Prestazioni da ottimizzare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EE6F67BC-6EF1-2CD6-94DB-F1EFDEA2731A}"/>
              </a:ext>
            </a:extLst>
          </p:cNvPr>
          <p:cNvSpPr/>
          <p:nvPr/>
        </p:nvSpPr>
        <p:spPr>
          <a:xfrm>
            <a:off x="5750805" y="1925507"/>
            <a:ext cx="6279614" cy="3890198"/>
          </a:xfrm>
          <a:prstGeom prst="roundRect">
            <a:avLst>
              <a:gd name="adj" fmla="val 6802"/>
            </a:avLst>
          </a:prstGeom>
          <a:solidFill>
            <a:srgbClr val="C0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D9BBC274-AE76-624C-A9E3-45D98E8E2907}"/>
              </a:ext>
            </a:extLst>
          </p:cNvPr>
          <p:cNvSpPr txBox="1"/>
          <p:nvPr/>
        </p:nvSpPr>
        <p:spPr>
          <a:xfrm>
            <a:off x="1808311" y="1098056"/>
            <a:ext cx="913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Antenne olografiche</a:t>
            </a:r>
            <a:r>
              <a:rPr lang="it-IT" sz="1600" dirty="0">
                <a:solidFill>
                  <a:srgbClr val="FF0000"/>
                </a:solidFill>
              </a:rPr>
              <a:t>:</a:t>
            </a:r>
            <a:r>
              <a:rPr lang="it-IT" sz="1600" dirty="0"/>
              <a:t> antenne ad array con passo &lt;&lt;</a:t>
            </a:r>
            <a:r>
              <a:rPr lang="it-IT" sz="1600" dirty="0">
                <a:sym typeface="Symbol" panose="05050102010706020507" pitchFamily="18" charset="2"/>
              </a:rPr>
              <a:t>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ym typeface="Symbol" panose="05050102010706020507" pitchFamily="18" charset="2"/>
              </a:rPr>
              <a:t>Consentono di ottenere la scansione elettronica del fascio agendo solo sull’ampiezza anziché sulla fase. </a:t>
            </a:r>
            <a:endParaRPr lang="it-IT" sz="1600" dirty="0"/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48268B20-07D8-7552-E6F9-911C0CC377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69" y="1873956"/>
            <a:ext cx="4828726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10">
            <a:extLst>
              <a:ext uri="{FF2B5EF4-FFF2-40B4-BE49-F238E27FC236}">
                <a16:creationId xmlns:a16="http://schemas.microsoft.com/office/drawing/2014/main" id="{882ABCEE-F194-4634-173D-E2BAC56C4A55}"/>
              </a:ext>
            </a:extLst>
          </p:cNvPr>
          <p:cNvSpPr txBox="1"/>
          <p:nvPr/>
        </p:nvSpPr>
        <p:spPr>
          <a:xfrm>
            <a:off x="1171438" y="5501808"/>
            <a:ext cx="3758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/>
              <a:t>Fase costante</a:t>
            </a:r>
          </a:p>
          <a:p>
            <a:pPr algn="ctr"/>
            <a:r>
              <a:rPr lang="it-IT" sz="1400" i="1" dirty="0"/>
              <a:t>Ampiezza diversa per ogni pattern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DDE268F2-6763-0575-D585-667C7E4B3B94}"/>
              </a:ext>
            </a:extLst>
          </p:cNvPr>
          <p:cNvSpPr txBox="1"/>
          <p:nvPr/>
        </p:nvSpPr>
        <p:spPr>
          <a:xfrm>
            <a:off x="5978730" y="2049425"/>
            <a:ext cx="4218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u="sng" dirty="0"/>
              <a:t>Applicazione</a:t>
            </a:r>
            <a:r>
              <a:rPr lang="it-IT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Array di slot in guida d’onda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Copertura dielettrica con </a:t>
            </a:r>
            <a:r>
              <a:rPr lang="it-IT" sz="1600" dirty="0">
                <a:sym typeface="Symbol" panose="05050102010706020507" pitchFamily="18" charset="2"/>
              </a:rPr>
              <a:t> controllato elettronicamente</a:t>
            </a: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89F825C1-D7CC-5611-071B-4D9E904FCB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3154" y="2879108"/>
            <a:ext cx="2383906" cy="1152000"/>
          </a:xfrm>
          <a:prstGeom prst="rect">
            <a:avLst/>
          </a:prstGeom>
        </p:spPr>
      </p:pic>
      <p:pic>
        <p:nvPicPr>
          <p:cNvPr id="8" name="Picture 30">
            <a:extLst>
              <a:ext uri="{FF2B5EF4-FFF2-40B4-BE49-F238E27FC236}">
                <a16:creationId xmlns:a16="http://schemas.microsoft.com/office/drawing/2014/main" id="{AA28E29F-5F75-55C0-ABB8-B6F472C6F4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67" y="3126643"/>
            <a:ext cx="3032745" cy="2520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2A8D33F-3406-5DB6-38C7-738F61CA9288}"/>
              </a:ext>
            </a:extLst>
          </p:cNvPr>
          <p:cNvSpPr txBox="1"/>
          <p:nvPr/>
        </p:nvSpPr>
        <p:spPr>
          <a:xfrm>
            <a:off x="8704155" y="4128998"/>
            <a:ext cx="2986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it-IT" sz="1600" i="1" dirty="0"/>
              <a:t>Conduttanza di radiazione delle slot varia in funzione della </a:t>
            </a:r>
            <a:r>
              <a:rPr lang="it-IT" sz="1600" i="1" dirty="0">
                <a:sym typeface="Symbol" panose="05050102010706020507" pitchFamily="18" charset="2"/>
              </a:rPr>
              <a:t> del materiale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1600" i="1" dirty="0" err="1">
                <a:sym typeface="Symbol" panose="05050102010706020507" pitchFamily="18" charset="2"/>
              </a:rPr>
              <a:t>Nanomateriali</a:t>
            </a:r>
            <a:r>
              <a:rPr lang="it-IT" sz="1600" i="1" dirty="0">
                <a:sym typeface="Symbol" panose="05050102010706020507" pitchFamily="18" charset="2"/>
              </a:rPr>
              <a:t> hanno la caratteristica di variare la  con la tensione applicata</a:t>
            </a:r>
            <a:endParaRPr lang="it-IT" sz="1600" i="1" dirty="0"/>
          </a:p>
        </p:txBody>
      </p:sp>
      <p:sp>
        <p:nvSpPr>
          <p:cNvPr id="11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679269" y="554607"/>
            <a:ext cx="1051560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Antenne a scansione elettronica basate su </a:t>
            </a:r>
            <a:r>
              <a:rPr lang="it-IT" sz="3200" b="1" dirty="0" err="1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metamateriali</a:t>
            </a:r>
            <a:endParaRPr lang="it-IT" sz="3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82" y="2132414"/>
            <a:ext cx="1672236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9">
            <a:extLst>
              <a:ext uri="{FF2B5EF4-FFF2-40B4-BE49-F238E27FC236}">
                <a16:creationId xmlns:a16="http://schemas.microsoft.com/office/drawing/2014/main" id="{CB99A82E-CAB5-1E85-F8A0-385578A7FBF7}"/>
              </a:ext>
            </a:extLst>
          </p:cNvPr>
          <p:cNvSpPr/>
          <p:nvPr/>
        </p:nvSpPr>
        <p:spPr>
          <a:xfrm>
            <a:off x="6553068" y="1607069"/>
            <a:ext cx="4354717" cy="3900464"/>
          </a:xfrm>
          <a:prstGeom prst="roundRect">
            <a:avLst>
              <a:gd name="adj" fmla="val 7878"/>
            </a:avLst>
          </a:prstGeom>
          <a:solidFill>
            <a:schemeClr val="accent2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3E9A1651-D46B-FACF-C661-40E63B5FB3AD}"/>
              </a:ext>
            </a:extLst>
          </p:cNvPr>
          <p:cNvSpPr/>
          <p:nvPr/>
        </p:nvSpPr>
        <p:spPr>
          <a:xfrm>
            <a:off x="1173028" y="1600815"/>
            <a:ext cx="4354717" cy="3900464"/>
          </a:xfrm>
          <a:prstGeom prst="roundRect">
            <a:avLst>
              <a:gd name="adj" fmla="val 7878"/>
            </a:avLst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D0E06F26-76E2-1370-DCD7-145F7F652052}"/>
              </a:ext>
            </a:extLst>
          </p:cNvPr>
          <p:cNvSpPr txBox="1"/>
          <p:nvPr/>
        </p:nvSpPr>
        <p:spPr>
          <a:xfrm>
            <a:off x="6721583" y="1698413"/>
            <a:ext cx="405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IT"/>
            </a:defPPr>
            <a:lvl1pPr algn="ctr">
              <a:defRPr sz="1400" b="1">
                <a:solidFill>
                  <a:srgbClr val="00B050"/>
                </a:solidFill>
              </a:defRPr>
            </a:lvl1pPr>
          </a:lstStyle>
          <a:p>
            <a:r>
              <a:rPr lang="en-IT" sz="1600" dirty="0">
                <a:solidFill>
                  <a:schemeClr val="accent2"/>
                </a:solidFill>
              </a:rPr>
              <a:t>Caratterizzazione di singola slot in guida infinitamente estesa e caricata da nanomateriale dielettrico </a:t>
            </a: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3326F900-6485-C532-0E1F-D2A6078ABD38}"/>
              </a:ext>
            </a:extLst>
          </p:cNvPr>
          <p:cNvSpPr txBox="1"/>
          <p:nvPr/>
        </p:nvSpPr>
        <p:spPr>
          <a:xfrm>
            <a:off x="1279199" y="2818256"/>
            <a:ext cx="376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IT" sz="1400" dirty="0"/>
              <a:t>ECCITAZIONI REALI E POSITIVE</a:t>
            </a:r>
          </a:p>
        </p:txBody>
      </p:sp>
      <p:sp>
        <p:nvSpPr>
          <p:cNvPr id="7" name="TextBox 32">
            <a:extLst>
              <a:ext uri="{FF2B5EF4-FFF2-40B4-BE49-F238E27FC236}">
                <a16:creationId xmlns:a16="http://schemas.microsoft.com/office/drawing/2014/main" id="{79C65195-E09E-CB35-9556-634904C961D2}"/>
              </a:ext>
            </a:extLst>
          </p:cNvPr>
          <p:cNvSpPr txBox="1"/>
          <p:nvPr/>
        </p:nvSpPr>
        <p:spPr>
          <a:xfrm>
            <a:off x="1682719" y="3132287"/>
            <a:ext cx="3760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T" sz="1400" dirty="0"/>
              <a:t>Massimizzazione del modulo quadro del fattore di array nella direzione target</a:t>
            </a: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E151534D-7CF6-9291-A695-9F1CC6677E93}"/>
              </a:ext>
            </a:extLst>
          </p:cNvPr>
          <p:cNvSpPr txBox="1"/>
          <p:nvPr/>
        </p:nvSpPr>
        <p:spPr>
          <a:xfrm>
            <a:off x="1279199" y="3861322"/>
            <a:ext cx="376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IT" sz="1400" dirty="0"/>
              <a:t>ECCITAZIONI COMPLESSE</a:t>
            </a:r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id="{7DB1BD00-1782-F7E8-E83C-43285CAA5D6A}"/>
              </a:ext>
            </a:extLst>
          </p:cNvPr>
          <p:cNvSpPr txBox="1"/>
          <p:nvPr/>
        </p:nvSpPr>
        <p:spPr>
          <a:xfrm>
            <a:off x="1682719" y="4236368"/>
            <a:ext cx="3760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T" sz="1400" dirty="0"/>
              <a:t>Massimizzazione del modulo quadro del fattore di array nella direzione target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/>
              <a:t>M</a:t>
            </a:r>
            <a:r>
              <a:rPr lang="en-IT" sz="1400" dirty="0"/>
              <a:t>assimizzazione della direttività nella direzione target</a:t>
            </a:r>
          </a:p>
        </p:txBody>
      </p:sp>
      <p:sp>
        <p:nvSpPr>
          <p:cNvPr id="10" name="TextBox 35">
            <a:extLst>
              <a:ext uri="{FF2B5EF4-FFF2-40B4-BE49-F238E27FC236}">
                <a16:creationId xmlns:a16="http://schemas.microsoft.com/office/drawing/2014/main" id="{B47B2E0B-2E26-3EEE-A307-E26B39E861AE}"/>
              </a:ext>
            </a:extLst>
          </p:cNvPr>
          <p:cNvSpPr txBox="1"/>
          <p:nvPr/>
        </p:nvSpPr>
        <p:spPr>
          <a:xfrm>
            <a:off x="6869896" y="2824510"/>
            <a:ext cx="376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IT" sz="1400" dirty="0"/>
              <a:t>CARATTERIZZAZIONE RADIATIVA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04256A4E-250B-59D9-BA28-7E8599C15E9B}"/>
              </a:ext>
            </a:extLst>
          </p:cNvPr>
          <p:cNvSpPr txBox="1"/>
          <p:nvPr/>
        </p:nvSpPr>
        <p:spPr>
          <a:xfrm>
            <a:off x="7334096" y="3134577"/>
            <a:ext cx="335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/>
              <a:t>V</a:t>
            </a:r>
            <a:r>
              <a:rPr lang="en-IT" sz="1400" dirty="0"/>
              <a:t>alutazione della potenza radiata e dissipata nel nanomateriale al variare di offset della slot, </a:t>
            </a:r>
            <a:r>
              <a:rPr lang="en-IT" sz="1400" dirty="0" smtClean="0"/>
              <a:t>permittività</a:t>
            </a:r>
            <a:r>
              <a:rPr lang="it-IT" sz="1400" dirty="0" smtClean="0"/>
              <a:t> e</a:t>
            </a:r>
            <a:r>
              <a:rPr lang="en-IT" sz="1400" dirty="0" smtClean="0"/>
              <a:t> </a:t>
            </a:r>
            <a:r>
              <a:rPr lang="en-IT" sz="1400" dirty="0"/>
              <a:t>spessore del dielettrico</a:t>
            </a: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CF362E06-68F1-84ED-5837-E999F1325228}"/>
              </a:ext>
            </a:extLst>
          </p:cNvPr>
          <p:cNvSpPr txBox="1"/>
          <p:nvPr/>
        </p:nvSpPr>
        <p:spPr>
          <a:xfrm>
            <a:off x="6869896" y="4242622"/>
            <a:ext cx="376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IT" sz="1400" dirty="0"/>
              <a:t>CARATTERIZZAZIONE CIRCUITALE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58EAFFA8-D9EC-AA74-5884-BD7266DAA4D3}"/>
              </a:ext>
            </a:extLst>
          </p:cNvPr>
          <p:cNvSpPr txBox="1"/>
          <p:nvPr/>
        </p:nvSpPr>
        <p:spPr>
          <a:xfrm>
            <a:off x="7346761" y="4611954"/>
            <a:ext cx="3357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/>
              <a:t>V</a:t>
            </a:r>
            <a:r>
              <a:rPr lang="en-IT" sz="1400" dirty="0"/>
              <a:t>alutazione della ammettenza della slot al variare del suo offset e della permittività del dielettrico</a:t>
            </a: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BA60145B-B2F1-DA53-514E-8B805AA70038}"/>
              </a:ext>
            </a:extLst>
          </p:cNvPr>
          <p:cNvSpPr txBox="1"/>
          <p:nvPr/>
        </p:nvSpPr>
        <p:spPr>
          <a:xfrm>
            <a:off x="1226113" y="1714253"/>
            <a:ext cx="424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b="1" dirty="0">
                <a:solidFill>
                  <a:schemeClr val="accent1"/>
                </a:solidFill>
              </a:rPr>
              <a:t>Sviluppo di algoritmi per la sintesi ottima di array di antenna olografiche a scansione elettronica del fascio</a:t>
            </a:r>
          </a:p>
        </p:txBody>
      </p:sp>
      <p:sp>
        <p:nvSpPr>
          <p:cNvPr id="15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679269" y="554607"/>
            <a:ext cx="1051560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Antenne a scansione elettronica basate su </a:t>
            </a:r>
            <a:r>
              <a:rPr lang="it-IT" sz="3200" b="1" dirty="0" err="1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metamateriali</a:t>
            </a:r>
            <a:endParaRPr lang="it-IT" sz="3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8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08F01A6-C654-4F70-B8B8-BC7F186144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3432" y="2615002"/>
            <a:ext cx="694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Antenne basate su </a:t>
            </a:r>
            <a:r>
              <a:rPr lang="it-IT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metamateriali</a:t>
            </a:r>
            <a:endParaRPr lang="it-IT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1683" y="4571474"/>
            <a:ext cx="3028635" cy="72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7582" y="4217911"/>
            <a:ext cx="1028580" cy="144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6493" y="760818"/>
            <a:ext cx="7959013" cy="4292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0694" y="4217911"/>
            <a:ext cx="125982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39">
            <a:extLst>
              <a:ext uri="{FF2B5EF4-FFF2-40B4-BE49-F238E27FC236}">
                <a16:creationId xmlns:a16="http://schemas.microsoft.com/office/drawing/2014/main" id="{CB99A82E-CAB5-1E85-F8A0-385578A7FBF7}"/>
              </a:ext>
            </a:extLst>
          </p:cNvPr>
          <p:cNvSpPr/>
          <p:nvPr/>
        </p:nvSpPr>
        <p:spPr>
          <a:xfrm>
            <a:off x="6553068" y="1607069"/>
            <a:ext cx="4354717" cy="1004156"/>
          </a:xfrm>
          <a:prstGeom prst="roundRect">
            <a:avLst>
              <a:gd name="adj" fmla="val 7878"/>
            </a:avLst>
          </a:prstGeom>
          <a:solidFill>
            <a:schemeClr val="accent2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3E9A1651-D46B-FACF-C661-40E63B5FB3AD}"/>
              </a:ext>
            </a:extLst>
          </p:cNvPr>
          <p:cNvSpPr/>
          <p:nvPr/>
        </p:nvSpPr>
        <p:spPr>
          <a:xfrm>
            <a:off x="1173028" y="1600815"/>
            <a:ext cx="4354717" cy="1010410"/>
          </a:xfrm>
          <a:prstGeom prst="roundRect">
            <a:avLst>
              <a:gd name="adj" fmla="val 7878"/>
            </a:avLst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D0E06F26-76E2-1370-DCD7-145F7F652052}"/>
              </a:ext>
            </a:extLst>
          </p:cNvPr>
          <p:cNvSpPr txBox="1"/>
          <p:nvPr/>
        </p:nvSpPr>
        <p:spPr>
          <a:xfrm>
            <a:off x="6721584" y="1713307"/>
            <a:ext cx="405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IT"/>
            </a:defPPr>
            <a:lvl1pPr algn="ctr">
              <a:defRPr sz="1400" b="1">
                <a:solidFill>
                  <a:srgbClr val="00B050"/>
                </a:solidFill>
              </a:defRPr>
            </a:lvl1pPr>
          </a:lstStyle>
          <a:p>
            <a:r>
              <a:rPr lang="en-IT" sz="1600" dirty="0">
                <a:solidFill>
                  <a:schemeClr val="accent2"/>
                </a:solidFill>
              </a:rPr>
              <a:t>Caratterizzazione di singola slot in guida infinitamente estesa e caricata da nanomateriale dielettrico </a:t>
            </a:r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BA60145B-B2F1-DA53-514E-8B805AA70038}"/>
              </a:ext>
            </a:extLst>
          </p:cNvPr>
          <p:cNvSpPr txBox="1"/>
          <p:nvPr/>
        </p:nvSpPr>
        <p:spPr>
          <a:xfrm>
            <a:off x="1235539" y="1716550"/>
            <a:ext cx="424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b="1" dirty="0">
                <a:solidFill>
                  <a:schemeClr val="accent1"/>
                </a:solidFill>
              </a:rPr>
              <a:t>Sviluppo di algoritmi per la sintesi ottima di array di antenna olografiche a scansione elettronica del fascio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B4232BF-77A3-1ADC-7542-A1FD7115E3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118" y="3156239"/>
            <a:ext cx="2083339" cy="198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66ED8D9-DCFD-70CB-90F2-DE94CCCEF1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514" y="3163032"/>
            <a:ext cx="2231949" cy="1980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E7B7A11-CBC0-AF13-C6E3-5174156EEBCE}"/>
              </a:ext>
            </a:extLst>
          </p:cNvPr>
          <p:cNvSpPr txBox="1"/>
          <p:nvPr/>
        </p:nvSpPr>
        <p:spPr>
          <a:xfrm>
            <a:off x="907384" y="2873193"/>
            <a:ext cx="504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Parameters:</a:t>
            </a:r>
            <a:r>
              <a:rPr lang="en-US" sz="1200" b="1" dirty="0"/>
              <a:t> f</a:t>
            </a:r>
            <a:r>
              <a:rPr lang="en-US" sz="1200" dirty="0"/>
              <a:t>=10GHz; </a:t>
            </a:r>
            <a:r>
              <a:rPr lang="en-US" sz="1200" b="1" dirty="0"/>
              <a:t>electric dimension</a:t>
            </a:r>
            <a:r>
              <a:rPr lang="en-US" sz="1200" dirty="0"/>
              <a:t>=16</a:t>
            </a:r>
            <a:r>
              <a:rPr lang="el-GR" sz="1200" dirty="0"/>
              <a:t>λ</a:t>
            </a:r>
            <a:r>
              <a:rPr lang="it-IT" sz="1200" dirty="0"/>
              <a:t>; </a:t>
            </a:r>
            <a:r>
              <a:rPr lang="it-IT" sz="1200" b="1" dirty="0"/>
              <a:t>n</a:t>
            </a:r>
            <a:r>
              <a:rPr lang="it-IT" sz="1200" b="1" baseline="-25000" dirty="0"/>
              <a:t>g</a:t>
            </a:r>
            <a:r>
              <a:rPr lang="it-IT" sz="1200" dirty="0"/>
              <a:t>=2.5; </a:t>
            </a:r>
            <a:r>
              <a:rPr lang="it-IT" sz="1200" b="1" dirty="0"/>
              <a:t>N</a:t>
            </a:r>
            <a:r>
              <a:rPr lang="it-IT" sz="1200" dirty="0"/>
              <a:t>=65; </a:t>
            </a:r>
            <a:r>
              <a:rPr lang="it-IT" sz="1200" b="1" dirty="0"/>
              <a:t>d</a:t>
            </a:r>
            <a:r>
              <a:rPr lang="it-IT" sz="1200" dirty="0"/>
              <a:t>=</a:t>
            </a:r>
            <a:r>
              <a:rPr lang="el-GR" sz="1200" dirty="0"/>
              <a:t> λ</a:t>
            </a:r>
            <a:r>
              <a:rPr lang="it-IT" sz="1200" dirty="0"/>
              <a:t>/4; </a:t>
            </a:r>
            <a:r>
              <a:rPr lang="el-GR" sz="12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θ</a:t>
            </a:r>
            <a:r>
              <a:rPr lang="en-US" sz="1200" b="1" baseline="-250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0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=20°</a:t>
            </a:r>
            <a:r>
              <a:rPr lang="it-IT" sz="12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endParaRPr lang="en-US" sz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0" name="Rettangolo 15">
            <a:extLst>
              <a:ext uri="{FF2B5EF4-FFF2-40B4-BE49-F238E27FC236}">
                <a16:creationId xmlns:a16="http://schemas.microsoft.com/office/drawing/2014/main" id="{A22A4F74-23BB-9CE7-75BB-FFEF692B3037}"/>
              </a:ext>
            </a:extLst>
          </p:cNvPr>
          <p:cNvSpPr/>
          <p:nvPr/>
        </p:nvSpPr>
        <p:spPr>
          <a:xfrm>
            <a:off x="2005522" y="5275517"/>
            <a:ext cx="2825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GB" sz="1600" b="1" dirty="0">
                <a:solidFill>
                  <a:srgbClr val="00B050"/>
                </a:solidFill>
              </a:rPr>
              <a:t>Equivalent bandwidth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GB" sz="1600" b="1" dirty="0">
                <a:solidFill>
                  <a:srgbClr val="00B050"/>
                </a:solidFill>
              </a:rPr>
              <a:t>Lower side-lobe level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GB" sz="1600" b="1" dirty="0">
                <a:solidFill>
                  <a:srgbClr val="00B050"/>
                </a:solidFill>
              </a:rPr>
              <a:t>Lower elements number </a:t>
            </a:r>
          </a:p>
        </p:txBody>
      </p:sp>
      <p:pic>
        <p:nvPicPr>
          <p:cNvPr id="12" name="Immagine 22">
            <a:extLst>
              <a:ext uri="{FF2B5EF4-FFF2-40B4-BE49-F238E27FC236}">
                <a16:creationId xmlns:a16="http://schemas.microsoft.com/office/drawing/2014/main" id="{E7CF9461-CD93-D24D-63B3-3309709124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70" t="6415" r="34547" b="5723"/>
          <a:stretch/>
        </p:blipFill>
        <p:spPr>
          <a:xfrm>
            <a:off x="6583669" y="3016011"/>
            <a:ext cx="2031748" cy="2016000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45E8F75C-630A-B602-41AB-383C3DCD7FDB}"/>
              </a:ext>
            </a:extLst>
          </p:cNvPr>
          <p:cNvSpPr txBox="1"/>
          <p:nvPr/>
        </p:nvSpPr>
        <p:spPr>
          <a:xfrm>
            <a:off x="7143037" y="2690974"/>
            <a:ext cx="111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P</a:t>
            </a:r>
            <a:r>
              <a:rPr lang="en-IT" sz="1400" baseline="-25000" dirty="0"/>
              <a:t>rad </a:t>
            </a:r>
            <a:r>
              <a:rPr lang="en-IT" sz="1400" dirty="0"/>
              <a:t>(% of P</a:t>
            </a:r>
            <a:r>
              <a:rPr lang="en-IT" sz="1400" baseline="-25000" dirty="0"/>
              <a:t>in</a:t>
            </a:r>
            <a:r>
              <a:rPr lang="en-IT" sz="1400" dirty="0"/>
              <a:t>)</a:t>
            </a: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A1D867E5-B43D-3EFD-DF4A-C2EE06A871FC}"/>
              </a:ext>
            </a:extLst>
          </p:cNvPr>
          <p:cNvGrpSpPr/>
          <p:nvPr/>
        </p:nvGrpSpPr>
        <p:grpSpPr>
          <a:xfrm>
            <a:off x="8702716" y="2831248"/>
            <a:ext cx="2171159" cy="2340000"/>
            <a:chOff x="7606639" y="2295820"/>
            <a:chExt cx="1865560" cy="2010637"/>
          </a:xfrm>
        </p:grpSpPr>
        <p:pic>
          <p:nvPicPr>
            <p:cNvPr id="19" name="Immagine 24">
              <a:extLst>
                <a:ext uri="{FF2B5EF4-FFF2-40B4-BE49-F238E27FC236}">
                  <a16:creationId xmlns:a16="http://schemas.microsoft.com/office/drawing/2014/main" id="{EA8FBAA2-A3E4-F33F-A8A3-69C06B72B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018" t="28284" r="67579" b="28403"/>
            <a:stretch/>
          </p:blipFill>
          <p:spPr>
            <a:xfrm>
              <a:off x="7606639" y="2414782"/>
              <a:ext cx="1865560" cy="1891675"/>
            </a:xfrm>
            <a:prstGeom prst="rect">
              <a:avLst/>
            </a:prstGeom>
          </p:spPr>
        </p:pic>
        <p:sp>
          <p:nvSpPr>
            <p:cNvPr id="20" name="Rectangle 49">
              <a:extLst>
                <a:ext uri="{FF2B5EF4-FFF2-40B4-BE49-F238E27FC236}">
                  <a16:creationId xmlns:a16="http://schemas.microsoft.com/office/drawing/2014/main" id="{DF69E460-7EFD-5951-6705-0D4CA3637953}"/>
                </a:ext>
              </a:extLst>
            </p:cNvPr>
            <p:cNvSpPr/>
            <p:nvPr/>
          </p:nvSpPr>
          <p:spPr>
            <a:xfrm rot="16200000">
              <a:off x="8598731" y="2048620"/>
              <a:ext cx="158757" cy="653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21" name="TextBox 51">
            <a:extLst>
              <a:ext uri="{FF2B5EF4-FFF2-40B4-BE49-F238E27FC236}">
                <a16:creationId xmlns:a16="http://schemas.microsoft.com/office/drawing/2014/main" id="{05FC5EB0-38A6-BDA2-5376-F0AE77FEC90C}"/>
              </a:ext>
            </a:extLst>
          </p:cNvPr>
          <p:cNvSpPr txBox="1"/>
          <p:nvPr/>
        </p:nvSpPr>
        <p:spPr>
          <a:xfrm>
            <a:off x="9340243" y="2690974"/>
            <a:ext cx="820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Re[Y</a:t>
            </a:r>
            <a:r>
              <a:rPr lang="en-IT" sz="1400" baseline="-25000" dirty="0"/>
              <a:t>s</a:t>
            </a:r>
            <a:r>
              <a:rPr lang="en-IT" sz="1400" dirty="0"/>
              <a:t>/Y</a:t>
            </a:r>
            <a:r>
              <a:rPr lang="en-IT" sz="1400" baseline="-25000" dirty="0"/>
              <a:t>0</a:t>
            </a:r>
            <a:r>
              <a:rPr lang="en-IT" sz="1400" dirty="0"/>
              <a:t>]</a:t>
            </a:r>
          </a:p>
        </p:txBody>
      </p:sp>
      <p:sp>
        <p:nvSpPr>
          <p:cNvPr id="22" name="TextBox 52">
            <a:extLst>
              <a:ext uri="{FF2B5EF4-FFF2-40B4-BE49-F238E27FC236}">
                <a16:creationId xmlns:a16="http://schemas.microsoft.com/office/drawing/2014/main" id="{740EA48D-52EA-4797-8D09-7AC558BB1B53}"/>
              </a:ext>
            </a:extLst>
          </p:cNvPr>
          <p:cNvSpPr txBox="1"/>
          <p:nvPr/>
        </p:nvSpPr>
        <p:spPr>
          <a:xfrm>
            <a:off x="7284614" y="5108105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o</a:t>
            </a:r>
            <a:r>
              <a:rPr lang="en-IT" sz="1100" dirty="0"/>
              <a:t>ffset (mm)</a:t>
            </a:r>
          </a:p>
        </p:txBody>
      </p:sp>
      <p:sp>
        <p:nvSpPr>
          <p:cNvPr id="23" name="TextBox 53">
            <a:extLst>
              <a:ext uri="{FF2B5EF4-FFF2-40B4-BE49-F238E27FC236}">
                <a16:creationId xmlns:a16="http://schemas.microsoft.com/office/drawing/2014/main" id="{B952E5B2-286E-D5F3-9884-8CCACCF76894}"/>
              </a:ext>
            </a:extLst>
          </p:cNvPr>
          <p:cNvSpPr txBox="1"/>
          <p:nvPr/>
        </p:nvSpPr>
        <p:spPr>
          <a:xfrm>
            <a:off x="9519934" y="5109668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o</a:t>
            </a:r>
            <a:r>
              <a:rPr lang="en-IT" sz="1100" dirty="0"/>
              <a:t>ffset (mm)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ttangolo 15">
                <a:extLst>
                  <a:ext uri="{FF2B5EF4-FFF2-40B4-BE49-F238E27FC236}">
                    <a16:creationId xmlns:a16="http://schemas.microsoft.com/office/drawing/2014/main" id="{C8D61F93-5738-1E69-66E1-7F437403C268}"/>
                  </a:ext>
                </a:extLst>
              </p:cNvPr>
              <p:cNvSpPr/>
              <p:nvPr/>
            </p:nvSpPr>
            <p:spPr>
              <a:xfrm>
                <a:off x="6442182" y="5511911"/>
                <a:ext cx="46317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itchFamily="2" charset="2"/>
                  <a:buChar char="ü"/>
                </a:pPr>
                <a:r>
                  <a:rPr lang="en-GB" sz="1600" b="1" dirty="0">
                    <a:solidFill>
                      <a:srgbClr val="00B050"/>
                    </a:solidFill>
                  </a:rPr>
                  <a:t>Useful power (admittance) dynamic by varying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GB" sz="1600" b="1" dirty="0">
                    <a:solidFill>
                      <a:srgbClr val="00B050"/>
                    </a:solidFill>
                  </a:rPr>
                  <a:t> at a fixed offset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1600" b="1" dirty="0">
                    <a:solidFill>
                      <a:srgbClr val="00B050"/>
                    </a:solidFill>
                  </a:rPr>
                  <a:t>4mm (i.e., fixed array layout)</a:t>
                </a:r>
              </a:p>
            </p:txBody>
          </p:sp>
        </mc:Choice>
        <mc:Fallback>
          <p:sp>
            <p:nvSpPr>
              <p:cNvPr id="24" name="Rettangolo 15">
                <a:extLst>
                  <a:ext uri="{FF2B5EF4-FFF2-40B4-BE49-F238E27FC236}">
                    <a16:creationId xmlns:a16="http://schemas.microsoft.com/office/drawing/2014/main" id="{C8D61F93-5738-1E69-66E1-7F437403C2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182" y="5511911"/>
                <a:ext cx="4631727" cy="584775"/>
              </a:xfrm>
              <a:prstGeom prst="rect">
                <a:avLst/>
              </a:prstGeom>
              <a:blipFill>
                <a:blip r:embed="rId6"/>
                <a:stretch>
                  <a:fillRect l="-526" t="-3125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679269" y="554607"/>
            <a:ext cx="1051560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Antenne a scansione elettronica basate su </a:t>
            </a:r>
            <a:r>
              <a:rPr lang="it-IT" sz="3200" b="1" dirty="0" err="1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metamateriali</a:t>
            </a:r>
            <a:endParaRPr lang="it-IT" sz="3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Immagine 24">
            <a:extLst>
              <a:ext uri="{FF2B5EF4-FFF2-40B4-BE49-F238E27FC236}">
                <a16:creationId xmlns:a16="http://schemas.microsoft.com/office/drawing/2014/main" id="{62A53696-8FE9-2034-A4FD-726F7904C5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48" t="25110" r="52877" b="23221"/>
          <a:stretch/>
        </p:blipFill>
        <p:spPr>
          <a:xfrm>
            <a:off x="11019862" y="3298522"/>
            <a:ext cx="893077" cy="169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1752" y="1064923"/>
            <a:ext cx="118049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rice</a:t>
            </a:r>
            <a:r>
              <a:rPr lang="it-IT" dirty="0" smtClean="0"/>
              <a:t>-trasmissione dati a bordo satellite richiede la disponibilità di antenne: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Ad elevata capacità di trasmissione (almeno 500 </a:t>
            </a:r>
            <a:r>
              <a:rPr lang="it-IT" dirty="0" err="1"/>
              <a:t>M</a:t>
            </a:r>
            <a:r>
              <a:rPr lang="it-IT" dirty="0" err="1" smtClean="0"/>
              <a:t>bit</a:t>
            </a:r>
            <a:r>
              <a:rPr lang="it-IT" dirty="0" smtClean="0"/>
              <a:t>/sec)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Meccanicamente rigide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Leggere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Sottili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u="sng" dirty="0" smtClean="0"/>
              <a:t>Requisiti dell’antenna</a:t>
            </a:r>
            <a:r>
              <a:rPr lang="it-IT" dirty="0" smtClean="0"/>
              <a:t>:</a:t>
            </a:r>
          </a:p>
          <a:p>
            <a:pPr marL="3233738" lvl="1" indent="-285750">
              <a:buFont typeface="Wingdings" panose="05000000000000000000" pitchFamily="2" charset="2"/>
              <a:buChar char="ü"/>
            </a:pPr>
            <a:r>
              <a:rPr lang="it-IT" b="1" dirty="0" smtClean="0"/>
              <a:t>Forma circolare – Diametro 150 mm – Spessore &lt; 7 mm</a:t>
            </a:r>
          </a:p>
          <a:p>
            <a:pPr marL="3233738" lvl="1" indent="-285750">
              <a:buFont typeface="Wingdings" panose="05000000000000000000" pitchFamily="2" charset="2"/>
              <a:buChar char="ü"/>
            </a:pPr>
            <a:r>
              <a:rPr lang="it-IT" b="1" dirty="0" smtClean="0"/>
              <a:t>Peso </a:t>
            </a:r>
            <a:r>
              <a:rPr lang="it-IT" b="1" dirty="0"/>
              <a:t>: &lt; 350 g</a:t>
            </a:r>
          </a:p>
          <a:p>
            <a:pPr marL="3233738" lvl="1" indent="-285750">
              <a:buFont typeface="Wingdings" panose="05000000000000000000" pitchFamily="2" charset="2"/>
              <a:buChar char="ü"/>
            </a:pPr>
            <a:r>
              <a:rPr lang="it-IT" b="1" dirty="0" smtClean="0"/>
              <a:t>Banda </a:t>
            </a:r>
            <a:r>
              <a:rPr lang="it-IT" b="1" dirty="0"/>
              <a:t>di frequenza: Ka   </a:t>
            </a:r>
          </a:p>
          <a:p>
            <a:pPr marL="3233738" lvl="1" indent="-285750">
              <a:buFont typeface="Wingdings" panose="05000000000000000000" pitchFamily="2" charset="2"/>
              <a:buChar char="ü"/>
            </a:pPr>
            <a:r>
              <a:rPr lang="it-IT" b="1" dirty="0"/>
              <a:t>Larghezza di banda: 1 </a:t>
            </a:r>
            <a:r>
              <a:rPr lang="it-IT" b="1" dirty="0" smtClean="0"/>
              <a:t>GHz</a:t>
            </a:r>
            <a:endParaRPr lang="it-IT" b="1" dirty="0"/>
          </a:p>
          <a:p>
            <a:pPr marL="3233738" lvl="1" indent="-285750">
              <a:buFont typeface="Wingdings" panose="05000000000000000000" pitchFamily="2" charset="2"/>
              <a:buChar char="ü"/>
            </a:pPr>
            <a:r>
              <a:rPr lang="it-IT" b="1" dirty="0"/>
              <a:t>Polarizzazione: circolare</a:t>
            </a:r>
          </a:p>
          <a:p>
            <a:pPr marL="3233738" lvl="1" indent="-285750">
              <a:buFont typeface="Wingdings" panose="05000000000000000000" pitchFamily="2" charset="2"/>
              <a:buChar char="ü"/>
            </a:pPr>
            <a:r>
              <a:rPr lang="it-IT" b="1" dirty="0"/>
              <a:t>Larghezza di fascio: 4.1° ± </a:t>
            </a:r>
            <a:r>
              <a:rPr lang="it-IT" b="1" dirty="0" smtClean="0"/>
              <a:t>1.0°</a:t>
            </a:r>
          </a:p>
          <a:p>
            <a:pPr marL="3233738" lvl="1" indent="-285750">
              <a:buFont typeface="Wingdings" panose="05000000000000000000" pitchFamily="2" charset="2"/>
              <a:buChar char="ü"/>
            </a:pPr>
            <a:r>
              <a:rPr lang="it-IT" b="1" dirty="0" smtClean="0"/>
              <a:t>Guadagno</a:t>
            </a:r>
            <a:r>
              <a:rPr lang="it-IT" b="1" dirty="0"/>
              <a:t>: &gt; 25 </a:t>
            </a:r>
            <a:r>
              <a:rPr lang="it-IT" b="1" dirty="0" err="1" smtClean="0"/>
              <a:t>dBi</a:t>
            </a:r>
            <a:endParaRPr lang="it-IT" b="1" dirty="0" smtClean="0"/>
          </a:p>
          <a:p>
            <a:endParaRPr lang="it-IT" sz="1600" b="1" dirty="0"/>
          </a:p>
          <a:p>
            <a:r>
              <a:rPr lang="it-IT" sz="1600" dirty="0" smtClean="0"/>
              <a:t>Per </a:t>
            </a:r>
            <a:r>
              <a:rPr lang="it-IT" sz="1600" dirty="0"/>
              <a:t>rispondere a questa esigenza, è stata sviluppata un’antenna innovativa, basata sulla </a:t>
            </a:r>
            <a:r>
              <a:rPr lang="it-IT" sz="1600" b="1" dirty="0">
                <a:solidFill>
                  <a:srgbClr val="FF0000"/>
                </a:solidFill>
              </a:rPr>
              <a:t>tecnologia dei </a:t>
            </a:r>
            <a:r>
              <a:rPr lang="it-IT" sz="1600" b="1" dirty="0" err="1">
                <a:solidFill>
                  <a:srgbClr val="FF0000"/>
                </a:solidFill>
              </a:rPr>
              <a:t>metamateriali</a:t>
            </a:r>
            <a:r>
              <a:rPr lang="it-IT" sz="1600" dirty="0"/>
              <a:t>.</a:t>
            </a:r>
          </a:p>
          <a:p>
            <a:r>
              <a:rPr lang="it-IT" sz="1600" dirty="0"/>
              <a:t>Con questa tecnologia è possibile (tra l’altro) realizzare antenne con radiatori estremamente piccoli, ma molto numerosi,  con la conseguenza di controllare in maniera molto accurata la radiazione e ottenere </a:t>
            </a:r>
            <a:r>
              <a:rPr lang="it-IT" sz="1600" b="1" dirty="0">
                <a:solidFill>
                  <a:srgbClr val="FF0000"/>
                </a:solidFill>
              </a:rPr>
              <a:t>prestazioni altrimenti irraggiungibili</a:t>
            </a:r>
            <a:r>
              <a:rPr lang="it-IT" sz="1600" dirty="0"/>
              <a:t>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it-IT" b="1" dirty="0"/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301752" y="563751"/>
            <a:ext cx="11890247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ntenna per trasmissione dati da/per satellite ad elevata capacità</a:t>
            </a:r>
            <a:endParaRPr lang="it-IT" sz="3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89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35709" y="2889580"/>
            <a:ext cx="62989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Controllo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fase</a:t>
            </a:r>
            <a:r>
              <a:rPr lang="en-US" dirty="0" smtClean="0"/>
              <a:t> locale, </a:t>
            </a:r>
            <a:r>
              <a:rPr lang="en-US" dirty="0" err="1" smtClean="0"/>
              <a:t>dell’ampiezza</a:t>
            </a:r>
            <a:r>
              <a:rPr lang="en-US" dirty="0" smtClean="0"/>
              <a:t> e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polarizzazione</a:t>
            </a:r>
            <a:r>
              <a:rPr lang="en-US" dirty="0" smtClean="0"/>
              <a:t> </a:t>
            </a:r>
            <a:r>
              <a:rPr lang="en-US" dirty="0" err="1" smtClean="0"/>
              <a:t>dell’onda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superficie</a:t>
            </a:r>
            <a:r>
              <a:rPr lang="en-US" dirty="0" smtClean="0"/>
              <a:t> </a:t>
            </a:r>
            <a:r>
              <a:rPr lang="en-US" dirty="0" err="1" smtClean="0"/>
              <a:t>utilizzando</a:t>
            </a:r>
            <a:r>
              <a:rPr lang="en-US" dirty="0" smtClean="0"/>
              <a:t> </a:t>
            </a:r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risonanti</a:t>
            </a:r>
            <a:endParaRPr lang="en-US" b="1" dirty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400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Fabbricazione</a:t>
            </a:r>
            <a:r>
              <a:rPr lang="en-US" dirty="0" smtClean="0"/>
              <a:t> </a:t>
            </a:r>
            <a:r>
              <a:rPr lang="en-US" dirty="0" err="1" smtClean="0"/>
              <a:t>semplificata</a:t>
            </a:r>
            <a:endParaRPr lang="en-US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2255" y="1031016"/>
            <a:ext cx="887854" cy="1260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83972" y="130635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000099"/>
                </a:solidFill>
              </a:rPr>
              <a:t>Metamateriali</a:t>
            </a:r>
            <a:r>
              <a:rPr lang="it-IT" sz="2800" b="1" dirty="0" smtClean="0">
                <a:solidFill>
                  <a:srgbClr val="000099"/>
                </a:solidFill>
              </a:rPr>
              <a:t> </a:t>
            </a:r>
            <a:r>
              <a:rPr lang="it-IT" sz="2800" b="1" dirty="0">
                <a:solidFill>
                  <a:srgbClr val="000099"/>
                </a:solidFill>
              </a:rPr>
              <a:t>: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762619" y="1391798"/>
            <a:ext cx="619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Materiali artificiali 3D con proprietà dielettriche </a:t>
            </a:r>
            <a:r>
              <a:rPr lang="it-IT" sz="2000" b="1" dirty="0" err="1" smtClean="0">
                <a:solidFill>
                  <a:schemeClr val="accent2"/>
                </a:solidFill>
              </a:rPr>
              <a:t>tunabili</a:t>
            </a:r>
            <a:endParaRPr lang="it-IT" sz="2000" b="1" dirty="0">
              <a:solidFill>
                <a:schemeClr val="accent2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872094" y="745384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nnaturale</a:t>
            </a:r>
            <a:endParaRPr lang="it-IT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9046873" y="745384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Naturale</a:t>
            </a:r>
            <a:endParaRPr lang="it-IT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9684" y="1031016"/>
            <a:ext cx="805263" cy="12600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-220267" y="2295005"/>
            <a:ext cx="3380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</a:rPr>
              <a:t>Metasuperfici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28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679269" y="563751"/>
            <a:ext cx="1051560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METAMATERIALI e METASUPERFICI</a:t>
            </a:r>
            <a:endParaRPr lang="it-IT" sz="3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619055" y="2384305"/>
            <a:ext cx="8312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Array sottili (2D) con elementi a spaziatura e dimensione </a:t>
            </a:r>
            <a:r>
              <a:rPr lang="it-IT" sz="2000" b="1" dirty="0" smtClean="0">
                <a:solidFill>
                  <a:schemeClr val="accent2"/>
                </a:solidFill>
              </a:rPr>
              <a:t>sub-</a:t>
            </a:r>
            <a:r>
              <a:rPr lang="it-IT" sz="2000" b="1" dirty="0" err="1" smtClean="0">
                <a:solidFill>
                  <a:schemeClr val="accent2"/>
                </a:solidFill>
              </a:rPr>
              <a:t>wavelength</a:t>
            </a:r>
            <a:endParaRPr lang="it-IT" sz="2000" b="1" dirty="0">
              <a:solidFill>
                <a:schemeClr val="accent2"/>
              </a:solidFill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3924874" y="3968970"/>
            <a:ext cx="4030107" cy="2264666"/>
            <a:chOff x="845297" y="2939381"/>
            <a:chExt cx="4030107" cy="2264666"/>
          </a:xfrm>
        </p:grpSpPr>
        <p:sp>
          <p:nvSpPr>
            <p:cNvPr id="21" name="Rettangolo 20"/>
            <p:cNvSpPr/>
            <p:nvPr/>
          </p:nvSpPr>
          <p:spPr>
            <a:xfrm>
              <a:off x="856905" y="2954635"/>
              <a:ext cx="4018499" cy="224941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1095864" y="2939381"/>
              <a:ext cx="1672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latin typeface="Arial" pitchFamily="34" charset="0"/>
                  <a:cs typeface="Arial" pitchFamily="34" charset="0"/>
                </a:rPr>
                <a:t>R</a:t>
              </a:r>
              <a:r>
                <a:rPr lang="it-IT" sz="1200" b="1" dirty="0" smtClean="0">
                  <a:latin typeface="Arial" pitchFamily="34" charset="0"/>
                  <a:cs typeface="Arial" pitchFamily="34" charset="0"/>
                </a:rPr>
                <a:t>iflessione anomala</a:t>
              </a:r>
              <a:endPara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845297" y="4927048"/>
              <a:ext cx="15222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[</a:t>
              </a:r>
              <a:r>
                <a:rPr lang="it-IT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Wang</a:t>
              </a:r>
              <a:r>
                <a:rPr lang="it-IT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et al</a:t>
              </a:r>
              <a:r>
                <a:rPr lang="it-IT" sz="12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.  </a:t>
              </a:r>
              <a:r>
                <a:rPr lang="it-IT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2018]</a:t>
              </a:r>
              <a:endPara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795" y="3220993"/>
              <a:ext cx="1845141" cy="1696013"/>
            </a:xfrm>
            <a:prstGeom prst="rect">
              <a:avLst/>
            </a:prstGeom>
          </p:spPr>
        </p:pic>
        <p:pic>
          <p:nvPicPr>
            <p:cNvPr id="38" name="Immagine 3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0719" y="3230702"/>
              <a:ext cx="1944000" cy="1686672"/>
            </a:xfrm>
            <a:prstGeom prst="rect">
              <a:avLst/>
            </a:prstGeom>
          </p:spPr>
        </p:pic>
      </p:grpSp>
      <p:grpSp>
        <p:nvGrpSpPr>
          <p:cNvPr id="25" name="Gruppo 24"/>
          <p:cNvGrpSpPr/>
          <p:nvPr/>
        </p:nvGrpSpPr>
        <p:grpSpPr>
          <a:xfrm>
            <a:off x="191930" y="3467030"/>
            <a:ext cx="3176924" cy="2725246"/>
            <a:chOff x="3948379" y="4573951"/>
            <a:chExt cx="3176924" cy="2725246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4130059" y="4586991"/>
              <a:ext cx="2807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latin typeface="Arial" pitchFamily="34" charset="0"/>
                  <a:cs typeface="Arial" pitchFamily="34" charset="0"/>
                </a:rPr>
                <a:t>Ingegnerizzazione del fronte d’onda</a:t>
              </a:r>
              <a:endPara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3952401" y="4573951"/>
              <a:ext cx="3172902" cy="270539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3083" y="4917006"/>
              <a:ext cx="3019044" cy="2160000"/>
            </a:xfrm>
            <a:prstGeom prst="rect">
              <a:avLst/>
            </a:prstGeom>
          </p:spPr>
        </p:pic>
        <p:sp>
          <p:nvSpPr>
            <p:cNvPr id="41" name="CasellaDiTesto 40"/>
            <p:cNvSpPr txBox="1"/>
            <p:nvPr/>
          </p:nvSpPr>
          <p:spPr>
            <a:xfrm>
              <a:off x="3948379" y="7022198"/>
              <a:ext cx="15712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[Zhang </a:t>
              </a:r>
              <a:r>
                <a:rPr lang="it-IT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et al</a:t>
              </a:r>
              <a:r>
                <a:rPr lang="it-IT" sz="12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.  </a:t>
              </a:r>
              <a:r>
                <a:rPr lang="it-IT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2020]</a:t>
              </a:r>
              <a:endPara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8527613" y="3991640"/>
            <a:ext cx="3276000" cy="2056591"/>
            <a:chOff x="8546408" y="4033716"/>
            <a:chExt cx="3276000" cy="2056591"/>
          </a:xfrm>
        </p:grpSpPr>
        <p:sp>
          <p:nvSpPr>
            <p:cNvPr id="39" name="Rettangolo 38"/>
            <p:cNvSpPr/>
            <p:nvPr/>
          </p:nvSpPr>
          <p:spPr>
            <a:xfrm>
              <a:off x="8546408" y="4033716"/>
              <a:ext cx="3276000" cy="205659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9741910" y="4053998"/>
              <a:ext cx="10070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latin typeface="Arial" pitchFamily="34" charset="0"/>
                  <a:cs typeface="Arial" pitchFamily="34" charset="0"/>
                </a:rPr>
                <a:t>Lenti piatte</a:t>
              </a:r>
              <a:endPara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7023" y="4356021"/>
              <a:ext cx="3201081" cy="1440000"/>
            </a:xfrm>
            <a:prstGeom prst="rect">
              <a:avLst/>
            </a:prstGeom>
          </p:spPr>
        </p:pic>
        <p:sp>
          <p:nvSpPr>
            <p:cNvPr id="42" name="CasellaDiTesto 41"/>
            <p:cNvSpPr txBox="1"/>
            <p:nvPr/>
          </p:nvSpPr>
          <p:spPr>
            <a:xfrm>
              <a:off x="8682934" y="5813308"/>
              <a:ext cx="1253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[</a:t>
              </a:r>
              <a:r>
                <a:rPr lang="it-IT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Yu</a:t>
              </a:r>
              <a:r>
                <a:rPr lang="it-IT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et al</a:t>
              </a:r>
              <a:r>
                <a:rPr lang="it-IT" sz="12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it-IT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2019]</a:t>
              </a:r>
              <a:endPara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8271" y="1040389"/>
            <a:ext cx="1299060" cy="1260000"/>
          </a:xfrm>
          <a:prstGeom prst="rect">
            <a:avLst/>
          </a:prstGeom>
        </p:spPr>
      </p:pic>
      <p:sp>
        <p:nvSpPr>
          <p:cNvPr id="48" name="CasellaDiTesto 47"/>
          <p:cNvSpPr txBox="1"/>
          <p:nvPr/>
        </p:nvSpPr>
        <p:spPr>
          <a:xfrm>
            <a:off x="10676332" y="739901"/>
            <a:ext cx="1535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[Smith </a:t>
            </a:r>
            <a:r>
              <a:rPr lang="it-IT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et al</a:t>
            </a:r>
            <a:r>
              <a:rPr lang="it-IT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2000]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519249-4A04-43D6-BEEE-E52F010DD943}"/>
              </a:ext>
            </a:extLst>
          </p:cNvPr>
          <p:cNvSpPr txBox="1"/>
          <p:nvPr/>
        </p:nvSpPr>
        <p:spPr>
          <a:xfrm>
            <a:off x="4158767" y="1296335"/>
            <a:ext cx="378019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Stato dell’arte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Progettazione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Prototipo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Misure </a:t>
            </a:r>
            <a:r>
              <a:rPr lang="it-IT" sz="2800" dirty="0" err="1"/>
              <a:t>N</a:t>
            </a:r>
            <a:r>
              <a:rPr lang="it-IT" sz="2800" dirty="0" err="1" smtClean="0"/>
              <a:t>ear</a:t>
            </a:r>
            <a:r>
              <a:rPr lang="it-IT" sz="2800" dirty="0" smtClean="0"/>
              <a:t> </a:t>
            </a:r>
            <a:r>
              <a:rPr lang="it-IT" sz="2800" dirty="0"/>
              <a:t>F</a:t>
            </a:r>
            <a:r>
              <a:rPr lang="it-IT" sz="2800" dirty="0" smtClean="0"/>
              <a:t>ield</a:t>
            </a:r>
            <a:endParaRPr lang="it-IT" sz="2800" dirty="0"/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Analisi risultati</a:t>
            </a:r>
            <a:endParaRPr lang="it-IT" sz="2800" dirty="0"/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301752" y="563751"/>
            <a:ext cx="11890247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ntenna per trasmissione dati da/per satellite ad elevata capacità</a:t>
            </a:r>
            <a:endParaRPr lang="it-IT" sz="3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9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10675" y="1563606"/>
            <a:ext cx="105706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 smtClean="0"/>
          </a:p>
          <a:p>
            <a:r>
              <a:rPr lang="it-IT" sz="2000" dirty="0" smtClean="0"/>
              <a:t>L’antenna è costituita da un unico circuito stampato, su supporto metallico e alimentato da un pin centrale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pPr algn="just"/>
            <a:r>
              <a:rPr lang="it-IT" sz="2000" dirty="0"/>
              <a:t>S</a:t>
            </a:r>
            <a:r>
              <a:rPr lang="it-IT" sz="2000" dirty="0" smtClean="0"/>
              <a:t>ul circuito sono presenti  numerosissimi patch ellittici stampati (circa 14.600), che hanno la funzione di provocare la radiazione e sagomare il fascio d’antenna</a:t>
            </a:r>
          </a:p>
          <a:p>
            <a:pPr algn="just"/>
            <a:endParaRPr lang="it-IT" sz="2000" dirty="0" smtClean="0"/>
          </a:p>
          <a:p>
            <a:endParaRPr lang="it-IT" sz="2000" dirty="0"/>
          </a:p>
          <a:p>
            <a:pPr algn="just"/>
            <a:r>
              <a:rPr lang="it-IT" sz="2000" dirty="0" smtClean="0"/>
              <a:t>Si tratta di un’antenna estremamente leggera, sottile, piatta (non necessaria la forma parabolica), di semplice ed economica realizzazione</a:t>
            </a:r>
            <a:endParaRPr lang="it-IT" sz="2000" dirty="0"/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301752" y="563751"/>
            <a:ext cx="11890247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ntenna per trasmissione dati da/per satellite ad elevata capacità</a:t>
            </a:r>
            <a:endParaRPr lang="it-IT" sz="3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77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93759" y="1357394"/>
            <a:ext cx="9214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Prototipo realizzato</a:t>
            </a: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55690" y="2047262"/>
            <a:ext cx="3711158" cy="360460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48481" y="2811375"/>
            <a:ext cx="2597286" cy="265915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63023" y="5635709"/>
            <a:ext cx="3096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Foto Prototipo antenna</a:t>
            </a:r>
            <a:endParaRPr lang="it-IT" sz="14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004389" y="5481820"/>
            <a:ext cx="3096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Dettaglio (parte centrale)</a:t>
            </a:r>
            <a:endParaRPr lang="it-IT" sz="1400" i="1" dirty="0"/>
          </a:p>
        </p:txBody>
      </p:sp>
      <p:sp>
        <p:nvSpPr>
          <p:cNvPr id="9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301752" y="563751"/>
            <a:ext cx="11890247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ntenna per trasmissione dati da/per satellite ad elevata capacità</a:t>
            </a:r>
            <a:endParaRPr lang="it-IT" sz="3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22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85773" y="1399598"/>
            <a:ext cx="822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Misure sul prototipo eseguite nel laboratorio </a:t>
            </a:r>
            <a:r>
              <a:rPr lang="it-IT" b="1" dirty="0" err="1" smtClean="0">
                <a:solidFill>
                  <a:srgbClr val="0070C0"/>
                </a:solidFill>
              </a:rPr>
              <a:t>Near</a:t>
            </a:r>
            <a:r>
              <a:rPr lang="it-IT" b="1" dirty="0" smtClean="0">
                <a:solidFill>
                  <a:srgbClr val="0070C0"/>
                </a:solidFill>
              </a:rPr>
              <a:t>-Field MBDA Fusaro (NA)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brightnessContrast brigh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8485"/>
          <a:stretch/>
        </p:blipFill>
        <p:spPr>
          <a:xfrm rot="5400000">
            <a:off x="1537066" y="2251423"/>
            <a:ext cx="3788416" cy="34856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8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7999" y="2438355"/>
            <a:ext cx="4603150" cy="3002509"/>
          </a:xfrm>
          <a:prstGeom prst="rect">
            <a:avLst/>
          </a:prstGeom>
        </p:spPr>
      </p:pic>
      <p:sp>
        <p:nvSpPr>
          <p:cNvPr id="6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301752" y="563751"/>
            <a:ext cx="11890247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ntenna per trasmissione dati da/per satellite ad elevata capacità</a:t>
            </a:r>
            <a:endParaRPr lang="it-IT" sz="3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6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58247" y="1486764"/>
            <a:ext cx="5875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Principali risultati delle misure eseguite sul prototipo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19088" y="2946573"/>
            <a:ext cx="4992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Banda di funzionamento (RL&lt; -10 dB) :</a:t>
            </a:r>
          </a:p>
          <a:p>
            <a:pPr algn="ctr"/>
            <a:r>
              <a:rPr lang="it-IT" dirty="0" smtClean="0"/>
              <a:t>oltre 1 GHz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Capacità di trasmissione a tasso di </a:t>
            </a:r>
            <a:r>
              <a:rPr lang="it-IT" dirty="0" err="1" smtClean="0"/>
              <a:t>Nyquist</a:t>
            </a:r>
            <a:r>
              <a:rPr lang="it-IT" dirty="0" smtClean="0"/>
              <a:t>:</a:t>
            </a:r>
          </a:p>
          <a:p>
            <a:pPr algn="ctr"/>
            <a:r>
              <a:rPr lang="it-IT" dirty="0" smtClean="0"/>
              <a:t>oltre 2 </a:t>
            </a:r>
            <a:r>
              <a:rPr lang="it-IT" dirty="0" err="1" smtClean="0"/>
              <a:t>Gbit</a:t>
            </a:r>
            <a:r>
              <a:rPr lang="it-IT" dirty="0" smtClean="0"/>
              <a:t>/sec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932" y="2149088"/>
            <a:ext cx="5008467" cy="3072297"/>
          </a:xfrm>
          <a:prstGeom prst="rect">
            <a:avLst/>
          </a:prstGeom>
        </p:spPr>
      </p:pic>
      <p:sp>
        <p:nvSpPr>
          <p:cNvPr id="7" name="Titolo 3">
            <a:extLst>
              <a:ext uri="{FF2B5EF4-FFF2-40B4-BE49-F238E27FC236}">
                <a16:creationId xmlns:a16="http://schemas.microsoft.com/office/drawing/2014/main" id="{5E0C1A63-BA9E-4EEA-9F9C-548A7FE667BE}"/>
              </a:ext>
            </a:extLst>
          </p:cNvPr>
          <p:cNvSpPr txBox="1">
            <a:spLocks/>
          </p:cNvSpPr>
          <p:nvPr/>
        </p:nvSpPr>
        <p:spPr>
          <a:xfrm>
            <a:off x="301752" y="563751"/>
            <a:ext cx="11890247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it-IT" sz="3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32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ntenna per trasmissione dati da/per satellite ad elevata capacità</a:t>
            </a:r>
            <a:endParaRPr lang="it-IT" sz="32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1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891</Words>
  <Application>Microsoft Office PowerPoint</Application>
  <PresentationFormat>Widescreen</PresentationFormat>
  <Paragraphs>163</Paragraphs>
  <Slides>20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Symbol</vt:lpstr>
      <vt:lpstr>Wingdings</vt:lpstr>
      <vt:lpstr>Tema di Office</vt:lpstr>
      <vt:lpstr>Equation</vt:lpstr>
      <vt:lpstr>Presentazione standard di PowerPoint</vt:lpstr>
      <vt:lpstr>Antenne basate su metamateriali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io</cp:lastModifiedBy>
  <cp:revision>102</cp:revision>
  <dcterms:created xsi:type="dcterms:W3CDTF">2021-10-26T09:18:07Z</dcterms:created>
  <dcterms:modified xsi:type="dcterms:W3CDTF">2022-04-20T11:10:57Z</dcterms:modified>
</cp:coreProperties>
</file>