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9" r:id="rId5"/>
    <p:sldId id="261" r:id="rId6"/>
    <p:sldId id="265" r:id="rId7"/>
    <p:sldId id="263" r:id="rId8"/>
    <p:sldId id="264" r:id="rId9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33" d="100"/>
          <a:sy n="133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A25356-2E2B-4CAF-827B-D3CE0DBDBC81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9024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3FFEC1A-F5F6-49E6-B927-2C509E07ED3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59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F47701-C9BA-4B57-AAE4-B719CC4AA1FE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3FFEC1A-F5F6-49E6-B927-2C509E07ED3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90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ACD1B-AAF1-42E2-AA32-2A4A7377B36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1B7600-A24E-4321-9DE0-32B59D9A39F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3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7C8CEA-1EAC-4167-88C9-F2992F78313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0869B-6C9C-45B8-9680-C911CC739E6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84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BEE37-4694-4425-B6AC-CC87390873A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24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AD1261-D124-4754-BF50-6EC1E961A00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1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4C075-FF8D-4137-AC5D-2D3542DCE75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2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F6C09F-27C0-4141-8A17-829CC1EA02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99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BA4508-E2F5-4033-B371-A1A78E34A71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7945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FC6506-8C67-4B50-942A-40F77CC882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36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C2FC8-A76F-4546-B4FD-8A9C0FCD686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81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3056138-A8FE-4E47-9A98-5EA32A766DA4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083672" y="1450726"/>
            <a:ext cx="796269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Palatino Linotype" panose="02040502050505030304" pitchFamily="18" charset="0"/>
              </a:rPr>
              <a:t>PM3- PIATTAFORMA MODULARE MULTI-MISSIONE</a:t>
            </a:r>
          </a:p>
          <a:p>
            <a:pPr algn="ctr"/>
            <a:r>
              <a:rPr lang="it-IT" dirty="0">
                <a:latin typeface="Palatino Linotype" panose="02040502050505030304" pitchFamily="18" charset="0"/>
              </a:rPr>
              <a:t>OR3 – Studio su tecnologie innovative per sistemi di rendez-vous e docking </a:t>
            </a:r>
          </a:p>
          <a:p>
            <a:pPr algn="ctr"/>
            <a:endParaRPr lang="it-IT" dirty="0">
              <a:latin typeface="Palatino Linotype" panose="02040502050505030304" pitchFamily="18" charset="0"/>
            </a:endParaRPr>
          </a:p>
          <a:p>
            <a:pPr algn="ctr"/>
            <a:r>
              <a:rPr lang="it-IT" dirty="0">
                <a:latin typeface="Palatino Linotype" panose="02040502050505030304" pitchFamily="18" charset="0"/>
              </a:rPr>
              <a:t>Interfaccia ottica trasmissione High Data Rate (HDR)</a:t>
            </a:r>
          </a:p>
          <a:p>
            <a:pPr algn="ctr"/>
            <a:endParaRPr lang="it-IT" dirty="0">
              <a:latin typeface="Palatino Linotype" panose="02040502050505030304" pitchFamily="18" charset="0"/>
            </a:endParaRPr>
          </a:p>
          <a:p>
            <a:pPr algn="ctr"/>
            <a:r>
              <a:rPr lang="it-IT" sz="1200" dirty="0">
                <a:latin typeface="Palatino Linotype" panose="02040502050505030304" pitchFamily="18" charset="0"/>
              </a:rPr>
              <a:t>Speaker: Marco Pisco</a:t>
            </a:r>
          </a:p>
          <a:p>
            <a:pPr algn="ctr"/>
            <a:r>
              <a:rPr lang="it-IT" sz="1600" b="1" dirty="0">
                <a:latin typeface="Palatino Linotype" panose="02040502050505030304" pitchFamily="18" charset="0"/>
              </a:rPr>
              <a:t>Migma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45" y="3831598"/>
            <a:ext cx="792549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111" y="100"/>
            <a:ext cx="1008062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84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Trasferimento Dati su Portante Ottica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-1" y="352373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8" dirty="0">
                <a:solidFill>
                  <a:srgbClr val="002060"/>
                </a:solidFill>
                <a:latin typeface="Palatino Linotype" panose="02040502050505030304" pitchFamily="18" charset="0"/>
              </a:rPr>
              <a:t>Sistema di </a:t>
            </a:r>
            <a:r>
              <a:rPr lang="en-US" sz="1488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Trasferimento</a:t>
            </a:r>
            <a:r>
              <a:rPr lang="en-US" sz="1488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1488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dati</a:t>
            </a:r>
            <a:r>
              <a:rPr lang="it-IT" sz="1488" dirty="0">
                <a:solidFill>
                  <a:srgbClr val="002060"/>
                </a:solidFill>
                <a:latin typeface="Palatino Linotype" panose="02040502050505030304" pitchFamily="18" charset="0"/>
              </a:rPr>
              <a:t> ad alto bit rate basate su sistemi in fibra ottica </a:t>
            </a:r>
          </a:p>
          <a:p>
            <a:pPr algn="ctr"/>
            <a:r>
              <a:rPr lang="it-IT" sz="1488" dirty="0">
                <a:solidFill>
                  <a:srgbClr val="002060"/>
                </a:solidFill>
                <a:latin typeface="Palatino Linotype" panose="02040502050505030304" pitchFamily="18" charset="0"/>
              </a:rPr>
              <a:t>per il collegamento dati in spazio libero (sull’interfaccia di docking) tra i sistemi presenti sulle piattaforme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6372" y="3791985"/>
            <a:ext cx="2771959" cy="18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58" b="1" i="1" dirty="0">
                <a:latin typeface="Palatino Linotype" panose="02040502050505030304" pitchFamily="18" charset="0"/>
              </a:rPr>
              <a:t>Vantaggi</a:t>
            </a:r>
          </a:p>
          <a:p>
            <a:pPr marL="236258" indent="-236258" algn="just">
              <a:buFont typeface="Arial" panose="020B0604020202020204" pitchFamily="34" charset="0"/>
              <a:buChar char="•"/>
            </a:pPr>
            <a:r>
              <a:rPr lang="it-IT" sz="1158" i="1" dirty="0">
                <a:latin typeface="Palatino Linotype" panose="02040502050505030304" pitchFamily="18" charset="0"/>
              </a:rPr>
              <a:t>Trasferimento dati affidabile ad alta velocità</a:t>
            </a:r>
          </a:p>
          <a:p>
            <a:pPr marL="236258" indent="-236258" algn="just">
              <a:buFont typeface="Arial" panose="020B0604020202020204" pitchFamily="34" charset="0"/>
              <a:buChar char="•"/>
            </a:pPr>
            <a:r>
              <a:rPr lang="it-IT" sz="1158" i="1" dirty="0">
                <a:latin typeface="Palatino Linotype" panose="02040502050505030304" pitchFamily="18" charset="0"/>
              </a:rPr>
              <a:t>Assenza di connettori </a:t>
            </a:r>
          </a:p>
          <a:p>
            <a:pPr marL="236258" indent="-236258" algn="just">
              <a:buFont typeface="Arial" panose="020B0604020202020204" pitchFamily="34" charset="0"/>
              <a:buChar char="•"/>
            </a:pPr>
            <a:r>
              <a:rPr lang="it-IT" sz="1158" i="1" dirty="0">
                <a:latin typeface="Palatino Linotype" panose="02040502050505030304" pitchFamily="18" charset="0"/>
              </a:rPr>
              <a:t>Immunità alle interferenze elettromagnetiche</a:t>
            </a:r>
          </a:p>
          <a:p>
            <a:pPr marL="236258" indent="-236258" algn="just">
              <a:buFont typeface="Arial" panose="020B0604020202020204" pitchFamily="34" charset="0"/>
              <a:buChar char="•"/>
            </a:pPr>
            <a:r>
              <a:rPr lang="it-IT" sz="1158" i="1" dirty="0">
                <a:latin typeface="Palatino Linotype" panose="02040502050505030304" pitchFamily="18" charset="0"/>
              </a:rPr>
              <a:t>Resistenza alle radiazioni</a:t>
            </a:r>
          </a:p>
          <a:p>
            <a:pPr marL="236258" indent="-236258" algn="just">
              <a:buFont typeface="Arial" panose="020B0604020202020204" pitchFamily="34" charset="0"/>
              <a:buChar char="•"/>
            </a:pPr>
            <a:r>
              <a:rPr lang="it-IT" sz="1158" i="1" dirty="0">
                <a:latin typeface="Palatino Linotype" panose="02040502050505030304" pitchFamily="18" charset="0"/>
              </a:rPr>
              <a:t>Maggiore leggerezza</a:t>
            </a:r>
          </a:p>
          <a:p>
            <a:pPr marL="236258" indent="-236258" algn="just">
              <a:buFont typeface="Arial" panose="020B0604020202020204" pitchFamily="34" charset="0"/>
              <a:buChar char="•"/>
            </a:pPr>
            <a:r>
              <a:rPr lang="it-IT" sz="1158" i="1" dirty="0">
                <a:latin typeface="Palatino Linotype" panose="02040502050505030304" pitchFamily="18" charset="0"/>
              </a:rPr>
              <a:t>Cavi molto più piccoli e quindi adatti a spazi ridotti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318" y="955912"/>
            <a:ext cx="4737122" cy="2664632"/>
          </a:xfrm>
          <a:prstGeom prst="rect">
            <a:avLst/>
          </a:prstGeom>
        </p:spPr>
      </p:pic>
      <p:pic>
        <p:nvPicPr>
          <p:cNvPr id="1026" name="Picture 2" descr="http://www.airelectro.com/blog/wp-content/uploads/2020/10/Glenair-PCB-Mount-Transceivers-Transmitters-and-Recei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2" y="2157602"/>
            <a:ext cx="1200689" cy="6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lar Connectors: Glenair Opto Electronic Connec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71" y="2048637"/>
            <a:ext cx="2102801" cy="1400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66001" y="1205296"/>
            <a:ext cx="3870709" cy="80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8" b="1" i="1" dirty="0">
                <a:latin typeface="Palatino Linotype" panose="02040502050505030304" pitchFamily="18" charset="0"/>
              </a:rPr>
              <a:t>Il sistema optoelettronico è costituto da un collegamento punto-punto «ibrido», fibra ottica-spazio libero, con protocollo Space </a:t>
            </a:r>
            <a:r>
              <a:rPr lang="it-IT" sz="1158" b="1" i="1" dirty="0" err="1">
                <a:latin typeface="Palatino Linotype" panose="02040502050505030304" pitchFamily="18" charset="0"/>
              </a:rPr>
              <a:t>Wire</a:t>
            </a:r>
            <a:r>
              <a:rPr lang="it-IT" sz="1158" b="1" i="1" dirty="0">
                <a:latin typeface="Palatino Linotype" panose="02040502050505030304" pitchFamily="18" charset="0"/>
              </a:rPr>
              <a:t> per la </a:t>
            </a:r>
            <a:r>
              <a:rPr lang="it-IT" sz="1158" b="1" i="1" dirty="0" err="1">
                <a:latin typeface="Palatino Linotype" panose="02040502050505030304" pitchFamily="18" charset="0"/>
              </a:rPr>
              <a:t>rice</a:t>
            </a:r>
            <a:r>
              <a:rPr lang="it-IT" sz="1158" b="1" i="1" dirty="0">
                <a:latin typeface="Palatino Linotype" panose="02040502050505030304" pitchFamily="18" charset="0"/>
              </a:rPr>
              <a:t>-trasmissione dati ad alto bit rate (2.5Gbps)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28" y="2900544"/>
            <a:ext cx="659155" cy="720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434117" y="3727224"/>
            <a:ext cx="3579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u="sng" dirty="0">
                <a:latin typeface="Palatino Linotype" panose="02040502050505030304" pitchFamily="18" charset="0"/>
              </a:rPr>
              <a:t>Requisiti principali</a:t>
            </a:r>
          </a:p>
          <a:p>
            <a:endParaRPr lang="it-IT" sz="1000" b="1" i="1" u="sng" dirty="0">
              <a:latin typeface="Palatino Linotype" panose="02040502050505030304" pitchFamily="18" charset="0"/>
            </a:endParaRPr>
          </a:p>
          <a:p>
            <a:r>
              <a:rPr lang="it-IT" sz="1000" b="1" i="1" dirty="0">
                <a:latin typeface="Palatino Linotype" panose="02040502050505030304" pitchFamily="18" charset="0"/>
              </a:rPr>
              <a:t>Scheda Elettronica:</a:t>
            </a:r>
          </a:p>
          <a:p>
            <a:r>
              <a:rPr lang="it-IT" sz="1000" dirty="0">
                <a:latin typeface="Palatino Linotype" panose="02040502050505030304" pitchFamily="18" charset="0"/>
              </a:rPr>
              <a:t>Comunicazione </a:t>
            </a:r>
            <a:r>
              <a:rPr lang="it-IT" sz="1000" dirty="0" err="1">
                <a:latin typeface="Palatino Linotype" panose="02040502050505030304" pitchFamily="18" charset="0"/>
              </a:rPr>
              <a:t>SpaceWire</a:t>
            </a:r>
            <a:endParaRPr lang="it-IT" sz="1000" dirty="0">
              <a:latin typeface="Palatino Linotype" panose="02040502050505030304" pitchFamily="18" charset="0"/>
            </a:endParaRPr>
          </a:p>
          <a:p>
            <a:r>
              <a:rPr lang="it-IT" sz="1000" dirty="0">
                <a:latin typeface="Palatino Linotype" panose="02040502050505030304" pitchFamily="18" charset="0"/>
              </a:rPr>
              <a:t>Scheda di dimensioni 10mmx10mm</a:t>
            </a:r>
          </a:p>
          <a:p>
            <a:r>
              <a:rPr lang="it-IT" sz="1000" dirty="0">
                <a:latin typeface="Palatino Linotype" panose="02040502050505030304" pitchFamily="18" charset="0"/>
              </a:rPr>
              <a:t>Connettore PC104</a:t>
            </a:r>
          </a:p>
          <a:p>
            <a:r>
              <a:rPr lang="it-IT" sz="1000" b="1" i="1" dirty="0">
                <a:latin typeface="Palatino Linotype" panose="02040502050505030304" pitchFamily="18" charset="0"/>
              </a:rPr>
              <a:t>Optoelettronica:</a:t>
            </a:r>
          </a:p>
          <a:p>
            <a:r>
              <a:rPr lang="it-IT" sz="1000" dirty="0">
                <a:latin typeface="Palatino Linotype" panose="02040502050505030304" pitchFamily="18" charset="0"/>
              </a:rPr>
              <a:t>Space-grade</a:t>
            </a:r>
          </a:p>
          <a:p>
            <a:r>
              <a:rPr lang="it-IT" sz="1000" dirty="0">
                <a:latin typeface="Palatino Linotype" panose="02040502050505030304" pitchFamily="18" charset="0"/>
              </a:rPr>
              <a:t>High Data Rate: &gt;100Mbps</a:t>
            </a:r>
          </a:p>
          <a:p>
            <a:r>
              <a:rPr lang="it-IT" sz="1000" dirty="0" err="1">
                <a:latin typeface="Palatino Linotype" panose="02040502050505030304" pitchFamily="18" charset="0"/>
              </a:rPr>
              <a:t>Hybrid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system</a:t>
            </a:r>
            <a:r>
              <a:rPr lang="it-IT" sz="1000" dirty="0">
                <a:latin typeface="Palatino Linotype" panose="02040502050505030304" pitchFamily="18" charset="0"/>
              </a:rPr>
              <a:t>: </a:t>
            </a:r>
            <a:r>
              <a:rPr lang="it-IT" sz="1000" dirty="0" err="1">
                <a:latin typeface="Palatino Linotype" panose="02040502050505030304" pitchFamily="18" charset="0"/>
              </a:rPr>
              <a:t>optical</a:t>
            </a:r>
            <a:r>
              <a:rPr lang="it-IT" sz="1000" dirty="0">
                <a:latin typeface="Palatino Linotype" panose="02040502050505030304" pitchFamily="18" charset="0"/>
              </a:rPr>
              <a:t> fiber and free </a:t>
            </a:r>
            <a:r>
              <a:rPr lang="it-IT" sz="1000" dirty="0" err="1">
                <a:latin typeface="Palatino Linotype" panose="02040502050505030304" pitchFamily="18" charset="0"/>
              </a:rPr>
              <a:t>space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trasmission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</a:p>
          <a:p>
            <a:r>
              <a:rPr lang="it-IT" sz="1000" dirty="0">
                <a:latin typeface="Palatino Linotype" panose="02040502050505030304" pitchFamily="18" charset="0"/>
              </a:rPr>
              <a:t>Space gap: 3mm</a:t>
            </a:r>
          </a:p>
          <a:p>
            <a:r>
              <a:rPr lang="it-IT" sz="1000" dirty="0">
                <a:latin typeface="Palatino Linotype" panose="02040502050505030304" pitchFamily="18" charset="0"/>
              </a:rPr>
              <a:t>Apertura sull’interfaccia: </a:t>
            </a:r>
            <a:r>
              <a:rPr lang="it-IT" sz="1000" dirty="0" err="1">
                <a:latin typeface="Palatino Linotype" panose="02040502050505030304" pitchFamily="18" charset="0"/>
              </a:rPr>
              <a:t>max</a:t>
            </a:r>
            <a:r>
              <a:rPr lang="it-IT" sz="1000" dirty="0">
                <a:latin typeface="Palatino Linotype" panose="02040502050505030304" pitchFamily="18" charset="0"/>
              </a:rPr>
              <a:t> 18mmx18mm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318" y="3699733"/>
            <a:ext cx="1935799" cy="19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86258" y="622192"/>
            <a:ext cx="4608955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984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Progetto Scheda Optoelettronica HDR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4827" y="1215587"/>
            <a:ext cx="3870359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200" b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Lo schema «elettronico» si compone di due nodi uguali (NODE1 e NODE2) ciascuno composto da un </a:t>
            </a:r>
            <a:r>
              <a:rPr lang="it-IT" sz="992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sottocircuito</a:t>
            </a:r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con interfaccia </a:t>
            </a:r>
            <a:r>
              <a:rPr lang="it-IT" sz="992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SpaceWire</a:t>
            </a:r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(</a:t>
            </a:r>
            <a:r>
              <a:rPr lang="it-IT" sz="992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SpW</a:t>
            </a:r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) per la comunicazione verso l’esterno (i.e. </a:t>
            </a:r>
            <a:r>
              <a:rPr lang="it-IT" sz="992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Payload</a:t>
            </a:r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it-IT" sz="992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DataSystem</a:t>
            </a:r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) e da un </a:t>
            </a:r>
            <a:r>
              <a:rPr lang="it-IT" sz="992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sottocircuito</a:t>
            </a:r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per la gestione del ricetrasmettitore ottico</a:t>
            </a: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454827" y="2289962"/>
            <a:ext cx="8912233" cy="2880000"/>
            <a:chOff x="1704507" y="3191816"/>
            <a:chExt cx="5833010" cy="188494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4507" y="3191816"/>
              <a:ext cx="2968729" cy="1884945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541" y="3191816"/>
              <a:ext cx="2969976" cy="1884253"/>
            </a:xfrm>
            <a:prstGeom prst="rect">
              <a:avLst/>
            </a:prstGeom>
          </p:spPr>
        </p:pic>
      </p:grpSp>
      <p:pic>
        <p:nvPicPr>
          <p:cNvPr id="15" name="Immagine 14">
            <a:extLst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5345852" y="1428946"/>
            <a:ext cx="3870359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200" b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it-IT" sz="992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Lo schema «optoelettronico» prevede due ricetrasmettitori ottici per la trasmissione dati su fibra ottica e un sistema di ottico per l’accoppiamento ottico in spazio libero</a:t>
            </a:r>
          </a:p>
        </p:txBody>
      </p:sp>
      <p:pic>
        <p:nvPicPr>
          <p:cNvPr id="17" name="Immagine 16">
            <a:extLst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5164" y="5169962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465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948337" y="123474"/>
            <a:ext cx="3446776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984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Sviluppo scheda elettronica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5001" r="20440" b="22777"/>
          <a:stretch/>
        </p:blipFill>
        <p:spPr>
          <a:xfrm rot="16200000">
            <a:off x="941080" y="1970177"/>
            <a:ext cx="1863848" cy="321504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94951" y="2323146"/>
            <a:ext cx="2514406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23" b="1" dirty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SCHEDA  MPF300 EVAL KIT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9363" y="4611963"/>
            <a:ext cx="284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z="800" b="0" i="1" dirty="0">
                <a:effectLst/>
                <a:latin typeface="Palatino Linotype" panose="02040502050505030304" pitchFamily="18" charset="0"/>
              </a:rPr>
              <a:t>Sulla scheda </a:t>
            </a:r>
            <a:r>
              <a:rPr lang="it-IT" sz="800" i="1" dirty="0">
                <a:effectLst/>
                <a:latin typeface="Palatino Linotype" panose="02040502050505030304" pitchFamily="18" charset="0"/>
              </a:rPr>
              <a:t>MPF300 EVAL KIT</a:t>
            </a:r>
            <a:r>
              <a:rPr lang="it-IT" sz="800" b="0" i="1" dirty="0">
                <a:effectLst/>
                <a:latin typeface="Palatino Linotype" panose="02040502050505030304" pitchFamily="18" charset="0"/>
              </a:rPr>
              <a:t> in figura è riportato il collegamento (differenziale) del SERDES con la linea di </a:t>
            </a:r>
            <a:r>
              <a:rPr lang="it-IT" sz="800" b="0" i="1" dirty="0" err="1">
                <a:effectLst/>
                <a:latin typeface="Palatino Linotype" panose="02040502050505030304" pitchFamily="18" charset="0"/>
              </a:rPr>
              <a:t>Tx</a:t>
            </a:r>
            <a:r>
              <a:rPr lang="it-IT" sz="800" b="0" i="1" dirty="0">
                <a:effectLst/>
                <a:latin typeface="Palatino Linotype" panose="02040502050505030304" pitchFamily="18" charset="0"/>
              </a:rPr>
              <a:t> chiusa su </a:t>
            </a:r>
            <a:r>
              <a:rPr lang="it-IT" sz="800" b="0" i="1" dirty="0" err="1">
                <a:effectLst/>
                <a:latin typeface="Palatino Linotype" panose="02040502050505030304" pitchFamily="18" charset="0"/>
              </a:rPr>
              <a:t>Rx</a:t>
            </a:r>
            <a:r>
              <a:rPr lang="it-IT" sz="800" b="0" i="1" dirty="0">
                <a:effectLst/>
                <a:latin typeface="Palatino Linotype" panose="02040502050505030304" pitchFamily="18" charset="0"/>
              </a:rPr>
              <a:t> attraverso i due cavetti con connettori SMA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122960" y="3007031"/>
            <a:ext cx="39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it-IT" sz="800" dirty="0">
                <a:effectLst/>
                <a:latin typeface="Palatino Linotype" panose="02040502050505030304" pitchFamily="18" charset="0"/>
              </a:rPr>
              <a:t>Il </a:t>
            </a:r>
            <a:r>
              <a:rPr lang="it-IT" sz="800" dirty="0" err="1">
                <a:effectLst/>
                <a:latin typeface="Palatino Linotype" panose="02040502050505030304" pitchFamily="18" charset="0"/>
              </a:rPr>
              <a:t>subNODO</a:t>
            </a:r>
            <a:r>
              <a:rPr lang="it-IT" sz="800" dirty="0">
                <a:effectLst/>
                <a:latin typeface="Palatino Linotype" panose="02040502050505030304" pitchFamily="18" charset="0"/>
              </a:rPr>
              <a:t> SPACEWIRE</a:t>
            </a:r>
          </a:p>
          <a:p>
            <a:r>
              <a:rPr lang="it-IT" sz="800" b="0" dirty="0">
                <a:effectLst/>
                <a:latin typeface="Palatino Linotype" panose="02040502050505030304" pitchFamily="18" charset="0"/>
              </a:rPr>
              <a:t>Il nodo SPW_NODE gestisce I due canali Spacewire: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800" b="0" dirty="0">
                <a:effectLst/>
                <a:latin typeface="Palatino Linotype" panose="02040502050505030304" pitchFamily="18" charset="0"/>
              </a:rPr>
              <a:t>Il canale SPW </a:t>
            </a:r>
            <a:r>
              <a:rPr lang="it-IT" sz="800" b="0" dirty="0" err="1">
                <a:effectLst/>
                <a:latin typeface="Palatino Linotype" panose="02040502050505030304" pitchFamily="18" charset="0"/>
              </a:rPr>
              <a:t>Rx</a:t>
            </a:r>
            <a:r>
              <a:rPr lang="it-IT" sz="800" b="0" dirty="0">
                <a:effectLst/>
                <a:latin typeface="Palatino Linotype" panose="02040502050505030304" pitchFamily="18" charset="0"/>
              </a:rPr>
              <a:t> per la ricezione dei dati dalla telecamera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800" b="0" dirty="0">
                <a:effectLst/>
                <a:latin typeface="Palatino Linotype" panose="02040502050505030304" pitchFamily="18" charset="0"/>
              </a:rPr>
              <a:t>Il canale SPW </a:t>
            </a:r>
            <a:r>
              <a:rPr lang="it-IT" sz="800" b="0" dirty="0" err="1">
                <a:effectLst/>
                <a:latin typeface="Palatino Linotype" panose="02040502050505030304" pitchFamily="18" charset="0"/>
              </a:rPr>
              <a:t>Tx</a:t>
            </a:r>
            <a:r>
              <a:rPr lang="it-IT" sz="800" b="0" dirty="0">
                <a:effectLst/>
                <a:latin typeface="Palatino Linotype" panose="02040502050505030304" pitchFamily="18" charset="0"/>
              </a:rPr>
              <a:t> per la comunicazione dei dati al PC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160095" y="3011510"/>
            <a:ext cx="255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it-IT" sz="800" dirty="0">
                <a:effectLst/>
                <a:latin typeface="Palatino Linotype" panose="02040502050505030304" pitchFamily="18" charset="0"/>
              </a:rPr>
              <a:t>Il </a:t>
            </a:r>
            <a:r>
              <a:rPr lang="it-IT" sz="800" dirty="0" err="1">
                <a:effectLst/>
                <a:latin typeface="Palatino Linotype" panose="02040502050505030304" pitchFamily="18" charset="0"/>
              </a:rPr>
              <a:t>subNODO</a:t>
            </a:r>
            <a:r>
              <a:rPr lang="it-IT" sz="800" dirty="0">
                <a:effectLst/>
                <a:latin typeface="Palatino Linotype" panose="02040502050505030304" pitchFamily="18" charset="0"/>
              </a:rPr>
              <a:t> SERDES</a:t>
            </a:r>
            <a:endParaRPr lang="it-IT" sz="800" b="0" dirty="0">
              <a:effectLst/>
              <a:latin typeface="Palatino Linotype" panose="02040502050505030304" pitchFamily="18" charset="0"/>
            </a:endParaRPr>
          </a:p>
          <a:p>
            <a:r>
              <a:rPr lang="it-IT" sz="800" b="0" dirty="0">
                <a:effectLst/>
                <a:latin typeface="Palatino Linotype" panose="02040502050505030304" pitchFamily="18" charset="0"/>
              </a:rPr>
              <a:t>Gestisce il canale SERDES di tipo differenziale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" b="4762"/>
          <a:stretch/>
        </p:blipFill>
        <p:spPr bwMode="auto">
          <a:xfrm>
            <a:off x="4463115" y="868731"/>
            <a:ext cx="4011646" cy="207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81355" y="1706171"/>
            <a:ext cx="3560605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z="992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Test preliminari: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loop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su RF 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wires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(SMA connectors) per 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tx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rx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via SERDES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loop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su 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SpW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per 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tx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/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rx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su portante ottica </a:t>
            </a:r>
          </a:p>
          <a:p>
            <a:endParaRPr lang="it-IT" sz="992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46537" y="976444"/>
            <a:ext cx="3630239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Il </a:t>
            </a:r>
            <a:r>
              <a:rPr lang="it-IT" sz="992" b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sottocircuito</a:t>
            </a:r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di interfaccia </a:t>
            </a:r>
            <a:r>
              <a:rPr lang="it-IT" sz="992" b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SpaceWire</a:t>
            </a:r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(</a:t>
            </a:r>
            <a:r>
              <a:rPr lang="it-IT" sz="992" b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SpW</a:t>
            </a:r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) e il </a:t>
            </a:r>
            <a:r>
              <a:rPr lang="it-IT" sz="992" b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sottocircuito</a:t>
            </a:r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per la gestione del ricetrasmettitore ottico  sono configurati sulla scheda </a:t>
            </a:r>
            <a:r>
              <a:rPr lang="it-IT" sz="992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MPF300 EVAL KIT </a:t>
            </a:r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della</a:t>
            </a:r>
            <a:r>
              <a:rPr lang="it-IT" sz="992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MICROSEMI </a:t>
            </a:r>
            <a:r>
              <a:rPr lang="it-IT" sz="992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per attività di </a:t>
            </a:r>
            <a:r>
              <a:rPr lang="it-IT" sz="992" b="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debug</a:t>
            </a:r>
            <a:endParaRPr lang="it-IT" sz="992" b="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439945" y="1706171"/>
            <a:ext cx="1501554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200" b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Microsemi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 Libero® System-on-Chip (</a:t>
            </a:r>
            <a:r>
              <a:rPr lang="it-IT" sz="992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SoC</a:t>
            </a:r>
            <a:r>
              <a:rPr lang="it-IT" sz="992" dirty="0">
                <a:solidFill>
                  <a:schemeClr val="tx1"/>
                </a:solidFill>
                <a:latin typeface="Palatino Linotype" panose="02040502050505030304" pitchFamily="18" charset="0"/>
              </a:rPr>
              <a:t>) design suite v.2021.1 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153" y="3993564"/>
            <a:ext cx="2490147" cy="1459402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7006" y="3746653"/>
            <a:ext cx="1466148" cy="1959969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5625674" y="3697648"/>
            <a:ext cx="2632452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23" b="1" dirty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Layout e foto scheda elettronica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676074" y="487586"/>
            <a:ext cx="824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z="12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Il sistema è stato preliminarmente progettato e sviluppato su FPGA (prima della realizzazione su PCB)</a:t>
            </a:r>
          </a:p>
        </p:txBody>
      </p:sp>
    </p:spTree>
    <p:extLst>
      <p:ext uri="{BB962C8B-B14F-4D97-AF65-F5344CB8AC3E}">
        <p14:creationId xmlns:p14="http://schemas.microsoft.com/office/powerpoint/2010/main" val="82172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62" y="3803380"/>
            <a:ext cx="2074724" cy="1659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106379" y="22251"/>
            <a:ext cx="5319085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984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Sistema trasferimento dati su portante ottica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r="55036"/>
          <a:stretch/>
        </p:blipFill>
        <p:spPr bwMode="auto">
          <a:xfrm>
            <a:off x="297023" y="1053584"/>
            <a:ext cx="1252761" cy="1904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634082" y="1053584"/>
            <a:ext cx="811868" cy="1904428"/>
            <a:chOff x="1946502" y="2173724"/>
            <a:chExt cx="811868" cy="190442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 l="32544" t="16119" r="34912" b="6215"/>
            <a:stretch>
              <a:fillRect/>
            </a:stretch>
          </p:blipFill>
          <p:spPr bwMode="auto">
            <a:xfrm>
              <a:off x="1946502" y="2173724"/>
              <a:ext cx="811868" cy="104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5"/>
            <a:srcRect b="7145"/>
            <a:stretch/>
          </p:blipFill>
          <p:spPr>
            <a:xfrm>
              <a:off x="1946502" y="3263984"/>
              <a:ext cx="811868" cy="814168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461111" y="3020507"/>
            <a:ext cx="198483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23" b="1" dirty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Ricetrasmettitore ottico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752275" y="408048"/>
            <a:ext cx="633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z="12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Il sistema di trasferimento dati ad alto bit rate consta di tre componenti fondamentali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27178" y="3378917"/>
            <a:ext cx="213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>
                <a:latin typeface="Palatino Linotype" panose="02040502050505030304" pitchFamily="18" charset="0"/>
              </a:rPr>
              <a:t>Il ricetrasmettitore selezionato è il modello </a:t>
            </a:r>
            <a:r>
              <a:rPr lang="it-IT" sz="1000" i="1" dirty="0" err="1">
                <a:latin typeface="Palatino Linotype" panose="02040502050505030304" pitchFamily="18" charset="0"/>
              </a:rPr>
              <a:t>Glenair</a:t>
            </a:r>
            <a:r>
              <a:rPr lang="it-IT" sz="1000" i="1" dirty="0">
                <a:latin typeface="Palatino Linotype" panose="02040502050505030304" pitchFamily="18" charset="0"/>
              </a:rPr>
              <a:t> 050-362. </a:t>
            </a:r>
          </a:p>
          <a:p>
            <a:pPr algn="ctr"/>
            <a:r>
              <a:rPr lang="it-IT" sz="1000" i="1" dirty="0">
                <a:latin typeface="Palatino Linotype" panose="02040502050505030304" pitchFamily="18" charset="0"/>
              </a:rPr>
              <a:t>I trasmettitori utilizzano dispositivi laser a emissione di superficie a cavità verticale (VCSEL) </a:t>
            </a:r>
            <a:r>
              <a:rPr lang="it-IT" sz="1000" i="1" dirty="0" err="1">
                <a:latin typeface="Palatino Linotype" panose="02040502050505030304" pitchFamily="18" charset="0"/>
              </a:rPr>
              <a:t>GaAs</a:t>
            </a:r>
            <a:r>
              <a:rPr lang="it-IT" sz="1000" i="1" dirty="0">
                <a:latin typeface="Palatino Linotype" panose="02040502050505030304" pitchFamily="18" charset="0"/>
              </a:rPr>
              <a:t> e ricevitori PIN </a:t>
            </a:r>
            <a:r>
              <a:rPr lang="it-IT" sz="1000" i="1" dirty="0" err="1">
                <a:latin typeface="Palatino Linotype" panose="02040502050505030304" pitchFamily="18" charset="0"/>
              </a:rPr>
              <a:t>GaAs</a:t>
            </a:r>
            <a:endParaRPr lang="it-IT" sz="1000" i="1" dirty="0">
              <a:latin typeface="Palatino Linotype" panose="0204050205050503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95837" y="2664831"/>
            <a:ext cx="1159292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23" b="1" dirty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Fibre ottiche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205982" y="2649914"/>
            <a:ext cx="234377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23" b="1" dirty="0">
                <a:solidFill>
                  <a:srgbClr val="C00000"/>
                </a:solidFill>
                <a:latin typeface="Palatino Linotype" panose="02040502050505030304" pitchFamily="18" charset="0"/>
                <a:cs typeface="Arial" pitchFamily="34" charset="0"/>
              </a:rPr>
              <a:t>Lenti per accoppiamento ottico in spazio libero</a:t>
            </a:r>
          </a:p>
        </p:txBody>
      </p:sp>
      <p:pic>
        <p:nvPicPr>
          <p:cNvPr id="19" name="Immagine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33" y="4457075"/>
            <a:ext cx="2835593" cy="11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 descr="https://www.amstechnologies-webshop.com/media/image/c6/d5/f3/352_354_355_357-Receptacle-Style-Collimators-LightPath-Technologies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13616" r="23005" b="9375"/>
          <a:stretch/>
        </p:blipFill>
        <p:spPr bwMode="auto">
          <a:xfrm>
            <a:off x="7267345" y="1116032"/>
            <a:ext cx="703235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magine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8" t="8165" r="1049" b="14982"/>
          <a:stretch/>
        </p:blipFill>
        <p:spPr bwMode="auto">
          <a:xfrm>
            <a:off x="6302340" y="4479338"/>
            <a:ext cx="1770204" cy="99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 descr="Fiber Optic Collimator and Focuser Assemblie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b="24266"/>
          <a:stretch/>
        </p:blipFill>
        <p:spPr bwMode="auto">
          <a:xfrm>
            <a:off x="7285042" y="1895681"/>
            <a:ext cx="1949935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Fiber to Fiber Coupl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0" y="3744722"/>
            <a:ext cx="1792606" cy="6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3718560" y="3356801"/>
            <a:ext cx="5760720" cy="23137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11"/>
          <a:srcRect t="20724" b="19390"/>
          <a:stretch/>
        </p:blipFill>
        <p:spPr>
          <a:xfrm>
            <a:off x="8002443" y="1119704"/>
            <a:ext cx="1232534" cy="738112"/>
          </a:xfrm>
          <a:prstGeom prst="rect">
            <a:avLst/>
          </a:prstGeom>
        </p:spPr>
      </p:pic>
      <p:pic>
        <p:nvPicPr>
          <p:cNvPr id="1030" name="Picture 6" descr="Defense Aircraft &amp; Aerospace Fiber Optic Cables | Gor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13064"/>
          <a:stretch/>
        </p:blipFill>
        <p:spPr bwMode="auto">
          <a:xfrm>
            <a:off x="3209553" y="1889759"/>
            <a:ext cx="1369846" cy="7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2962" y="1116032"/>
            <a:ext cx="1348697" cy="741784"/>
          </a:xfrm>
          <a:prstGeom prst="rect">
            <a:avLst/>
          </a:prstGeom>
        </p:spPr>
      </p:pic>
      <p:pic>
        <p:nvPicPr>
          <p:cNvPr id="1032" name="Picture 8" descr="FlightGuide® 50/125 OM3 Multimode Cab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57" y="1116032"/>
            <a:ext cx="1633370" cy="14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3088721" y="2907659"/>
            <a:ext cx="3553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err="1">
                <a:latin typeface="Palatino Linotype" panose="02040502050505030304" pitchFamily="18" charset="0"/>
              </a:rPr>
              <a:t>FlightGuide</a:t>
            </a:r>
            <a:r>
              <a:rPr lang="en-US" sz="1000" i="1" dirty="0">
                <a:latin typeface="Palatino Linotype" panose="02040502050505030304" pitchFamily="18" charset="0"/>
              </a:rPr>
              <a:t> aerospace fiber optic cables</a:t>
            </a:r>
            <a:endParaRPr lang="it-IT" sz="1000" i="1" dirty="0">
              <a:latin typeface="Palatino Linotype" panose="02040502050505030304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202698" y="3847332"/>
            <a:ext cx="112775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i="1" dirty="0">
                <a:solidFill>
                  <a:srgbClr val="002060"/>
                </a:solidFill>
                <a:latin typeface="Palatino Linotype" panose="02040502050505030304" pitchFamily="18" charset="0"/>
                <a:cs typeface="Arial" pitchFamily="34" charset="0"/>
              </a:rPr>
              <a:t>Il sistema in spazio libero è stato progettato ad hoc per garantire basse perdite su un gap di 3mm e con tolleranze di disallineamento compatibili con un posizionamento meccanico statico 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195837" y="3389373"/>
            <a:ext cx="4551041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23" b="1" u="sng" dirty="0">
                <a:solidFill>
                  <a:srgbClr val="002060"/>
                </a:solidFill>
                <a:latin typeface="Palatino Linotype" panose="02040502050505030304" pitchFamily="18" charset="0"/>
                <a:cs typeface="Arial" pitchFamily="34" charset="0"/>
              </a:rPr>
              <a:t>Ball </a:t>
            </a:r>
            <a:r>
              <a:rPr lang="it-IT" sz="1323" b="1" u="sng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itchFamily="34" charset="0"/>
              </a:rPr>
              <a:t>lens</a:t>
            </a:r>
            <a:endParaRPr lang="it-IT" sz="1323" b="1" u="sng" dirty="0">
              <a:solidFill>
                <a:srgbClr val="002060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3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0" r="12376"/>
          <a:stretch/>
        </p:blipFill>
        <p:spPr bwMode="auto">
          <a:xfrm>
            <a:off x="6657739" y="717636"/>
            <a:ext cx="2767746" cy="216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11079" y="465252"/>
            <a:ext cx="2977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Tolleranza al disallineamento laterale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8573" r="8851"/>
          <a:stretch/>
        </p:blipFill>
        <p:spPr>
          <a:xfrm>
            <a:off x="325784" y="3272231"/>
            <a:ext cx="2772734" cy="21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79" y="3272231"/>
            <a:ext cx="2657253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Immagine 7" descr="C:\Users\Francesco\Downloads\IMG-20220407-WA001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5063" b="9898"/>
          <a:stretch/>
        </p:blipFill>
        <p:spPr bwMode="auto">
          <a:xfrm>
            <a:off x="3512141" y="1688132"/>
            <a:ext cx="2663276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84112" y="3026009"/>
            <a:ext cx="2977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Tolleranza al disallineamento angolare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111" y="100"/>
            <a:ext cx="10080625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84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Analisi delle tolleranze di </a:t>
            </a:r>
            <a:r>
              <a:rPr lang="it-IT" sz="1984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disallineamnto</a:t>
            </a:r>
            <a:endParaRPr lang="it-IT" sz="1984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96782" y="711473"/>
            <a:ext cx="2640656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8" b="1" i="1" dirty="0">
                <a:latin typeface="Palatino Linotype" panose="02040502050505030304" pitchFamily="18" charset="0"/>
              </a:rPr>
              <a:t>Un sistema di micro-posizionatori viene usato per misurare quantitativamente le tolleranze di disallineamento del sistema in spazio libero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0368" y="3854081"/>
            <a:ext cx="9963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6843467" y="3026009"/>
            <a:ext cx="2392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Tolleranza al disallineamento assiale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908" y="3026009"/>
            <a:ext cx="264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Palatino Linotype" panose="02040502050505030304" pitchFamily="18" charset="0"/>
              </a:rPr>
              <a:t>Considerato che il ricetrasmettitore ammette una riduzione dei livelli di potenza di 20dB, </a:t>
            </a:r>
          </a:p>
          <a:p>
            <a:pPr algn="ctr"/>
            <a:r>
              <a:rPr lang="it-IT" sz="1000" dirty="0">
                <a:latin typeface="Palatino Linotype" panose="02040502050505030304" pitchFamily="18" charset="0"/>
              </a:rPr>
              <a:t>le tolleranze misurate sono:</a:t>
            </a:r>
          </a:p>
          <a:p>
            <a:pPr algn="ctr"/>
            <a:endParaRPr lang="it-IT" sz="1000" dirty="0">
              <a:latin typeface="Palatino Linotype" panose="02040502050505030304" pitchFamily="18" charset="0"/>
            </a:endParaRPr>
          </a:p>
          <a:p>
            <a:pPr algn="ctr"/>
            <a:r>
              <a:rPr lang="it-IT" sz="1000" dirty="0" err="1">
                <a:latin typeface="Palatino Linotype" panose="02040502050505030304" pitchFamily="18" charset="0"/>
              </a:rPr>
              <a:t>Lateral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misalign</a:t>
            </a:r>
            <a:r>
              <a:rPr lang="it-IT" sz="1000" dirty="0">
                <a:latin typeface="Palatino Linotype" panose="02040502050505030304" pitchFamily="18" charset="0"/>
              </a:rPr>
              <a:t>. ≈ ±0,45mm</a:t>
            </a:r>
          </a:p>
          <a:p>
            <a:pPr algn="ctr"/>
            <a:r>
              <a:rPr lang="it-IT" sz="1000" dirty="0" err="1">
                <a:latin typeface="Palatino Linotype" panose="02040502050505030304" pitchFamily="18" charset="0"/>
              </a:rPr>
              <a:t>Angular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misalign</a:t>
            </a:r>
            <a:r>
              <a:rPr lang="it-IT" sz="1000" dirty="0">
                <a:latin typeface="Palatino Linotype" panose="02040502050505030304" pitchFamily="18" charset="0"/>
              </a:rPr>
              <a:t>. ≈ ±2°</a:t>
            </a:r>
          </a:p>
          <a:p>
            <a:pPr algn="ctr"/>
            <a:r>
              <a:rPr lang="it-IT" sz="1000" dirty="0" err="1">
                <a:latin typeface="Palatino Linotype" panose="02040502050505030304" pitchFamily="18" charset="0"/>
              </a:rPr>
              <a:t>Axial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misalign</a:t>
            </a:r>
            <a:r>
              <a:rPr lang="it-IT" sz="1000" dirty="0">
                <a:latin typeface="Palatino Linotype" panose="02040502050505030304" pitchFamily="18" charset="0"/>
              </a:rPr>
              <a:t>. &gt; ≈ 1cm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8883" r="41439" b="31155"/>
          <a:stretch/>
        </p:blipFill>
        <p:spPr>
          <a:xfrm>
            <a:off x="384112" y="502074"/>
            <a:ext cx="2680558" cy="24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1779"/>
          <a:stretch/>
        </p:blipFill>
        <p:spPr>
          <a:xfrm>
            <a:off x="1952046" y="670559"/>
            <a:ext cx="5203427" cy="344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/>
          <a:stretch/>
        </p:blipFill>
        <p:spPr>
          <a:xfrm>
            <a:off x="3392262" y="4113704"/>
            <a:ext cx="2252694" cy="15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6" y="3994984"/>
            <a:ext cx="2181154" cy="1635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13758" r="16748" b="24859"/>
          <a:stretch/>
        </p:blipFill>
        <p:spPr>
          <a:xfrm>
            <a:off x="6583680" y="3362096"/>
            <a:ext cx="2118000" cy="1581683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 r="2196" b="9969"/>
          <a:stretch/>
        </p:blipFill>
        <p:spPr>
          <a:xfrm>
            <a:off x="7333678" y="1392420"/>
            <a:ext cx="2295411" cy="136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" y="280466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759245" y="22251"/>
            <a:ext cx="4013343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984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Test funzionale del sistema HDR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382903" y="600356"/>
            <a:ext cx="213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Generatore di treno di impulsi </a:t>
            </a:r>
            <a:r>
              <a:rPr lang="it-IT" sz="1000" dirty="0">
                <a:latin typeface="Palatino Linotype" panose="02040502050505030304" pitchFamily="18" charset="0"/>
              </a:rPr>
              <a:t>(</a:t>
            </a:r>
            <a:r>
              <a:rPr lang="it-IT" sz="1000" dirty="0" err="1">
                <a:latin typeface="Palatino Linotype" panose="02040502050505030304" pitchFamily="18" charset="0"/>
              </a:rPr>
              <a:t>Anritsu</a:t>
            </a:r>
            <a:r>
              <a:rPr lang="it-IT" sz="1000" dirty="0">
                <a:latin typeface="Palatino Linotype" panose="02040502050505030304" pitchFamily="18" charset="0"/>
              </a:rPr>
              <a:t> MP1763C)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333678" y="1485900"/>
            <a:ext cx="674942" cy="2209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155473" y="95544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B050"/>
                </a:solidFill>
                <a:latin typeface="Palatino Linotype" panose="02040502050505030304" pitchFamily="18" charset="0"/>
              </a:rPr>
              <a:t>1GHz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8008620" y="2072640"/>
            <a:ext cx="878728" cy="2377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8447984" y="1160441"/>
            <a:ext cx="10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B050"/>
                </a:solidFill>
                <a:latin typeface="Palatino Linotype" panose="02040502050505030304" pitchFamily="18" charset="0"/>
              </a:rPr>
              <a:t>Pattern di bit</a:t>
            </a:r>
          </a:p>
        </p:txBody>
      </p:sp>
      <p:cxnSp>
        <p:nvCxnSpPr>
          <p:cNvPr id="22" name="Connettore 2 21"/>
          <p:cNvCxnSpPr>
            <a:stCxn id="18" idx="2"/>
            <a:endCxn id="17" idx="0"/>
          </p:cNvCxnSpPr>
          <p:nvPr/>
        </p:nvCxnSpPr>
        <p:spPr>
          <a:xfrm>
            <a:off x="7447380" y="1232445"/>
            <a:ext cx="223769" cy="2534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0" idx="2"/>
          </p:cNvCxnSpPr>
          <p:nvPr/>
        </p:nvCxnSpPr>
        <p:spPr>
          <a:xfrm flipH="1">
            <a:off x="8447984" y="1437440"/>
            <a:ext cx="533127" cy="635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674206" y="4888193"/>
            <a:ext cx="2130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Ricetrasmettitore ottico</a:t>
            </a:r>
            <a:endParaRPr lang="it-IT" sz="10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196840" y="2209801"/>
            <a:ext cx="838200" cy="4419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3086100" y="2317185"/>
            <a:ext cx="838200" cy="4419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1806181" y="4476786"/>
            <a:ext cx="2130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Palatino Linotype" panose="02040502050505030304" pitchFamily="18" charset="0"/>
              </a:rPr>
              <a:t>Spazio libero</a:t>
            </a:r>
            <a:endParaRPr lang="it-IT" sz="1000" dirty="0">
              <a:latin typeface="Palatino Linotype" panose="02040502050505030304" pitchFamily="18" charset="0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4160520" y="1706880"/>
            <a:ext cx="1036320" cy="365760"/>
          </a:xfrm>
          <a:prstGeom prst="ellipse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diritto 35"/>
          <p:cNvCxnSpPr/>
          <p:nvPr/>
        </p:nvCxnSpPr>
        <p:spPr>
          <a:xfrm>
            <a:off x="6035040" y="2649874"/>
            <a:ext cx="691376" cy="901046"/>
          </a:xfrm>
          <a:prstGeom prst="line">
            <a:avLst/>
          </a:prstGeom>
          <a:ln w="222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/>
          <p:cNvCxnSpPr>
            <a:endCxn id="10" idx="1"/>
          </p:cNvCxnSpPr>
          <p:nvPr/>
        </p:nvCxnSpPr>
        <p:spPr>
          <a:xfrm>
            <a:off x="3922175" y="2758542"/>
            <a:ext cx="2661505" cy="1394396"/>
          </a:xfrm>
          <a:prstGeom prst="line">
            <a:avLst/>
          </a:prstGeom>
          <a:ln w="222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>
            <a:stCxn id="34" idx="4"/>
            <a:endCxn id="33" idx="0"/>
          </p:cNvCxnSpPr>
          <p:nvPr/>
        </p:nvCxnSpPr>
        <p:spPr>
          <a:xfrm flipH="1">
            <a:off x="2871262" y="2072640"/>
            <a:ext cx="1807418" cy="2404146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-271879" y="1798092"/>
            <a:ext cx="2130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Probe (oscilloscopio)</a:t>
            </a:r>
          </a:p>
          <a:p>
            <a:pPr algn="ctr"/>
            <a:r>
              <a:rPr lang="it-IT" sz="800" i="1" dirty="0">
                <a:latin typeface="Palatino Linotype" panose="02040502050505030304" pitchFamily="18" charset="0"/>
              </a:rPr>
              <a:t>in alternativa a</a:t>
            </a:r>
          </a:p>
          <a:p>
            <a:pPr algn="ctr"/>
            <a:r>
              <a:rPr lang="it-IT" sz="800" i="1" dirty="0" err="1">
                <a:latin typeface="Palatino Linotype" panose="02040502050505030304" pitchFamily="18" charset="0"/>
              </a:rPr>
              <a:t>Error</a:t>
            </a:r>
            <a:r>
              <a:rPr lang="it-IT" sz="800" i="1" dirty="0">
                <a:latin typeface="Palatino Linotype" panose="02040502050505030304" pitchFamily="18" charset="0"/>
              </a:rPr>
              <a:t> detector (</a:t>
            </a:r>
            <a:r>
              <a:rPr lang="it-IT" sz="800" i="1" dirty="0" err="1">
                <a:latin typeface="Palatino Linotype" panose="02040502050505030304" pitchFamily="18" charset="0"/>
              </a:rPr>
              <a:t>Anritsu</a:t>
            </a:r>
            <a:r>
              <a:rPr lang="it-IT" sz="800" i="1" dirty="0">
                <a:latin typeface="Palatino Linotype" panose="02040502050505030304" pitchFamily="18" charset="0"/>
              </a:rPr>
              <a:t> MP1764C)</a:t>
            </a:r>
          </a:p>
        </p:txBody>
      </p:sp>
    </p:spTree>
    <p:extLst>
      <p:ext uri="{BB962C8B-B14F-4D97-AF65-F5344CB8AC3E}">
        <p14:creationId xmlns:p14="http://schemas.microsoft.com/office/powerpoint/2010/main" val="282962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63" y="4300041"/>
            <a:ext cx="720000" cy="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0" y="4300041"/>
            <a:ext cx="659155" cy="72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54796" y="4300041"/>
            <a:ext cx="443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Palatino Linotype" panose="02040502050505030304" pitchFamily="18" charset="0"/>
              </a:rPr>
              <a:t>Francesco Mancini - fmancini@tecnesistemi.it</a:t>
            </a:r>
          </a:p>
          <a:p>
            <a:r>
              <a:rPr lang="it-IT" sz="1600" dirty="0">
                <a:latin typeface="Palatino Linotype" panose="02040502050505030304" pitchFamily="18" charset="0"/>
              </a:rPr>
              <a:t>Mariella Sorgente - msorgente@tecnesistemi.it</a:t>
            </a:r>
          </a:p>
          <a:p>
            <a:r>
              <a:rPr lang="it-IT" sz="1600" dirty="0">
                <a:latin typeface="Palatino Linotype" panose="02040502050505030304" pitchFamily="18" charset="0"/>
              </a:rPr>
              <a:t>Marco Pisco -  pisco@unisannio.it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05163" y="2129348"/>
            <a:ext cx="5983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C00000"/>
                </a:solidFill>
                <a:latin typeface="Palatino Linotype" panose="02040502050505030304" pitchFamily="18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698891547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658</Words>
  <Application>Microsoft Macintosh PowerPoint</Application>
  <PresentationFormat>Personalizzato</PresentationFormat>
  <Paragraphs>85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Calibri</vt:lpstr>
      <vt:lpstr>Liberation Sans</vt:lpstr>
      <vt:lpstr>Liberation Serif</vt:lpstr>
      <vt:lpstr>Lucida Sans</vt:lpstr>
      <vt:lpstr>Palatino Linotype</vt:lpstr>
      <vt:lpstr>Segoe UI</vt:lpstr>
      <vt:lpstr>Tahoma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Pisco</dc:creator>
  <cp:lastModifiedBy>Maria Cava</cp:lastModifiedBy>
  <cp:revision>38</cp:revision>
  <dcterms:created xsi:type="dcterms:W3CDTF">2022-04-12T10:45:21Z</dcterms:created>
  <dcterms:modified xsi:type="dcterms:W3CDTF">2022-04-20T20:39:31Z</dcterms:modified>
</cp:coreProperties>
</file>