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33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5922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403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926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0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44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711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06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65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2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4F3A5-6CEE-449E-9932-817B461633C3}" type="datetimeFigureOut">
              <a:rPr lang="it-IT" smtClean="0"/>
              <a:t>20/04/2022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300AE-CE94-456A-8EE7-529727BA7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44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magine 21">
            <a:extLst>
              <a:ext uri="{FF2B5EF4-FFF2-40B4-BE49-F238E27FC236}">
                <a16:creationId xmlns:a16="http://schemas.microsoft.com/office/drawing/2014/main" id="{2560A4A0-955D-4DF5-BA5A-EA7458B102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987" y="0"/>
            <a:ext cx="12191013" cy="685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Immagine 23">
            <a:extLst>
              <a:ext uri="{FF2B5EF4-FFF2-40B4-BE49-F238E27FC236}">
                <a16:creationId xmlns:a16="http://schemas.microsoft.com/office/drawing/2014/main" id="{526F7C52-47B1-44C1-91F3-94AA3D552D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3874" y="6098987"/>
            <a:ext cx="9384843" cy="6857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4" name="CasellaDiTesto 5">
            <a:extLst>
              <a:ext uri="{FF2B5EF4-FFF2-40B4-BE49-F238E27FC236}">
                <a16:creationId xmlns:a16="http://schemas.microsoft.com/office/drawing/2014/main" id="{C10C4417-26F3-4A58-BF2B-7E1416BF2890}"/>
              </a:ext>
            </a:extLst>
          </p:cNvPr>
          <p:cNvSpPr txBox="1"/>
          <p:nvPr/>
        </p:nvSpPr>
        <p:spPr>
          <a:xfrm>
            <a:off x="4063119" y="5119951"/>
            <a:ext cx="3968496" cy="461662"/>
          </a:xfrm>
          <a:prstGeom prst="rect">
            <a:avLst/>
          </a:prstGeom>
          <a:solidFill>
            <a:srgbClr val="4472C4">
              <a:alpha val="50000"/>
            </a:srgbClr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b="1" i="1" u="none" strike="noStrike" kern="1200" cap="none" spc="0" baseline="0" dirty="0">
                <a:solidFill>
                  <a:srgbClr val="FFFFFF"/>
                </a:solidFill>
                <a:effectLst>
                  <a:outerShdw dist="22860" dir="5400000">
                    <a:srgbClr val="000000"/>
                  </a:outerShdw>
                </a:effectLst>
                <a:uFillTx/>
                <a:latin typeface="Calibri"/>
              </a:rPr>
              <a:t>OR1 – ANALISI DI MISSIONE</a:t>
            </a:r>
          </a:p>
        </p:txBody>
      </p:sp>
      <p:pic>
        <p:nvPicPr>
          <p:cNvPr id="6" name="Immagine 5" descr="Immagine che contiene testo, trasporto, satellite&#10;&#10;Descrizione generata automaticamente">
            <a:extLst>
              <a:ext uri="{FF2B5EF4-FFF2-40B4-BE49-F238E27FC236}">
                <a16:creationId xmlns:a16="http://schemas.microsoft.com/office/drawing/2014/main" id="{9299123A-4726-4C7C-B693-421A0ABEF7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017" y="1276387"/>
            <a:ext cx="89027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439688" y="527354"/>
            <a:ext cx="5486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i="0" u="none" strike="noStrike" kern="1200" normalizeH="0" baseline="0" noProof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Definizione delle fasi operative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16" y="1374368"/>
            <a:ext cx="11520000" cy="4417178"/>
          </a:xfrm>
          <a:prstGeom prst="rect">
            <a:avLst/>
          </a:prstGeom>
        </p:spPr>
      </p:pic>
      <p:sp>
        <p:nvSpPr>
          <p:cNvPr id="27" name="Rettangolo arrotondato 26"/>
          <p:cNvSpPr/>
          <p:nvPr/>
        </p:nvSpPr>
        <p:spPr>
          <a:xfrm>
            <a:off x="292531" y="1762854"/>
            <a:ext cx="1800000" cy="150876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/>
          <p:cNvSpPr txBox="1"/>
          <p:nvPr/>
        </p:nvSpPr>
        <p:spPr>
          <a:xfrm>
            <a:off x="281179" y="1886082"/>
            <a:ext cx="1800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100" b="1" i="1" dirty="0" err="1"/>
              <a:t>Spacecraft</a:t>
            </a:r>
            <a:r>
              <a:rPr lang="it-IT" sz="1100" b="1" i="1" dirty="0"/>
              <a:t> </a:t>
            </a:r>
            <a:r>
              <a:rPr lang="it-IT" sz="1100" b="1" i="1" dirty="0" err="1"/>
              <a:t>autonomous</a:t>
            </a:r>
            <a:r>
              <a:rPr lang="it-IT" sz="1100" b="1" i="1" dirty="0"/>
              <a:t> </a:t>
            </a:r>
            <a:r>
              <a:rPr lang="it-IT" sz="1100" b="1" i="1" dirty="0" err="1"/>
              <a:t>preparation</a:t>
            </a:r>
            <a:r>
              <a:rPr lang="it-IT" sz="1100" b="1" i="1" dirty="0"/>
              <a:t> (21 giorni)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100" b="1" i="1" dirty="0" err="1"/>
              <a:t>Combined</a:t>
            </a:r>
            <a:r>
              <a:rPr lang="it-IT" sz="1100" b="1" i="1" dirty="0"/>
              <a:t> </a:t>
            </a:r>
            <a:r>
              <a:rPr lang="it-IT" sz="1100" b="1" i="1" dirty="0" err="1"/>
              <a:t>operations</a:t>
            </a:r>
            <a:r>
              <a:rPr lang="it-IT" sz="1100" b="1" i="1" dirty="0"/>
              <a:t> (entro 10 giorni dal lancio)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it-IT" sz="1100" b="1" i="1" dirty="0" err="1"/>
              <a:t>Launch</a:t>
            </a:r>
            <a:r>
              <a:rPr lang="it-IT" sz="1100" b="1" i="1" dirty="0"/>
              <a:t> countdown (8 ore prima del decollo) 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2093494" y="4049079"/>
            <a:ext cx="18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i="1" dirty="0"/>
              <a:t>Base di lancio: </a:t>
            </a:r>
            <a:r>
              <a:rPr lang="it-IT" sz="1200" b="1" i="1" u="sng" dirty="0" err="1"/>
              <a:t>Kourou</a:t>
            </a:r>
            <a:r>
              <a:rPr lang="it-IT" sz="1200" b="1" i="1" u="sng" dirty="0"/>
              <a:t> Space Center</a:t>
            </a:r>
            <a:r>
              <a:rPr lang="it-IT" sz="1200" b="1" i="1" dirty="0"/>
              <a:t> </a:t>
            </a:r>
            <a:r>
              <a:rPr lang="it-IT" sz="1100" b="1" i="1" dirty="0"/>
              <a:t>(5° N, 52° O)</a:t>
            </a:r>
            <a:endParaRPr lang="it-IT" sz="1100" b="1" i="1" u="sng" dirty="0"/>
          </a:p>
          <a:p>
            <a:pPr algn="just"/>
            <a:endParaRPr lang="it-IT" sz="1200" b="1" i="1" u="sng" dirty="0"/>
          </a:p>
          <a:p>
            <a:pPr algn="just"/>
            <a:r>
              <a:rPr lang="it-IT" sz="1100" b="1" i="1" dirty="0"/>
              <a:t>Lanciatore: </a:t>
            </a:r>
            <a:r>
              <a:rPr lang="it-IT" sz="1200" b="1" i="1" u="sng" dirty="0"/>
              <a:t> VEGA</a:t>
            </a:r>
            <a:endParaRPr lang="it-IT" sz="1050" b="1" i="1" dirty="0"/>
          </a:p>
        </p:txBody>
      </p:sp>
      <p:sp>
        <p:nvSpPr>
          <p:cNvPr id="29" name="Rettangolo arrotondato 28"/>
          <p:cNvSpPr/>
          <p:nvPr/>
        </p:nvSpPr>
        <p:spPr>
          <a:xfrm>
            <a:off x="8132364" y="1027601"/>
            <a:ext cx="1800000" cy="2051416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2" t="4117" r="14698" b="5240"/>
          <a:stretch/>
        </p:blipFill>
        <p:spPr>
          <a:xfrm>
            <a:off x="2188116" y="5160894"/>
            <a:ext cx="720000" cy="734694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21" y="4899661"/>
            <a:ext cx="479004" cy="1080000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4006296" y="1688814"/>
            <a:ext cx="180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000" b="1" i="1" dirty="0" err="1"/>
              <a:t>Launch</a:t>
            </a:r>
            <a:r>
              <a:rPr lang="it-IT" sz="1000" b="1" i="1" dirty="0"/>
              <a:t> + 1 </a:t>
            </a:r>
            <a:r>
              <a:rPr lang="it-IT" sz="1000" b="1" i="1" dirty="0" err="1"/>
              <a:t>min</a:t>
            </a:r>
            <a:r>
              <a:rPr lang="it-IT" sz="1000" b="1" i="1" dirty="0"/>
              <a:t> 55 s: </a:t>
            </a:r>
            <a:r>
              <a:rPr lang="it-IT" sz="1000" i="1" dirty="0" err="1"/>
              <a:t>burn</a:t>
            </a:r>
            <a:r>
              <a:rPr lang="it-IT" sz="1000" i="1" dirty="0"/>
              <a:t>-out primo stadio e manovra di </a:t>
            </a:r>
            <a:r>
              <a:rPr lang="it-IT" sz="1000" i="1" dirty="0" err="1"/>
              <a:t>pitch</a:t>
            </a:r>
            <a:r>
              <a:rPr lang="it-IT" sz="1000" i="1" dirty="0"/>
              <a:t> programmata</a:t>
            </a:r>
          </a:p>
          <a:p>
            <a:pPr algn="just"/>
            <a:r>
              <a:rPr lang="it-IT" sz="1000" b="1" i="1" dirty="0" err="1"/>
              <a:t>Launch</a:t>
            </a:r>
            <a:r>
              <a:rPr lang="it-IT" sz="1000" b="1" i="1" dirty="0"/>
              <a:t> + 3 </a:t>
            </a:r>
            <a:r>
              <a:rPr lang="it-IT" sz="1000" b="1" i="1" dirty="0" err="1"/>
              <a:t>min</a:t>
            </a:r>
            <a:r>
              <a:rPr lang="it-IT" sz="1000" b="1" i="1" dirty="0"/>
              <a:t> 22 s</a:t>
            </a:r>
            <a:r>
              <a:rPr lang="it-IT" sz="1000" i="1" dirty="0"/>
              <a:t>: </a:t>
            </a:r>
            <a:r>
              <a:rPr lang="it-IT" sz="1000" i="1" dirty="0" err="1"/>
              <a:t>burn</a:t>
            </a:r>
            <a:r>
              <a:rPr lang="it-IT" sz="1000" i="1" dirty="0"/>
              <a:t>-out secondo stadio e successiva separazione del </a:t>
            </a:r>
            <a:r>
              <a:rPr lang="it-IT" sz="1000" i="1" dirty="0" err="1"/>
              <a:t>fairing</a:t>
            </a:r>
            <a:endParaRPr lang="it-IT" sz="1000" i="1" dirty="0"/>
          </a:p>
          <a:p>
            <a:pPr algn="just"/>
            <a:r>
              <a:rPr lang="it-IT" sz="1000" b="1" i="1" dirty="0" err="1"/>
              <a:t>Launch</a:t>
            </a:r>
            <a:r>
              <a:rPr lang="it-IT" sz="1000" b="1" i="1" dirty="0"/>
              <a:t> + 5 </a:t>
            </a:r>
            <a:r>
              <a:rPr lang="it-IT" sz="1000" b="1" i="1" dirty="0" err="1"/>
              <a:t>min</a:t>
            </a:r>
            <a:r>
              <a:rPr lang="it-IT" sz="1000" b="1" i="1" dirty="0"/>
              <a:t> 54 s: </a:t>
            </a:r>
            <a:r>
              <a:rPr lang="it-IT" sz="1000" i="1" dirty="0" err="1"/>
              <a:t>burn</a:t>
            </a:r>
            <a:r>
              <a:rPr lang="it-IT" sz="1000" i="1" dirty="0"/>
              <a:t>-out terzo stadio</a:t>
            </a:r>
          </a:p>
          <a:p>
            <a:pPr algn="just"/>
            <a:r>
              <a:rPr lang="it-IT" sz="1000" b="1" i="1" dirty="0"/>
              <a:t>Durata totale: </a:t>
            </a:r>
            <a:r>
              <a:rPr lang="it-IT" sz="1000" b="1" i="1" u="sng" dirty="0"/>
              <a:t>1 ora e 2 minuti circa</a:t>
            </a: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96" y="1025802"/>
            <a:ext cx="972000" cy="685859"/>
          </a:xfrm>
          <a:prstGeom prst="rect">
            <a:avLst/>
          </a:prstGeom>
        </p:spPr>
      </p:pic>
      <p:sp>
        <p:nvSpPr>
          <p:cNvPr id="34" name="Rettangolo arrotondato 33"/>
          <p:cNvSpPr/>
          <p:nvPr/>
        </p:nvSpPr>
        <p:spPr>
          <a:xfrm>
            <a:off x="2092531" y="4002908"/>
            <a:ext cx="1800000" cy="2137204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/>
          <p:cNvSpPr txBox="1"/>
          <p:nvPr/>
        </p:nvSpPr>
        <p:spPr>
          <a:xfrm>
            <a:off x="8132364" y="1095715"/>
            <a:ext cx="1800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100" b="1" i="1" dirty="0"/>
              <a:t>Mantenimento orbitale (</a:t>
            </a:r>
            <a:r>
              <a:rPr lang="it-IT" sz="1100" b="1" i="1" u="sng" dirty="0"/>
              <a:t>drag </a:t>
            </a:r>
            <a:r>
              <a:rPr lang="it-IT" sz="1100" b="1" i="1" u="sng" dirty="0" err="1"/>
              <a:t>makeup</a:t>
            </a:r>
            <a:r>
              <a:rPr lang="it-IT" sz="1100" b="1" i="1" u="sng" dirty="0"/>
              <a:t> </a:t>
            </a:r>
            <a:r>
              <a:rPr lang="it-IT" sz="1100" b="1" i="1" u="sng" dirty="0" err="1"/>
              <a:t>maneuver</a:t>
            </a:r>
            <a:r>
              <a:rPr lang="it-IT" sz="1100" b="1" i="1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100" b="1" i="1" dirty="0"/>
              <a:t>Controllo d’assetto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100" b="1" i="1" dirty="0"/>
              <a:t>Manovre per evitare impatto con </a:t>
            </a:r>
            <a:r>
              <a:rPr lang="it-IT" sz="1100" b="1" i="1" dirty="0" err="1"/>
              <a:t>debris</a:t>
            </a:r>
            <a:r>
              <a:rPr lang="it-IT" sz="1100" b="1" i="1" dirty="0"/>
              <a:t> spaziali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100" b="1" i="1" dirty="0"/>
              <a:t>Manovre di puntamento verso un target richieste dai </a:t>
            </a:r>
            <a:r>
              <a:rPr lang="it-IT" sz="1100" b="1" i="1" dirty="0" err="1"/>
              <a:t>payloads</a:t>
            </a:r>
            <a:r>
              <a:rPr lang="it-IT" sz="1100" b="1" i="1" dirty="0"/>
              <a:t> imbarcati</a:t>
            </a:r>
          </a:p>
        </p:txBody>
      </p:sp>
      <p:sp>
        <p:nvSpPr>
          <p:cNvPr id="36" name="Rettangolo arrotondato 35"/>
          <p:cNvSpPr/>
          <p:nvPr/>
        </p:nvSpPr>
        <p:spPr>
          <a:xfrm>
            <a:off x="3994944" y="972535"/>
            <a:ext cx="1800000" cy="2381373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10246119" y="4109965"/>
            <a:ext cx="18000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i="1" dirty="0"/>
              <a:t>Azione di </a:t>
            </a:r>
            <a:r>
              <a:rPr lang="it-IT" sz="1100" b="1" i="1" dirty="0" err="1"/>
              <a:t>debris</a:t>
            </a:r>
            <a:r>
              <a:rPr lang="it-IT" sz="1100" b="1" i="1" dirty="0"/>
              <a:t> </a:t>
            </a:r>
            <a:r>
              <a:rPr lang="it-IT" sz="1100" b="1" i="1" dirty="0" err="1"/>
              <a:t>mitigation</a:t>
            </a:r>
            <a:r>
              <a:rPr lang="it-IT" sz="1100" b="1" i="1" dirty="0"/>
              <a:t> attiva; attraverso la propulsione residua, la piattaforma viene riposizionata su orbite specifiche in modo tale da aumentare l’area bagnata e diminuire il coefficiente balistico accelerando il rientro e la distruzione in atmosfera</a:t>
            </a:r>
          </a:p>
        </p:txBody>
      </p:sp>
      <p:sp>
        <p:nvSpPr>
          <p:cNvPr id="38" name="Rettangolo arrotondato 37"/>
          <p:cNvSpPr/>
          <p:nvPr/>
        </p:nvSpPr>
        <p:spPr>
          <a:xfrm>
            <a:off x="10251877" y="4049079"/>
            <a:ext cx="1800000" cy="2144300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CasellaDiTesto 38"/>
          <p:cNvSpPr txBox="1"/>
          <p:nvPr/>
        </p:nvSpPr>
        <p:spPr>
          <a:xfrm>
            <a:off x="6218198" y="4109965"/>
            <a:ext cx="1800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100" b="1" i="1" dirty="0"/>
              <a:t>Velocità orbitale: </a:t>
            </a:r>
            <a:r>
              <a:rPr lang="it-IT" sz="1100" i="1" dirty="0"/>
              <a:t>7,5 km/s</a:t>
            </a:r>
          </a:p>
          <a:p>
            <a:pPr algn="just"/>
            <a:endParaRPr lang="it-IT" sz="1100" i="1" dirty="0"/>
          </a:p>
          <a:p>
            <a:r>
              <a:rPr lang="it-IT" sz="1100" b="1" i="1" dirty="0"/>
              <a:t>Periodo orbitale: </a:t>
            </a:r>
            <a:r>
              <a:rPr lang="it-IT" sz="1100" i="1" dirty="0"/>
              <a:t>97 minuti</a:t>
            </a:r>
          </a:p>
        </p:txBody>
      </p:sp>
      <p:sp>
        <p:nvSpPr>
          <p:cNvPr id="40" name="Rettangolo arrotondato 39"/>
          <p:cNvSpPr/>
          <p:nvPr/>
        </p:nvSpPr>
        <p:spPr>
          <a:xfrm>
            <a:off x="6148116" y="4023158"/>
            <a:ext cx="1800000" cy="773779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2560A4A0-955D-4DF5-BA5A-EA7458B102C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87" y="0"/>
            <a:ext cx="12191013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3" name="Immagine 23">
            <a:extLst>
              <a:ext uri="{FF2B5EF4-FFF2-40B4-BE49-F238E27FC236}">
                <a16:creationId xmlns:a16="http://schemas.microsoft.com/office/drawing/2014/main" id="{526F7C52-47B1-44C1-91F3-94AA3D552D8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1113874" y="6266751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303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404916" y="639535"/>
            <a:ext cx="5486400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Calibri" panose="020F0502020204030204"/>
              </a:rPr>
              <a:t>Strategia di determinazione orbitale</a:t>
            </a:r>
            <a:endParaRPr kumimoji="0" lang="it-IT" sz="2000" i="0" u="none" strike="noStrike" kern="1200" normalizeH="0" baseline="0" noProof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18" y="1290863"/>
            <a:ext cx="6712396" cy="25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3923226" y="3810863"/>
                <a:ext cx="4449780" cy="97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dirty="0"/>
                  <a:t>Algoritmo </a:t>
                </a:r>
                <a:r>
                  <a:rPr lang="it-IT" sz="2000" b="1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Site track </a:t>
                </a:r>
                <a:r>
                  <a:rPr lang="it-IT" dirty="0"/>
                  <a:t>(</a:t>
                </a:r>
                <a:r>
                  <a:rPr lang="it-IT" dirty="0" err="1"/>
                  <a:t>Vallado</a:t>
                </a:r>
                <a:r>
                  <a:rPr lang="it-IT" dirty="0"/>
                  <a:t>)</a:t>
                </a:r>
              </a:p>
              <a:p>
                <a:pPr algn="ctr"/>
                <a:r>
                  <a:rPr lang="it-IT" b="1" dirty="0"/>
                  <a:t> Input</a:t>
                </a:r>
                <a:r>
                  <a:rPr lang="it-IT" dirty="0"/>
                  <a:t>: ϱ, </a:t>
                </a:r>
                <a:r>
                  <a:rPr lang="it-IT" dirty="0" err="1"/>
                  <a:t>Az</a:t>
                </a:r>
                <a:r>
                  <a:rPr lang="it-IT" dirty="0"/>
                  <a:t>, </a:t>
                </a:r>
                <a:r>
                  <a:rPr lang="it-IT" dirty="0" err="1"/>
                  <a:t>El</a:t>
                </a:r>
                <a:r>
                  <a:rPr lang="it-IT" dirty="0"/>
                  <a:t>, ϱ̇, </a:t>
                </a:r>
                <a:r>
                  <a:rPr lang="it-IT" dirty="0" err="1"/>
                  <a:t>Az</a:t>
                </a:r>
                <a:r>
                  <a:rPr lang="it-IT" dirty="0"/>
                  <a:t>̇,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𝐸𝑙</m:t>
                        </m:r>
                      </m:e>
                    </m:acc>
                  </m:oMath>
                </a14:m>
                <a:r>
                  <a:rPr lang="it-IT" dirty="0"/>
                  <a:t>̇</a:t>
                </a:r>
              </a:p>
              <a:p>
                <a:pPr algn="ctr"/>
                <a:r>
                  <a:rPr lang="it-IT" dirty="0"/>
                  <a:t> </a:t>
                </a:r>
                <a:r>
                  <a:rPr lang="it-IT" b="1" dirty="0" err="1"/>
                  <a:t>Hp</a:t>
                </a:r>
                <a:r>
                  <a:rPr lang="it-IT" dirty="0"/>
                  <a:t>: Terra ellissoidica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226" y="3810863"/>
                <a:ext cx="4449780" cy="970137"/>
              </a:xfrm>
              <a:prstGeom prst="rect">
                <a:avLst/>
              </a:prstGeom>
              <a:blipFill>
                <a:blip r:embed="rId3"/>
                <a:stretch>
                  <a:fillRect t="-3774" b="-943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ttangolo arrotondato 6"/>
          <p:cNvSpPr/>
          <p:nvPr/>
        </p:nvSpPr>
        <p:spPr>
          <a:xfrm>
            <a:off x="4602780" y="3790390"/>
            <a:ext cx="3090672" cy="404521"/>
          </a:xfrm>
          <a:prstGeom prst="roundRect">
            <a:avLst/>
          </a:prstGeom>
          <a:noFill/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054" y="4738458"/>
            <a:ext cx="9825414" cy="1440000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7408314" y="4238006"/>
            <a:ext cx="295956" cy="1389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7747254" y="4126654"/>
            <a:ext cx="192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u="sng" dirty="0"/>
              <a:t>Radar </a:t>
            </a:r>
            <a:r>
              <a:rPr lang="it-IT" sz="1600" b="1" u="sng" dirty="0" err="1"/>
              <a:t>ground-based</a:t>
            </a:r>
            <a:endParaRPr lang="it-IT" sz="1600" b="1" u="sng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D2A93A0-5F9F-4858-9978-07B74958AFE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87" y="0"/>
            <a:ext cx="12191013" cy="5964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Immagine 23">
            <a:extLst>
              <a:ext uri="{FF2B5EF4-FFF2-40B4-BE49-F238E27FC236}">
                <a16:creationId xmlns:a16="http://schemas.microsoft.com/office/drawing/2014/main" id="{91C6D571-EE17-4FC1-B5E6-8BA011D9C87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13874" y="6178459"/>
            <a:ext cx="9384843" cy="60632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05221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902402" y="582527"/>
            <a:ext cx="849142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Definizione delle operazioni Master-Carrier e precisione di puntamento richiesta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38" y="1312905"/>
            <a:ext cx="5040000" cy="194091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18338" y="3691168"/>
            <a:ext cx="505663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dirty="0"/>
              <a:t>Le manovre di </a:t>
            </a:r>
            <a:r>
              <a:rPr lang="it-IT" sz="1400" b="1" u="sng" dirty="0"/>
              <a:t>rendez-vous</a:t>
            </a:r>
            <a:r>
              <a:rPr lang="it-IT" sz="1400" dirty="0"/>
              <a:t> e </a:t>
            </a:r>
            <a:r>
              <a:rPr lang="it-IT" sz="1400" b="1" u="sng" dirty="0"/>
              <a:t>docking</a:t>
            </a:r>
            <a:r>
              <a:rPr lang="it-IT" sz="1400" dirty="0"/>
              <a:t> sono scandite da una sequenza di fasi:</a:t>
            </a:r>
          </a:p>
          <a:p>
            <a:pPr algn="just"/>
            <a:endParaRPr lang="it-IT" sz="1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1400" b="1" i="1" dirty="0" err="1"/>
              <a:t>Phasing</a:t>
            </a:r>
            <a:endParaRPr lang="it-IT" sz="1400" b="1" i="1" dirty="0"/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it-IT" sz="1400" b="1" i="1" dirty="0"/>
              <a:t>Close </a:t>
            </a:r>
            <a:r>
              <a:rPr lang="it-IT" sz="1400" b="1" i="1" dirty="0" err="1"/>
              <a:t>range</a:t>
            </a:r>
            <a:r>
              <a:rPr lang="it-IT" sz="1400" b="1" i="1" dirty="0"/>
              <a:t> rendez-vous</a:t>
            </a:r>
          </a:p>
          <a:p>
            <a:pPr marL="357188" indent="-357188" algn="just"/>
            <a:r>
              <a:rPr lang="it-IT" sz="1400" b="1" i="1" dirty="0"/>
              <a:t>         </a:t>
            </a:r>
            <a:r>
              <a:rPr lang="it-IT" sz="1400" b="1" dirty="0"/>
              <a:t> - </a:t>
            </a:r>
            <a:r>
              <a:rPr lang="it-IT" sz="1200" b="1" i="1" dirty="0" err="1"/>
              <a:t>Homing</a:t>
            </a:r>
            <a:r>
              <a:rPr lang="it-IT" sz="1400" dirty="0"/>
              <a:t> (distanza &lt; 2km) </a:t>
            </a:r>
          </a:p>
          <a:p>
            <a:pPr marL="357188" indent="-357188" algn="just"/>
            <a:r>
              <a:rPr lang="it-IT" sz="1400" b="1" i="1" dirty="0"/>
              <a:t>          - </a:t>
            </a:r>
            <a:r>
              <a:rPr lang="it-IT" sz="1200" b="1" i="1" dirty="0" err="1"/>
              <a:t>Closing</a:t>
            </a:r>
            <a:r>
              <a:rPr lang="it-IT" sz="1400" b="1" i="1" dirty="0"/>
              <a:t> </a:t>
            </a:r>
            <a:r>
              <a:rPr lang="it-IT" sz="1400" dirty="0"/>
              <a:t>(distanza 2-300 m circa)</a:t>
            </a:r>
          </a:p>
          <a:p>
            <a:pPr marL="357188" indent="-357188" algn="just">
              <a:buFont typeface="Arial" panose="020B0604020202020204" pitchFamily="34" charset="0"/>
              <a:buChar char="•"/>
            </a:pPr>
            <a:r>
              <a:rPr lang="it-IT" sz="1400" b="1" i="1" dirty="0" err="1"/>
              <a:t>Final</a:t>
            </a:r>
            <a:r>
              <a:rPr lang="it-IT" sz="1400" b="1" i="1" dirty="0"/>
              <a:t> </a:t>
            </a:r>
            <a:r>
              <a:rPr lang="it-IT" sz="1400" b="1" i="1" dirty="0" err="1"/>
              <a:t>approach</a:t>
            </a:r>
            <a:endParaRPr lang="it-IT" sz="1400" b="1" i="1" dirty="0"/>
          </a:p>
          <a:p>
            <a:pPr marL="357188" indent="-357188" algn="just"/>
            <a:r>
              <a:rPr lang="it-IT" sz="1200" b="1" i="1" dirty="0"/>
              <a:t>          </a:t>
            </a:r>
            <a:r>
              <a:rPr lang="it-IT" sz="1400" b="1" i="1" dirty="0"/>
              <a:t>- </a:t>
            </a:r>
            <a:r>
              <a:rPr lang="it-IT" sz="1200" b="1" i="1" dirty="0" err="1"/>
              <a:t>Proximity</a:t>
            </a:r>
            <a:r>
              <a:rPr lang="it-IT" sz="1200" b="1" i="1" dirty="0"/>
              <a:t> </a:t>
            </a:r>
            <a:r>
              <a:rPr lang="it-IT" sz="1200" b="1" i="1" dirty="0" err="1"/>
              <a:t>operations</a:t>
            </a:r>
            <a:endParaRPr lang="it-IT" sz="1200" b="1" i="1" dirty="0"/>
          </a:p>
          <a:p>
            <a:pPr marL="357188" indent="-357188" algn="just"/>
            <a:r>
              <a:rPr lang="it-IT" sz="1200" b="1" i="1" dirty="0"/>
              <a:t>              </a:t>
            </a:r>
            <a:r>
              <a:rPr lang="it-IT" sz="1200" i="1" dirty="0"/>
              <a:t>Approccio suggerito </a:t>
            </a:r>
            <a:r>
              <a:rPr lang="it-IT" sz="1200" b="1" i="1" dirty="0"/>
              <a:t>R-bar</a:t>
            </a:r>
            <a:endParaRPr lang="it-IT" sz="1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92824" y="1216102"/>
            <a:ext cx="4754880" cy="2308324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dirty="0"/>
              <a:t>Tipo di puntamento: </a:t>
            </a:r>
            <a:r>
              <a:rPr lang="it-IT" i="1" dirty="0"/>
              <a:t>Nadirale</a:t>
            </a:r>
          </a:p>
          <a:p>
            <a:pPr algn="ctr"/>
            <a:endParaRPr lang="it-IT" b="1" i="1" dirty="0"/>
          </a:p>
          <a:p>
            <a:pPr algn="ctr"/>
            <a:r>
              <a:rPr lang="it-IT" b="1" i="1" dirty="0"/>
              <a:t>Accuratezza di puntamento richiesta:</a:t>
            </a:r>
            <a:endParaRPr lang="it-IT" i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i="1" dirty="0" err="1"/>
              <a:t>Payload</a:t>
            </a:r>
            <a:r>
              <a:rPr lang="it-IT" i="1" dirty="0"/>
              <a:t> ottici: 0,001° - 0,01°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i="1" dirty="0"/>
              <a:t>Antenne: 0,1° - 0,5°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i="1" dirty="0"/>
              <a:t>Pannelli solari: 4° - 10° (verso il Sole)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i="1" dirty="0"/>
          </a:p>
          <a:p>
            <a:pPr algn="ctr"/>
            <a:r>
              <a:rPr lang="it-IT" b="1" i="1" dirty="0" err="1"/>
              <a:t>Slew</a:t>
            </a:r>
            <a:r>
              <a:rPr lang="it-IT" b="1" i="1" dirty="0"/>
              <a:t> rate: </a:t>
            </a:r>
            <a:r>
              <a:rPr lang="it-IT" i="1" dirty="0"/>
              <a:t>0,06°/s (convenzionale)</a:t>
            </a:r>
            <a:endParaRPr lang="it-IT" b="1" i="1" dirty="0"/>
          </a:p>
        </p:txBody>
      </p:sp>
      <p:sp>
        <p:nvSpPr>
          <p:cNvPr id="11" name="Parentesi graffa chiusa 10"/>
          <p:cNvSpPr/>
          <p:nvPr/>
        </p:nvSpPr>
        <p:spPr>
          <a:xfrm>
            <a:off x="3246120" y="4403446"/>
            <a:ext cx="360000" cy="1496514"/>
          </a:xfrm>
          <a:prstGeom prst="rightBrac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788964" y="4422632"/>
            <a:ext cx="2359152" cy="1477328"/>
          </a:xfrm>
          <a:prstGeom prst="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it-IT" b="1" i="1" dirty="0"/>
              <a:t>Tolleranze relative alla zona d’interfaccia e requisiti sulla precisione del moto relativo</a:t>
            </a:r>
          </a:p>
        </p:txBody>
      </p:sp>
      <p:sp>
        <p:nvSpPr>
          <p:cNvPr id="13" name="Freccia a destra 12"/>
          <p:cNvSpPr/>
          <p:nvPr/>
        </p:nvSpPr>
        <p:spPr>
          <a:xfrm>
            <a:off x="6330960" y="4981296"/>
            <a:ext cx="360000" cy="360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8790264" y="3603443"/>
            <a:ext cx="360000" cy="36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7045452" y="4028319"/>
            <a:ext cx="3849624" cy="2246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400" dirty="0"/>
              <a:t>Stabilizzazione del satellite su 3 assi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it-IT" sz="1400" dirty="0"/>
              <a:t>Sensori di orizzonte per il riferimento verticale (rollio e beccheggio)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it-IT" sz="1400" dirty="0"/>
              <a:t>Sensore stellare o solare per il riferimento lungo il terzo asse e la determinazione dell’assetto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it-IT" sz="1400" dirty="0"/>
              <a:t>Ruote di reazione o di momento (</a:t>
            </a:r>
            <a:r>
              <a:rPr lang="it-IT" sz="1400" dirty="0" err="1"/>
              <a:t>reaction</a:t>
            </a:r>
            <a:r>
              <a:rPr lang="it-IT" sz="1400" dirty="0"/>
              <a:t> o </a:t>
            </a:r>
            <a:r>
              <a:rPr lang="it-IT" sz="1400" dirty="0" err="1"/>
              <a:t>momentum</a:t>
            </a:r>
            <a:r>
              <a:rPr lang="it-IT" sz="1400" dirty="0"/>
              <a:t> </a:t>
            </a:r>
            <a:r>
              <a:rPr lang="it-IT" sz="1400" dirty="0" err="1"/>
              <a:t>wheels</a:t>
            </a:r>
            <a:r>
              <a:rPr lang="it-IT" sz="1400" dirty="0"/>
              <a:t>) per puntamento fine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it-IT" sz="1400" dirty="0"/>
              <a:t>Propulsori (</a:t>
            </a:r>
            <a:r>
              <a:rPr lang="it-IT" sz="1400" dirty="0" err="1"/>
              <a:t>thrusters</a:t>
            </a:r>
            <a:r>
              <a:rPr lang="it-IT" sz="1400" dirty="0"/>
              <a:t>) o attuatori magnetici per smorzare i momenti angolari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BD13BEAD-2FD9-4C1D-A4B8-0993B8F07AB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7" y="0"/>
            <a:ext cx="12191013" cy="5048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magine 23">
            <a:extLst>
              <a:ext uri="{FF2B5EF4-FFF2-40B4-BE49-F238E27FC236}">
                <a16:creationId xmlns:a16="http://schemas.microsoft.com/office/drawing/2014/main" id="{64F935B7-7066-4A9D-80E3-4C9BEAA85A1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132924" y="633996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59693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309310" y="859798"/>
            <a:ext cx="7677612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it-IT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Design e mantenimento orbita nominale, perturbazioni e link duration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1038543" y="4160520"/>
            <a:ext cx="2990088" cy="19498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98541" y="1508760"/>
            <a:ext cx="36700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Design orbita nominale</a:t>
            </a:r>
          </a:p>
          <a:p>
            <a:pPr algn="ctr"/>
            <a:endParaRPr lang="it-IT" sz="1600" dirty="0"/>
          </a:p>
          <a:p>
            <a:pPr algn="ctr"/>
            <a:r>
              <a:rPr lang="it-IT" sz="1600" dirty="0"/>
              <a:t>Orbita</a:t>
            </a:r>
            <a:r>
              <a:rPr lang="it-IT" sz="1600" b="1" dirty="0"/>
              <a:t> LEO, circolare </a:t>
            </a:r>
            <a:r>
              <a:rPr lang="it-IT" sz="1600" dirty="0"/>
              <a:t>ed</a:t>
            </a:r>
            <a:r>
              <a:rPr lang="it-IT" sz="1600" b="1" dirty="0"/>
              <a:t> elio-sincrona (SS) </a:t>
            </a:r>
            <a:r>
              <a:rPr lang="it-IT" sz="1600" dirty="0"/>
              <a:t>di tipo </a:t>
            </a:r>
            <a:r>
              <a:rPr lang="it-IT" sz="1600" b="1" dirty="0"/>
              <a:t>9 am-9 </a:t>
            </a:r>
            <a:r>
              <a:rPr lang="it-IT" sz="1600" b="1" dirty="0" err="1"/>
              <a:t>pm</a:t>
            </a:r>
            <a:r>
              <a:rPr lang="it-IT" sz="1600" b="1" dirty="0"/>
              <a:t> LTAN-LTDN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Eccentricità:</a:t>
            </a:r>
            <a:r>
              <a:rPr lang="it-IT" sz="1600" dirty="0">
                <a:latin typeface="Calibri" panose="020F0502020204030204" pitchFamily="34" charset="0"/>
              </a:rPr>
              <a:t> ≈</a:t>
            </a:r>
            <a:r>
              <a:rPr lang="it-IT" sz="1600" b="1" dirty="0"/>
              <a:t> </a:t>
            </a:r>
            <a:r>
              <a:rPr lang="it-IT" sz="1600" dirty="0"/>
              <a:t>0</a:t>
            </a:r>
            <a:endParaRPr lang="it-IT" sz="1600" b="1" dirty="0"/>
          </a:p>
          <a:p>
            <a:pPr algn="ctr"/>
            <a:r>
              <a:rPr lang="it-IT" sz="1600" b="1" dirty="0"/>
              <a:t>Altitudine: </a:t>
            </a:r>
            <a:r>
              <a:rPr lang="it-IT" sz="1600" dirty="0">
                <a:latin typeface="Calibri" panose="020F0502020204030204" pitchFamily="34" charset="0"/>
              </a:rPr>
              <a:t>≈ </a:t>
            </a:r>
            <a:r>
              <a:rPr lang="it-IT" sz="1600" dirty="0"/>
              <a:t>600 km</a:t>
            </a:r>
            <a:endParaRPr lang="it-IT" sz="1600" b="1" dirty="0"/>
          </a:p>
          <a:p>
            <a:pPr algn="ctr"/>
            <a:r>
              <a:rPr lang="it-IT" sz="1600" b="1" dirty="0"/>
              <a:t>Inclinazione: </a:t>
            </a:r>
            <a:r>
              <a:rPr lang="it-IT" sz="1600" dirty="0"/>
              <a:t>97,8°</a:t>
            </a:r>
          </a:p>
          <a:p>
            <a:pPr algn="ctr"/>
            <a:r>
              <a:rPr lang="it-IT" sz="1600" b="1" dirty="0"/>
              <a:t>Argomento del perigeo: </a:t>
            </a:r>
            <a:r>
              <a:rPr lang="it-IT" sz="1600" dirty="0"/>
              <a:t>non definito</a:t>
            </a:r>
            <a:endParaRPr lang="it-IT" sz="1600" b="1" dirty="0"/>
          </a:p>
          <a:p>
            <a:pPr algn="ctr"/>
            <a:r>
              <a:rPr lang="it-IT" sz="1600" b="1" dirty="0"/>
              <a:t>RAAN: </a:t>
            </a:r>
            <a:r>
              <a:rPr lang="it-IT" sz="1600" dirty="0"/>
              <a:t>45°</a:t>
            </a:r>
          </a:p>
          <a:p>
            <a:pPr algn="ctr"/>
            <a:endParaRPr lang="it-IT" sz="1600" b="1" dirty="0"/>
          </a:p>
          <a:p>
            <a:pPr algn="ctr"/>
            <a:r>
              <a:rPr lang="it-IT" sz="1600" b="1" dirty="0"/>
              <a:t>Decadimento orbitale dovuto alla resistenza atmosferica</a:t>
            </a:r>
          </a:p>
          <a:p>
            <a:pPr algn="ctr"/>
            <a:endParaRPr lang="it-IT" sz="1600" b="1" dirty="0"/>
          </a:p>
          <a:p>
            <a:pPr algn="ctr"/>
            <a:endParaRPr lang="it-IT" sz="1600" b="1" dirty="0"/>
          </a:p>
          <a:p>
            <a:pPr algn="ctr"/>
            <a:r>
              <a:rPr lang="it-IT" dirty="0"/>
              <a:t>ΔV</a:t>
            </a:r>
            <a:r>
              <a:rPr lang="it-IT" baseline="-25000" dirty="0"/>
              <a:t>DRAG MAKEUP </a:t>
            </a:r>
            <a:r>
              <a:rPr lang="it-IT" dirty="0">
                <a:latin typeface="Calibri" panose="020F0502020204030204" pitchFamily="34" charset="0"/>
              </a:rPr>
              <a:t>≈ </a:t>
            </a:r>
            <a:r>
              <a:rPr lang="it-IT" dirty="0"/>
              <a:t>100 m/s </a:t>
            </a:r>
          </a:p>
          <a:p>
            <a:pPr algn="ctr"/>
            <a:endParaRPr lang="it-IT" sz="1600" b="1" dirty="0"/>
          </a:p>
          <a:p>
            <a:pPr algn="ctr"/>
            <a:r>
              <a:rPr lang="it-IT" dirty="0"/>
              <a:t>ΔV</a:t>
            </a:r>
            <a:r>
              <a:rPr lang="it-IT" baseline="-25000" dirty="0"/>
              <a:t>DE-ORB</a:t>
            </a:r>
            <a:r>
              <a:rPr lang="it-IT" dirty="0"/>
              <a:t> </a:t>
            </a:r>
            <a:r>
              <a:rPr lang="it-IT" dirty="0">
                <a:latin typeface="Calibri" panose="020F0502020204030204" pitchFamily="34" charset="0"/>
              </a:rPr>
              <a:t>≈ </a:t>
            </a:r>
            <a:r>
              <a:rPr lang="it-IT" dirty="0"/>
              <a:t>157 m/s </a:t>
            </a:r>
            <a:endParaRPr lang="it-IT" sz="1600" b="1" dirty="0"/>
          </a:p>
          <a:p>
            <a:pPr algn="ctr"/>
            <a:endParaRPr lang="it-IT" sz="1600" b="1" dirty="0"/>
          </a:p>
          <a:p>
            <a:pPr algn="ctr"/>
            <a:endParaRPr lang="it-IT" sz="1600" b="1" dirty="0"/>
          </a:p>
          <a:p>
            <a:endParaRPr lang="it-IT" sz="2400" b="1" dirty="0"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55915" y="4830294"/>
            <a:ext cx="1955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baseline="30000" dirty="0"/>
              <a:t>Δ</a:t>
            </a:r>
            <a:r>
              <a:rPr lang="it-IT" sz="2800" baseline="30000" dirty="0"/>
              <a:t>a = -3,2 m/orbita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6245352" y="1444752"/>
                <a:ext cx="5084064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b="1" dirty="0">
                    <a:ln w="12700">
                      <a:solidFill>
                        <a:schemeClr val="accent1"/>
                      </a:solidFill>
                      <a:prstDash val="solid"/>
                    </a:ln>
                    <a:pattFill prst="pct50">
                      <a:fgClr>
                        <a:schemeClr val="accent1"/>
                      </a:fgClr>
                      <a:bgClr>
                        <a:schemeClr val="accent1">
                          <a:lumMod val="20000"/>
                          <a:lumOff val="80000"/>
                        </a:schemeClr>
                      </a:bgClr>
                    </a:pattFill>
                    <a:effectLst>
                      <a:outerShdw dist="38100" dir="2640000" algn="bl" rotWithShape="0">
                        <a:schemeClr val="accent1"/>
                      </a:outerShdw>
                    </a:effectLst>
                  </a:rPr>
                  <a:t>Considerazioni sul lancio</a:t>
                </a:r>
              </a:p>
              <a:p>
                <a:pPr algn="ctr"/>
                <a:r>
                  <a:rPr lang="it-IT" sz="1600" dirty="0"/>
                  <a:t>Considerando inclinazione dell’orbita, latitudine del sito e </a:t>
                </a:r>
                <a:r>
                  <a:rPr lang="it-IT" sz="1600" dirty="0" err="1"/>
                  <a:t>azimuth</a:t>
                </a:r>
                <a:r>
                  <a:rPr lang="it-IT" sz="1600" dirty="0"/>
                  <a:t> consentiti dal sito stesso [391°, 95°] è possibile lanciare solo dal </a:t>
                </a:r>
                <a:r>
                  <a:rPr lang="it-IT" sz="1600" u="sng" dirty="0"/>
                  <a:t>nodo ascendente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it-IT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1600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it-IT" sz="1600" b="1" i="1" smtClean="0">
                            <a:latin typeface="Cambria Math" panose="02040503050406030204" pitchFamily="18" charset="0"/>
                          </a:rPr>
                          <m:t>𝑨𝑵</m:t>
                        </m:r>
                      </m:sub>
                    </m:sSub>
                  </m:oMath>
                </a14:m>
                <a:r>
                  <a:rPr lang="it-IT" sz="1600" b="1" dirty="0"/>
                  <a:t> = 7,8° verso ovest</a:t>
                </a:r>
              </a:p>
              <a:p>
                <a:pPr algn="ctr"/>
                <a:r>
                  <a:rPr lang="it-IT" sz="1600" dirty="0"/>
                  <a:t>Considerando </a:t>
                </a:r>
                <a:r>
                  <a:rPr lang="el-GR" sz="1600" dirty="0"/>
                  <a:t>Ω</a:t>
                </a:r>
                <a:r>
                  <a:rPr lang="it-IT" sz="1600" dirty="0"/>
                  <a:t>=45° e </a:t>
                </a:r>
                <a:r>
                  <a:rPr lang="el-GR" sz="1600" dirty="0"/>
                  <a:t>δ</a:t>
                </a:r>
                <a:r>
                  <a:rPr lang="it-IT" sz="1600" dirty="0"/>
                  <a:t> ottenuto:</a:t>
                </a:r>
              </a:p>
              <a:p>
                <a:pPr algn="ctr"/>
                <a:r>
                  <a:rPr lang="it-IT" sz="1600" b="1" dirty="0"/>
                  <a:t>LWST</a:t>
                </a:r>
                <a:r>
                  <a:rPr lang="it-IT" sz="1600" b="1" baseline="-25000" dirty="0"/>
                  <a:t>AN</a:t>
                </a:r>
                <a:r>
                  <a:rPr lang="it-IT" sz="1600" b="1" dirty="0"/>
                  <a:t>  = 2.57 LST (Local </a:t>
                </a:r>
                <a:r>
                  <a:rPr lang="it-IT" sz="1600" b="1" dirty="0" err="1"/>
                  <a:t>Sidereal</a:t>
                </a:r>
                <a:r>
                  <a:rPr lang="it-IT" sz="1600" b="1" dirty="0"/>
                  <a:t> Time)</a:t>
                </a:r>
                <a:endParaRPr lang="it-IT" sz="1600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352" y="1444752"/>
                <a:ext cx="5084064" cy="1846659"/>
              </a:xfrm>
              <a:prstGeom prst="rect">
                <a:avLst/>
              </a:prstGeom>
              <a:blipFill>
                <a:blip r:embed="rId3"/>
                <a:stretch>
                  <a:fillRect b="-33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sellaDiTesto 8"/>
          <p:cNvSpPr txBox="1"/>
          <p:nvPr/>
        </p:nvSpPr>
        <p:spPr>
          <a:xfrm>
            <a:off x="7132320" y="4160520"/>
            <a:ext cx="3502152" cy="1938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341364" y="3324853"/>
            <a:ext cx="508406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Analisi dei contatti con stazioni di terra</a:t>
            </a:r>
          </a:p>
          <a:p>
            <a:pPr algn="ctr"/>
            <a:r>
              <a:rPr lang="it-IT" sz="1600" dirty="0"/>
              <a:t>Propagazione orbita di 24 ore con software </a:t>
            </a:r>
            <a:r>
              <a:rPr lang="it-IT" sz="1600" b="1" i="1" dirty="0"/>
              <a:t>NASA GMAT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i="1" dirty="0" err="1"/>
              <a:t>Leaf</a:t>
            </a:r>
            <a:r>
              <a:rPr lang="it-IT" sz="1600" b="1" i="1" dirty="0"/>
              <a:t> Line (</a:t>
            </a:r>
            <a:r>
              <a:rPr lang="it-IT" sz="1600" b="1" i="1" dirty="0" err="1"/>
              <a:t>Leaf</a:t>
            </a:r>
            <a:r>
              <a:rPr lang="it-IT" sz="1600" b="1" i="1" dirty="0"/>
              <a:t> Space)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sz="1600" b="1" i="1" dirty="0"/>
              <a:t>Amazon Web Service Ground </a:t>
            </a:r>
            <a:r>
              <a:rPr lang="it-IT" sz="1600" b="1" i="1" dirty="0" err="1"/>
              <a:t>Stations</a:t>
            </a:r>
            <a:r>
              <a:rPr lang="it-IT" sz="1600" b="1" i="1" dirty="0"/>
              <a:t> (Amazon)</a:t>
            </a:r>
          </a:p>
          <a:p>
            <a:pPr algn="ctr"/>
            <a:endParaRPr lang="it-IT" sz="1600" b="1" i="1" dirty="0"/>
          </a:p>
        </p:txBody>
      </p:sp>
      <p:pic>
        <p:nvPicPr>
          <p:cNvPr id="11" name="Immagin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08" y="4453514"/>
            <a:ext cx="3600000" cy="1800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DEF33841-987F-46FC-ABE3-310A62807E2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87" y="0"/>
            <a:ext cx="12191013" cy="61888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Immagine 23">
            <a:extLst>
              <a:ext uri="{FF2B5EF4-FFF2-40B4-BE49-F238E27FC236}">
                <a16:creationId xmlns:a16="http://schemas.microsoft.com/office/drawing/2014/main" id="{97ECAE95-5CC4-4650-8B91-94F7A7FF47A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105712" y="6339965"/>
            <a:ext cx="9384843" cy="5180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54912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ace.airbus.com/wp-content/uploads/2016/09/earth-view-from-satellite-space-systems-cover.jpg">
            <a:extLst>
              <a:ext uri="{FF2B5EF4-FFF2-40B4-BE49-F238E27FC236}">
                <a16:creationId xmlns:a16="http://schemas.microsoft.com/office/drawing/2014/main" id="{77668DB7-A4DE-48D1-A8B0-845AC29D21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984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22D13B4-7B0B-43BD-9CD7-1B3EE465FB3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87" y="0"/>
            <a:ext cx="12191013" cy="49284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magine 23">
            <a:extLst>
              <a:ext uri="{FF2B5EF4-FFF2-40B4-BE49-F238E27FC236}">
                <a16:creationId xmlns:a16="http://schemas.microsoft.com/office/drawing/2014/main" id="{9271D983-5292-4EBE-8915-852809EA2A9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6162675"/>
            <a:ext cx="12192000" cy="69532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64490A-D73D-46AF-8CA5-12F0C37B4C01}"/>
              </a:ext>
            </a:extLst>
          </p:cNvPr>
          <p:cNvSpPr txBox="1"/>
          <p:nvPr/>
        </p:nvSpPr>
        <p:spPr>
          <a:xfrm>
            <a:off x="0" y="4533900"/>
            <a:ext cx="12192000" cy="952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51ACA7C-F481-404B-BAB6-C49952152726}"/>
              </a:ext>
            </a:extLst>
          </p:cNvPr>
          <p:cNvSpPr txBox="1"/>
          <p:nvPr/>
        </p:nvSpPr>
        <p:spPr>
          <a:xfrm>
            <a:off x="133349" y="4619625"/>
            <a:ext cx="118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887229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548</Words>
  <Application>Microsoft Office PowerPoint</Application>
  <PresentationFormat>Widescreen</PresentationFormat>
  <Paragraphs>78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</dc:creator>
  <cp:lastModifiedBy>Giuseppe Esposito</cp:lastModifiedBy>
  <cp:revision>41</cp:revision>
  <dcterms:created xsi:type="dcterms:W3CDTF">2021-11-10T13:29:46Z</dcterms:created>
  <dcterms:modified xsi:type="dcterms:W3CDTF">2022-04-20T15:01:55Z</dcterms:modified>
</cp:coreProperties>
</file>