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96" r:id="rId2"/>
    <p:sldId id="294" r:id="rId3"/>
    <p:sldId id="295" r:id="rId4"/>
    <p:sldId id="334" r:id="rId5"/>
    <p:sldId id="340" r:id="rId6"/>
    <p:sldId id="339" r:id="rId7"/>
    <p:sldId id="325" r:id="rId8"/>
    <p:sldId id="331" r:id="rId9"/>
    <p:sldId id="338" r:id="rId10"/>
    <p:sldId id="271" r:id="rId11"/>
  </p:sldIdLst>
  <p:sldSz cx="10080625" cy="567055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2D0"/>
    <a:srgbClr val="73A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38" autoAdjust="0"/>
  </p:normalViewPr>
  <p:slideViewPr>
    <p:cSldViewPr snapToGrid="0">
      <p:cViewPr varScale="1">
        <p:scale>
          <a:sx n="75" d="100"/>
          <a:sy n="75" d="100"/>
        </p:scale>
        <p:origin x="10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08451-835F-4796-9BF3-4E80ABBB06B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29E078E-5C0F-490D-8AC7-5D3D25D2705F}">
      <dgm:prSet phldrT="[Tes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200" b="1" dirty="0"/>
            <a:t>Stato dell’arte</a:t>
          </a:r>
        </a:p>
        <a:p>
          <a:pPr marL="0" lvl="0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dirty="0"/>
            <a:t> </a:t>
          </a:r>
        </a:p>
        <a:p>
          <a:pPr marL="0" lvl="0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dirty="0"/>
            <a:t>Analisi critica di servizi e funzionalità sviluppati in programmi passati e delle tecnologie utilizzate.</a:t>
          </a:r>
        </a:p>
      </dgm:t>
    </dgm:pt>
    <dgm:pt modelId="{D472C5D6-D904-46CC-B8B8-FF447E85116D}" type="parTrans" cxnId="{3FCD4264-8722-4F32-9F9F-7F4DA904255E}">
      <dgm:prSet/>
      <dgm:spPr/>
      <dgm:t>
        <a:bodyPr/>
        <a:lstStyle/>
        <a:p>
          <a:endParaRPr lang="it-IT"/>
        </a:p>
      </dgm:t>
    </dgm:pt>
    <dgm:pt modelId="{90E0E400-679F-465F-9B14-4C7E0AA6EB35}" type="sibTrans" cxnId="{3FCD4264-8722-4F32-9F9F-7F4DA904255E}">
      <dgm:prSet/>
      <dgm:spPr/>
      <dgm:t>
        <a:bodyPr/>
        <a:lstStyle/>
        <a:p>
          <a:endParaRPr lang="it-IT"/>
        </a:p>
      </dgm:t>
    </dgm:pt>
    <dgm:pt modelId="{4AA91F85-DCEB-4C99-8D97-1D489680204F}">
      <dgm:prSet phldrT="[Testo]" custT="1"/>
      <dgm:spPr/>
      <dgm:t>
        <a:bodyPr/>
        <a:lstStyle/>
        <a:p>
          <a:pPr algn="l"/>
          <a:r>
            <a:rPr lang="it-IT" sz="1200" b="1" dirty="0"/>
            <a:t>Analisi dei Payload</a:t>
          </a:r>
        </a:p>
        <a:p>
          <a:pPr algn="just"/>
          <a:r>
            <a:rPr lang="it-IT" sz="1050" dirty="0"/>
            <a:t>Analisi e definizione di tutte le funzionalità richieste al sistema e analisi dei payload necessari al caso applicativo in esame.</a:t>
          </a:r>
        </a:p>
        <a:p>
          <a:pPr algn="l"/>
          <a:r>
            <a:rPr lang="it-IT" sz="1050" dirty="0"/>
            <a:t>- </a:t>
          </a:r>
          <a:r>
            <a:rPr lang="it-IT" sz="1050" dirty="0" err="1"/>
            <a:t>Satlab</a:t>
          </a:r>
          <a:r>
            <a:rPr lang="it-IT" sz="1050" dirty="0"/>
            <a:t> </a:t>
          </a:r>
          <a:r>
            <a:rPr lang="it-IT" sz="1050" dirty="0" err="1"/>
            <a:t>QubeAIS</a:t>
          </a:r>
          <a:endParaRPr lang="it-IT" sz="1050" dirty="0"/>
        </a:p>
        <a:p>
          <a:pPr algn="l"/>
          <a:r>
            <a:rPr lang="it-IT" sz="1050" dirty="0"/>
            <a:t>- </a:t>
          </a:r>
          <a:r>
            <a:rPr lang="it-IT" sz="1050" dirty="0" err="1"/>
            <a:t>NanoCom</a:t>
          </a:r>
          <a:r>
            <a:rPr lang="it-IT" sz="1050" dirty="0"/>
            <a:t> ADS-B</a:t>
          </a:r>
        </a:p>
        <a:p>
          <a:pPr algn="l"/>
          <a:r>
            <a:rPr lang="it-IT" sz="1050" dirty="0"/>
            <a:t>a bordo di GOMX-4 di ESA </a:t>
          </a:r>
          <a:endParaRPr lang="it-IT" sz="1050" b="1" dirty="0"/>
        </a:p>
        <a:p>
          <a:pPr algn="l"/>
          <a:endParaRPr lang="it-IT" sz="1200" b="1" dirty="0"/>
        </a:p>
      </dgm:t>
    </dgm:pt>
    <dgm:pt modelId="{E074DA28-918A-446F-8EAA-518FA3C41209}" type="parTrans" cxnId="{7BC08E43-60F3-4C44-ADD8-421260EF0DBA}">
      <dgm:prSet/>
      <dgm:spPr/>
      <dgm:t>
        <a:bodyPr/>
        <a:lstStyle/>
        <a:p>
          <a:endParaRPr lang="it-IT"/>
        </a:p>
      </dgm:t>
    </dgm:pt>
    <dgm:pt modelId="{855AED5C-A42A-4D0D-9945-96B1E42F7D05}" type="sibTrans" cxnId="{7BC08E43-60F3-4C44-ADD8-421260EF0DBA}">
      <dgm:prSet/>
      <dgm:spPr/>
      <dgm:t>
        <a:bodyPr/>
        <a:lstStyle/>
        <a:p>
          <a:endParaRPr lang="it-IT"/>
        </a:p>
      </dgm:t>
    </dgm:pt>
    <dgm:pt modelId="{27140A07-4707-4F79-ADBF-2E3A1191BFD4}">
      <dgm:prSet custT="1"/>
      <dgm:spPr/>
      <dgm:t>
        <a:bodyPr/>
        <a:lstStyle/>
        <a:p>
          <a:pPr algn="l"/>
          <a:endParaRPr lang="it-IT" sz="1050" dirty="0"/>
        </a:p>
      </dgm:t>
    </dgm:pt>
    <dgm:pt modelId="{CD394F2F-FED6-4E84-B1FC-29194E9EE6D0}" type="parTrans" cxnId="{5843C061-9F62-475A-B132-8FE333073027}">
      <dgm:prSet/>
      <dgm:spPr/>
      <dgm:t>
        <a:bodyPr/>
        <a:lstStyle/>
        <a:p>
          <a:endParaRPr lang="it-IT"/>
        </a:p>
      </dgm:t>
    </dgm:pt>
    <dgm:pt modelId="{58DA1BBE-C8D5-48A4-8604-73FF3B1A5B6B}" type="sibTrans" cxnId="{5843C061-9F62-475A-B132-8FE333073027}">
      <dgm:prSet/>
      <dgm:spPr/>
      <dgm:t>
        <a:bodyPr/>
        <a:lstStyle/>
        <a:p>
          <a:endParaRPr lang="it-IT"/>
        </a:p>
      </dgm:t>
    </dgm:pt>
    <dgm:pt modelId="{EC17798F-E4AD-4966-8417-83268C6FBEC4}">
      <dgm:prSet custT="1"/>
      <dgm:spPr/>
      <dgm:t>
        <a:bodyPr/>
        <a:lstStyle/>
        <a:p>
          <a:pPr algn="l"/>
          <a:r>
            <a:rPr lang="it-IT" sz="1200" b="1" dirty="0"/>
            <a:t>Analisi dei Risultati</a:t>
          </a:r>
        </a:p>
        <a:p>
          <a:pPr algn="just"/>
          <a:r>
            <a:rPr lang="it-IT" sz="1050" dirty="0"/>
            <a:t>Sono stati analizzati i risultati ottenuti dallo studio della capacità dei settori della TMA di Roma utilizzando il tool SAAM e considerando gli scenari di validazione (Reference e Solution). </a:t>
          </a:r>
        </a:p>
      </dgm:t>
    </dgm:pt>
    <dgm:pt modelId="{EAF87D56-0AA5-4EC1-93C2-16F442254C72}" type="parTrans" cxnId="{FC7AB92C-E55B-4089-BD97-4C66E0FF4E52}">
      <dgm:prSet/>
      <dgm:spPr/>
      <dgm:t>
        <a:bodyPr/>
        <a:lstStyle/>
        <a:p>
          <a:endParaRPr lang="it-IT"/>
        </a:p>
      </dgm:t>
    </dgm:pt>
    <dgm:pt modelId="{1FB08B72-1B63-4F91-9483-CF912662F27F}" type="sibTrans" cxnId="{FC7AB92C-E55B-4089-BD97-4C66E0FF4E52}">
      <dgm:prSet/>
      <dgm:spPr/>
      <dgm:t>
        <a:bodyPr/>
        <a:lstStyle/>
        <a:p>
          <a:endParaRPr lang="it-IT"/>
        </a:p>
      </dgm:t>
    </dgm:pt>
    <dgm:pt modelId="{3899E069-04AD-435D-B4DC-2C7A364D06F7}">
      <dgm:prSet custT="1"/>
      <dgm:spPr/>
      <dgm:t>
        <a:bodyPr/>
        <a:lstStyle/>
        <a:p>
          <a:pPr algn="l"/>
          <a:endParaRPr lang="it-IT" sz="1050"/>
        </a:p>
      </dgm:t>
    </dgm:pt>
    <dgm:pt modelId="{CC4C79C8-87B3-427C-826C-5569634D1756}" type="parTrans" cxnId="{0C99FD65-BA6F-4AFC-BBAF-5D4BCCA02E94}">
      <dgm:prSet/>
      <dgm:spPr/>
      <dgm:t>
        <a:bodyPr/>
        <a:lstStyle/>
        <a:p>
          <a:endParaRPr lang="it-IT"/>
        </a:p>
      </dgm:t>
    </dgm:pt>
    <dgm:pt modelId="{656B44BB-61E3-40D1-A2F8-58094FB9981F}" type="sibTrans" cxnId="{0C99FD65-BA6F-4AFC-BBAF-5D4BCCA02E94}">
      <dgm:prSet/>
      <dgm:spPr/>
      <dgm:t>
        <a:bodyPr/>
        <a:lstStyle/>
        <a:p>
          <a:endParaRPr lang="it-IT"/>
        </a:p>
      </dgm:t>
    </dgm:pt>
    <dgm:pt modelId="{019FA060-D852-49C6-995A-F91A530A44E6}">
      <dgm:prSet phldrT="[Testo]" custT="1"/>
      <dgm:spPr/>
      <dgm:t>
        <a:bodyPr anchor="t" anchorCtr="0"/>
        <a:lstStyle/>
        <a:p>
          <a:pPr algn="l"/>
          <a:r>
            <a:rPr lang="it-IT" sz="1200" b="1" dirty="0"/>
            <a:t>Modello di simulazione </a:t>
          </a:r>
        </a:p>
        <a:p>
          <a:pPr algn="just"/>
          <a:r>
            <a:rPr lang="it-IT" sz="1050" dirty="0"/>
            <a:t>Definizione di un modello simulativo che permetta di visualizzare dati ADS-B/servizi di monitoraggio del traffico aereo.</a:t>
          </a:r>
        </a:p>
      </dgm:t>
    </dgm:pt>
    <dgm:pt modelId="{00FC69BA-38EE-4393-895A-0E6245EF9C95}" type="sibTrans" cxnId="{A77C778A-0337-44B6-93FC-6125039A8962}">
      <dgm:prSet/>
      <dgm:spPr/>
      <dgm:t>
        <a:bodyPr/>
        <a:lstStyle/>
        <a:p>
          <a:endParaRPr lang="it-IT"/>
        </a:p>
      </dgm:t>
    </dgm:pt>
    <dgm:pt modelId="{FC43E630-EF41-47D3-ACAD-48DB8C7E220D}" type="parTrans" cxnId="{A77C778A-0337-44B6-93FC-6125039A8962}">
      <dgm:prSet/>
      <dgm:spPr/>
      <dgm:t>
        <a:bodyPr/>
        <a:lstStyle/>
        <a:p>
          <a:endParaRPr lang="it-IT"/>
        </a:p>
      </dgm:t>
    </dgm:pt>
    <dgm:pt modelId="{50AFB015-1210-42D2-A399-4A82B43F288B}">
      <dgm:prSet phldrT="[Testo]" custT="1"/>
      <dgm:spPr/>
      <dgm:t>
        <a:bodyPr/>
        <a:lstStyle/>
        <a:p>
          <a:pPr algn="just">
            <a:buFont typeface="Arial" panose="020B0604020202020204" pitchFamily="34" charset="0"/>
            <a:buNone/>
          </a:pPr>
          <a:r>
            <a:rPr lang="it-IT" sz="1050" dirty="0"/>
            <a:t>Analisi dello stato attuale delle tecnologie utilizzabili da satellite per il controllo del traffico aereo e marittimo. </a:t>
          </a:r>
        </a:p>
      </dgm:t>
    </dgm:pt>
    <dgm:pt modelId="{D4089EB8-C17C-4CFE-A8B1-7C749DD5B730}" type="parTrans" cxnId="{AF969380-B814-422D-810E-9643EF7B3386}">
      <dgm:prSet/>
      <dgm:spPr/>
      <dgm:t>
        <a:bodyPr/>
        <a:lstStyle/>
        <a:p>
          <a:endParaRPr lang="it-IT"/>
        </a:p>
      </dgm:t>
    </dgm:pt>
    <dgm:pt modelId="{FB8A72A2-7BAF-4070-A0AD-33034675DA07}" type="sibTrans" cxnId="{AF969380-B814-422D-810E-9643EF7B3386}">
      <dgm:prSet/>
      <dgm:spPr/>
      <dgm:t>
        <a:bodyPr/>
        <a:lstStyle/>
        <a:p>
          <a:endParaRPr lang="it-IT"/>
        </a:p>
      </dgm:t>
    </dgm:pt>
    <dgm:pt modelId="{1F2BBE7E-E17D-4919-B960-938719D90130}" type="pres">
      <dgm:prSet presAssocID="{9F308451-835F-4796-9BF3-4E80ABBB06B2}" presName="CompostProcess" presStyleCnt="0">
        <dgm:presLayoutVars>
          <dgm:dir/>
          <dgm:resizeHandles val="exact"/>
        </dgm:presLayoutVars>
      </dgm:prSet>
      <dgm:spPr/>
    </dgm:pt>
    <dgm:pt modelId="{9493BF6F-2342-4BED-B607-101DA3F6345B}" type="pres">
      <dgm:prSet presAssocID="{9F308451-835F-4796-9BF3-4E80ABBB06B2}" presName="arrow" presStyleLbl="bgShp" presStyleIdx="0" presStyleCnt="1"/>
      <dgm:spPr/>
    </dgm:pt>
    <dgm:pt modelId="{39974790-52C0-4B9A-A503-DDB9568EBBC4}" type="pres">
      <dgm:prSet presAssocID="{9F308451-835F-4796-9BF3-4E80ABBB06B2}" presName="linearProcess" presStyleCnt="0"/>
      <dgm:spPr/>
    </dgm:pt>
    <dgm:pt modelId="{8576F7F3-97E3-4600-BB0C-09AAB017A81E}" type="pres">
      <dgm:prSet presAssocID="{229E078E-5C0F-490D-8AC7-5D3D25D2705F}" presName="textNode" presStyleLbl="node1" presStyleIdx="0" presStyleCnt="4" custScaleX="139162" custScaleY="128574">
        <dgm:presLayoutVars>
          <dgm:bulletEnabled val="1"/>
        </dgm:presLayoutVars>
      </dgm:prSet>
      <dgm:spPr/>
    </dgm:pt>
    <dgm:pt modelId="{0299744E-8E36-4F4B-AB7C-3BAE5353FCE9}" type="pres">
      <dgm:prSet presAssocID="{90E0E400-679F-465F-9B14-4C7E0AA6EB35}" presName="sibTrans" presStyleCnt="0"/>
      <dgm:spPr/>
    </dgm:pt>
    <dgm:pt modelId="{62F22C55-5D70-49AA-AA73-017E32CE3E93}" type="pres">
      <dgm:prSet presAssocID="{4AA91F85-DCEB-4C99-8D97-1D489680204F}" presName="textNode" presStyleLbl="node1" presStyleIdx="1" presStyleCnt="4" custScaleX="136148" custScaleY="128574">
        <dgm:presLayoutVars>
          <dgm:bulletEnabled val="1"/>
        </dgm:presLayoutVars>
      </dgm:prSet>
      <dgm:spPr/>
    </dgm:pt>
    <dgm:pt modelId="{FE224A0D-001E-4FEF-87D4-98272D30217F}" type="pres">
      <dgm:prSet presAssocID="{855AED5C-A42A-4D0D-9945-96B1E42F7D05}" presName="sibTrans" presStyleCnt="0"/>
      <dgm:spPr/>
    </dgm:pt>
    <dgm:pt modelId="{107E75A6-2D72-401D-9B98-D83E3F4EC892}" type="pres">
      <dgm:prSet presAssocID="{019FA060-D852-49C6-995A-F91A530A44E6}" presName="textNode" presStyleLbl="node1" presStyleIdx="2" presStyleCnt="4" custScaleX="135477" custScaleY="128574">
        <dgm:presLayoutVars>
          <dgm:bulletEnabled val="1"/>
        </dgm:presLayoutVars>
      </dgm:prSet>
      <dgm:spPr/>
    </dgm:pt>
    <dgm:pt modelId="{A86B6B41-AECC-4322-9BCA-08D495C1A27C}" type="pres">
      <dgm:prSet presAssocID="{00FC69BA-38EE-4393-895A-0E6245EF9C95}" presName="sibTrans" presStyleCnt="0"/>
      <dgm:spPr/>
    </dgm:pt>
    <dgm:pt modelId="{E942087E-72D0-4B63-BEC4-ADBF8796103E}" type="pres">
      <dgm:prSet presAssocID="{EC17798F-E4AD-4966-8417-83268C6FBEC4}" presName="textNode" presStyleLbl="node1" presStyleIdx="3" presStyleCnt="4" custScaleX="123462" custScaleY="128574">
        <dgm:presLayoutVars>
          <dgm:bulletEnabled val="1"/>
        </dgm:presLayoutVars>
      </dgm:prSet>
      <dgm:spPr/>
    </dgm:pt>
  </dgm:ptLst>
  <dgm:cxnLst>
    <dgm:cxn modelId="{2A433002-A4A2-4211-9CC1-73BFC62A6BB9}" type="presOf" srcId="{229E078E-5C0F-490D-8AC7-5D3D25D2705F}" destId="{8576F7F3-97E3-4600-BB0C-09AAB017A81E}" srcOrd="0" destOrd="0" presId="urn:microsoft.com/office/officeart/2005/8/layout/hProcess9"/>
    <dgm:cxn modelId="{D8E4AE18-473B-4E46-ACC4-1D42C8BF642F}" type="presOf" srcId="{50AFB015-1210-42D2-A399-4A82B43F288B}" destId="{8576F7F3-97E3-4600-BB0C-09AAB017A81E}" srcOrd="0" destOrd="1" presId="urn:microsoft.com/office/officeart/2005/8/layout/hProcess9"/>
    <dgm:cxn modelId="{95168B1E-9FCA-48D9-86E0-7D6E777B0B92}" type="presOf" srcId="{9F308451-835F-4796-9BF3-4E80ABBB06B2}" destId="{1F2BBE7E-E17D-4919-B960-938719D90130}" srcOrd="0" destOrd="0" presId="urn:microsoft.com/office/officeart/2005/8/layout/hProcess9"/>
    <dgm:cxn modelId="{FC7AB92C-E55B-4089-BD97-4C66E0FF4E52}" srcId="{9F308451-835F-4796-9BF3-4E80ABBB06B2}" destId="{EC17798F-E4AD-4966-8417-83268C6FBEC4}" srcOrd="3" destOrd="0" parTransId="{EAF87D56-0AA5-4EC1-93C2-16F442254C72}" sibTransId="{1FB08B72-1B63-4F91-9483-CF912662F27F}"/>
    <dgm:cxn modelId="{56CA0E60-AEB0-4975-AB8F-2DE8A9F8647D}" type="presOf" srcId="{27140A07-4707-4F79-ADBF-2E3A1191BFD4}" destId="{62F22C55-5D70-49AA-AA73-017E32CE3E93}" srcOrd="0" destOrd="1" presId="urn:microsoft.com/office/officeart/2005/8/layout/hProcess9"/>
    <dgm:cxn modelId="{5843C061-9F62-475A-B132-8FE333073027}" srcId="{4AA91F85-DCEB-4C99-8D97-1D489680204F}" destId="{27140A07-4707-4F79-ADBF-2E3A1191BFD4}" srcOrd="0" destOrd="0" parTransId="{CD394F2F-FED6-4E84-B1FC-29194E9EE6D0}" sibTransId="{58DA1BBE-C8D5-48A4-8604-73FF3B1A5B6B}"/>
    <dgm:cxn modelId="{7BC08E43-60F3-4C44-ADD8-421260EF0DBA}" srcId="{9F308451-835F-4796-9BF3-4E80ABBB06B2}" destId="{4AA91F85-DCEB-4C99-8D97-1D489680204F}" srcOrd="1" destOrd="0" parTransId="{E074DA28-918A-446F-8EAA-518FA3C41209}" sibTransId="{855AED5C-A42A-4D0D-9945-96B1E42F7D05}"/>
    <dgm:cxn modelId="{3FCD4264-8722-4F32-9F9F-7F4DA904255E}" srcId="{9F308451-835F-4796-9BF3-4E80ABBB06B2}" destId="{229E078E-5C0F-490D-8AC7-5D3D25D2705F}" srcOrd="0" destOrd="0" parTransId="{D472C5D6-D904-46CC-B8B8-FF447E85116D}" sibTransId="{90E0E400-679F-465F-9B14-4C7E0AA6EB35}"/>
    <dgm:cxn modelId="{0C99FD65-BA6F-4AFC-BBAF-5D4BCCA02E94}" srcId="{EC17798F-E4AD-4966-8417-83268C6FBEC4}" destId="{3899E069-04AD-435D-B4DC-2C7A364D06F7}" srcOrd="0" destOrd="0" parTransId="{CC4C79C8-87B3-427C-826C-5569634D1756}" sibTransId="{656B44BB-61E3-40D1-A2F8-58094FB9981F}"/>
    <dgm:cxn modelId="{DA732570-4197-4C6E-9936-1903528148F2}" type="presOf" srcId="{3899E069-04AD-435D-B4DC-2C7A364D06F7}" destId="{E942087E-72D0-4B63-BEC4-ADBF8796103E}" srcOrd="0" destOrd="1" presId="urn:microsoft.com/office/officeart/2005/8/layout/hProcess9"/>
    <dgm:cxn modelId="{078AA27F-E681-4476-A86A-03C1F623625C}" type="presOf" srcId="{019FA060-D852-49C6-995A-F91A530A44E6}" destId="{107E75A6-2D72-401D-9B98-D83E3F4EC892}" srcOrd="0" destOrd="0" presId="urn:microsoft.com/office/officeart/2005/8/layout/hProcess9"/>
    <dgm:cxn modelId="{AF969380-B814-422D-810E-9643EF7B3386}" srcId="{229E078E-5C0F-490D-8AC7-5D3D25D2705F}" destId="{50AFB015-1210-42D2-A399-4A82B43F288B}" srcOrd="0" destOrd="0" parTransId="{D4089EB8-C17C-4CFE-A8B1-7C749DD5B730}" sibTransId="{FB8A72A2-7BAF-4070-A0AD-33034675DA07}"/>
    <dgm:cxn modelId="{A77C778A-0337-44B6-93FC-6125039A8962}" srcId="{9F308451-835F-4796-9BF3-4E80ABBB06B2}" destId="{019FA060-D852-49C6-995A-F91A530A44E6}" srcOrd="2" destOrd="0" parTransId="{FC43E630-EF41-47D3-ACAD-48DB8C7E220D}" sibTransId="{00FC69BA-38EE-4393-895A-0E6245EF9C95}"/>
    <dgm:cxn modelId="{6821E0E2-D021-4371-AC30-BF0EEAE056EA}" type="presOf" srcId="{EC17798F-E4AD-4966-8417-83268C6FBEC4}" destId="{E942087E-72D0-4B63-BEC4-ADBF8796103E}" srcOrd="0" destOrd="0" presId="urn:microsoft.com/office/officeart/2005/8/layout/hProcess9"/>
    <dgm:cxn modelId="{F70570FE-A6F3-4301-8AC7-3E389CB7D58F}" type="presOf" srcId="{4AA91F85-DCEB-4C99-8D97-1D489680204F}" destId="{62F22C55-5D70-49AA-AA73-017E32CE3E93}" srcOrd="0" destOrd="0" presId="urn:microsoft.com/office/officeart/2005/8/layout/hProcess9"/>
    <dgm:cxn modelId="{2F83BC82-1D3F-4F8C-AC34-1A9B53F56308}" type="presParOf" srcId="{1F2BBE7E-E17D-4919-B960-938719D90130}" destId="{9493BF6F-2342-4BED-B607-101DA3F6345B}" srcOrd="0" destOrd="0" presId="urn:microsoft.com/office/officeart/2005/8/layout/hProcess9"/>
    <dgm:cxn modelId="{51D2A883-B3BE-4C93-BC90-977C40667627}" type="presParOf" srcId="{1F2BBE7E-E17D-4919-B960-938719D90130}" destId="{39974790-52C0-4B9A-A503-DDB9568EBBC4}" srcOrd="1" destOrd="0" presId="urn:microsoft.com/office/officeart/2005/8/layout/hProcess9"/>
    <dgm:cxn modelId="{4DA0B9CF-32BA-4217-B694-B64D82EBC16D}" type="presParOf" srcId="{39974790-52C0-4B9A-A503-DDB9568EBBC4}" destId="{8576F7F3-97E3-4600-BB0C-09AAB017A81E}" srcOrd="0" destOrd="0" presId="urn:microsoft.com/office/officeart/2005/8/layout/hProcess9"/>
    <dgm:cxn modelId="{129ECDC3-93CE-4A10-96D4-39814941CAC0}" type="presParOf" srcId="{39974790-52C0-4B9A-A503-DDB9568EBBC4}" destId="{0299744E-8E36-4F4B-AB7C-3BAE5353FCE9}" srcOrd="1" destOrd="0" presId="urn:microsoft.com/office/officeart/2005/8/layout/hProcess9"/>
    <dgm:cxn modelId="{BE8AD822-7390-4C52-9BA9-C78E7AE6F8D8}" type="presParOf" srcId="{39974790-52C0-4B9A-A503-DDB9568EBBC4}" destId="{62F22C55-5D70-49AA-AA73-017E32CE3E93}" srcOrd="2" destOrd="0" presId="urn:microsoft.com/office/officeart/2005/8/layout/hProcess9"/>
    <dgm:cxn modelId="{7EDD8B0C-2C23-4184-877C-D319D21A9792}" type="presParOf" srcId="{39974790-52C0-4B9A-A503-DDB9568EBBC4}" destId="{FE224A0D-001E-4FEF-87D4-98272D30217F}" srcOrd="3" destOrd="0" presId="urn:microsoft.com/office/officeart/2005/8/layout/hProcess9"/>
    <dgm:cxn modelId="{2D0F4899-8431-435D-BFEB-4A555B80920B}" type="presParOf" srcId="{39974790-52C0-4B9A-A503-DDB9568EBBC4}" destId="{107E75A6-2D72-401D-9B98-D83E3F4EC892}" srcOrd="4" destOrd="0" presId="urn:microsoft.com/office/officeart/2005/8/layout/hProcess9"/>
    <dgm:cxn modelId="{635D7CB2-A03D-4509-8F94-BF8D9BA1AE41}" type="presParOf" srcId="{39974790-52C0-4B9A-A503-DDB9568EBBC4}" destId="{A86B6B41-AECC-4322-9BCA-08D495C1A27C}" srcOrd="5" destOrd="0" presId="urn:microsoft.com/office/officeart/2005/8/layout/hProcess9"/>
    <dgm:cxn modelId="{DBEF551B-8742-4D3E-83A8-47466348726D}" type="presParOf" srcId="{39974790-52C0-4B9A-A503-DDB9568EBBC4}" destId="{E942087E-72D0-4B63-BEC4-ADBF8796103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3BF6F-2342-4BED-B607-101DA3F6345B}">
      <dsp:nvSpPr>
        <dsp:cNvPr id="0" name=""/>
        <dsp:cNvSpPr/>
      </dsp:nvSpPr>
      <dsp:spPr>
        <a:xfrm>
          <a:off x="521335" y="0"/>
          <a:ext cx="5908471" cy="381545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6F7F3-97E3-4600-BB0C-09AAB017A81E}">
      <dsp:nvSpPr>
        <dsp:cNvPr id="0" name=""/>
        <dsp:cNvSpPr/>
      </dsp:nvSpPr>
      <dsp:spPr>
        <a:xfrm>
          <a:off x="1353" y="926591"/>
          <a:ext cx="1719495" cy="19622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200" b="1" kern="1200" dirty="0"/>
            <a:t>Stato dell’arte</a:t>
          </a:r>
        </a:p>
        <a:p>
          <a:pPr marL="0"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kern="1200" dirty="0"/>
            <a:t> </a:t>
          </a:r>
        </a:p>
        <a:p>
          <a:pPr marL="0"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kern="1200" dirty="0"/>
            <a:t>Analisi critica di servizi e funzionalità sviluppati in programmi passati e delle tecnologie utilizzate.</a:t>
          </a:r>
        </a:p>
        <a:p>
          <a:pPr marL="57150" lvl="1" indent="-57150" algn="just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it-IT" sz="1050" kern="1200" dirty="0"/>
            <a:t>Analisi dello stato attuale delle tecnologie utilizzabili da satellite per il controllo del traffico aereo e marittimo. </a:t>
          </a:r>
        </a:p>
      </dsp:txBody>
      <dsp:txXfrm>
        <a:off x="85292" y="1010530"/>
        <a:ext cx="1551617" cy="1794395"/>
      </dsp:txXfrm>
    </dsp:sp>
    <dsp:sp modelId="{62F22C55-5D70-49AA-AA73-017E32CE3E93}">
      <dsp:nvSpPr>
        <dsp:cNvPr id="0" name=""/>
        <dsp:cNvSpPr/>
      </dsp:nvSpPr>
      <dsp:spPr>
        <a:xfrm>
          <a:off x="1836588" y="926591"/>
          <a:ext cx="1682254" cy="19622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Analisi dei Payload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kern="1200" dirty="0"/>
            <a:t>Analisi e definizione di tutte le funzionalità richieste al sistema e analisi dei payload necessari al caso applicativo in esame.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kern="1200" dirty="0"/>
            <a:t>- </a:t>
          </a:r>
          <a:r>
            <a:rPr lang="it-IT" sz="1050" kern="1200" dirty="0" err="1"/>
            <a:t>Satlab</a:t>
          </a:r>
          <a:r>
            <a:rPr lang="it-IT" sz="1050" kern="1200" dirty="0"/>
            <a:t> </a:t>
          </a:r>
          <a:r>
            <a:rPr lang="it-IT" sz="1050" kern="1200" dirty="0" err="1"/>
            <a:t>QubeAIS</a:t>
          </a:r>
          <a:endParaRPr lang="it-IT" sz="105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kern="1200" dirty="0"/>
            <a:t>- </a:t>
          </a:r>
          <a:r>
            <a:rPr lang="it-IT" sz="1050" kern="1200" dirty="0" err="1"/>
            <a:t>NanoCom</a:t>
          </a:r>
          <a:r>
            <a:rPr lang="it-IT" sz="1050" kern="1200" dirty="0"/>
            <a:t> ADS-B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kern="1200" dirty="0"/>
            <a:t>a bordo di GOMX-4 di ESA </a:t>
          </a:r>
          <a:endParaRPr lang="it-IT" sz="1050" b="1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1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050" kern="1200" dirty="0"/>
        </a:p>
      </dsp:txBody>
      <dsp:txXfrm>
        <a:off x="1918709" y="1008712"/>
        <a:ext cx="1518012" cy="1798031"/>
      </dsp:txXfrm>
    </dsp:sp>
    <dsp:sp modelId="{107E75A6-2D72-401D-9B98-D83E3F4EC892}">
      <dsp:nvSpPr>
        <dsp:cNvPr id="0" name=""/>
        <dsp:cNvSpPr/>
      </dsp:nvSpPr>
      <dsp:spPr>
        <a:xfrm>
          <a:off x="3634581" y="926591"/>
          <a:ext cx="1673963" cy="19622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Modello di simulazione 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kern="1200" dirty="0"/>
            <a:t>Definizione di un modello simulativo che permetta di visualizzare dati ADS-B/servizi di monitoraggio del traffico aereo.</a:t>
          </a:r>
        </a:p>
      </dsp:txBody>
      <dsp:txXfrm>
        <a:off x="3716297" y="1008307"/>
        <a:ext cx="1510531" cy="1798841"/>
      </dsp:txXfrm>
    </dsp:sp>
    <dsp:sp modelId="{E942087E-72D0-4B63-BEC4-ADBF8796103E}">
      <dsp:nvSpPr>
        <dsp:cNvPr id="0" name=""/>
        <dsp:cNvSpPr/>
      </dsp:nvSpPr>
      <dsp:spPr>
        <a:xfrm>
          <a:off x="5424284" y="926591"/>
          <a:ext cx="1525504" cy="19622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Analisi dei Risultati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kern="1200" dirty="0"/>
            <a:t>Sono stati analizzati i risultati ottenuti dallo studio della capacità dei settori della TMA di Roma utilizzando il tool SAAM e considerando gli scenari di validazione (Reference e Solution).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050" kern="1200"/>
        </a:p>
      </dsp:txBody>
      <dsp:txXfrm>
        <a:off x="5498753" y="1001060"/>
        <a:ext cx="1376566" cy="1813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CD718D69-EE75-4B04-B231-764C1E70DE1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F603BEF-E867-479B-9235-D4061F7A2D31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62B72A-7113-4229-ACF3-8C4D5389C2B9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9FD4616-D224-4D71-AF4C-F98369030AB1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5DFB5A-1D90-4CCD-AE78-8C280D711268}" type="slidenum">
              <a:t>‹N›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55948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96DEC9D-0A14-4DC9-B511-71D6CCE7EF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5999" y="812517"/>
            <a:ext cx="7127281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168F228-0688-48B0-8AD3-18BFD926339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it-IT"/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9CB7B18C-A95D-4E80-A734-3EFABA8E04F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984038E-B3A5-40A5-B00B-8594314F2C7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285507-1DBC-4DC5-B26C-30EACB567A28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sp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0D987C6-8953-4A5C-A657-137C664E38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sp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490584CF-38DB-435A-BB11-1D186F13521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14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it-IT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90584CF-38DB-435A-BB11-1D186F13521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159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30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/>
          </a:p>
        </p:txBody>
      </p:sp>
      <p:sp>
        <p:nvSpPr>
          <p:cNvPr id="122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368854-7509-47BA-B698-5C90B5637B5C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80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/>
          </a:p>
        </p:txBody>
      </p:sp>
      <p:sp>
        <p:nvSpPr>
          <p:cNvPr id="122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368854-7509-47BA-B698-5C90B5637B5C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3224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535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900" dirty="0">
              <a:latin typeface="Book Antiqua" panose="02040602050305030304" pitchFamily="18" charset="0"/>
            </a:endParaRPr>
          </a:p>
          <a:p>
            <a:pPr marL="171450" indent="-171450" eaLnBrk="1" hangingPunct="1">
              <a:lnSpc>
                <a:spcPct val="60000"/>
              </a:lnSpc>
              <a:spcBef>
                <a:spcPct val="0"/>
              </a:spcBef>
            </a:pPr>
            <a:endParaRPr lang="en-GB" altLang="nb-NO" sz="900" dirty="0"/>
          </a:p>
        </p:txBody>
      </p:sp>
      <p:sp>
        <p:nvSpPr>
          <p:cNvPr id="2253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6FD742-42EF-48E2-B287-64E8B6DA3DD8}" type="slidenum">
              <a:rPr lang="en-GB" altLang="nb-NO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GB" altLang="nb-NO">
              <a:solidFill>
                <a:srgbClr val="000000"/>
              </a:solidFill>
            </a:endParaRPr>
          </a:p>
        </p:txBody>
      </p:sp>
      <p:sp>
        <p:nvSpPr>
          <p:cNvPr id="22533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it-IT">
                <a:solidFill>
                  <a:srgbClr val="000000"/>
                </a:solidFill>
              </a:rPr>
              <a:t>Based on 16.6.6_Benefit_Mechanism_Template_00.00.02.ppt</a:t>
            </a:r>
          </a:p>
        </p:txBody>
      </p:sp>
    </p:spTree>
    <p:extLst>
      <p:ext uri="{BB962C8B-B14F-4D97-AF65-F5344CB8AC3E}">
        <p14:creationId xmlns:p14="http://schemas.microsoft.com/office/powerpoint/2010/main" val="3697151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411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5831A2-927B-414A-9677-7531DFDC1BB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F8443E-7B9C-4009-9668-C0C370E6C71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0E9D0D-9076-4BCD-8CDF-9D5867A80E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1CAC82-F66F-4D43-A1CA-A304F11EAF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B6B829-FBDF-4C8E-B0FF-C865E94747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E57369-D699-4F78-925C-B84FAE99D7C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409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F21331-90AD-4538-8534-128055D747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FF173DC-AF02-4DE4-A59D-A57E554EBBD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AFFCD6-EE9F-4A11-8FD2-3CA6092473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05EB5E-583D-49ED-8545-3FBA6ADAC5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A466AB-43C2-48D6-B063-163D8C51F2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936E7F-C1CE-4CAD-BD55-009751C7853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4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98C28E-1A97-4F4D-9A28-874952D8685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225427"/>
            <a:ext cx="2266953" cy="438944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D6AC19D-34FA-4B41-AB3A-B4AA271AD7A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225427"/>
            <a:ext cx="6653210" cy="438944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0457F2-FC5E-4328-AE97-756CEFE58AE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9A1750-58EE-4350-85CD-DB1FD2D15E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E7F712-72C4-4146-9F19-5D681D6F446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6EC743-7A16-4E35-B200-0E3556B8A8E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73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66117F-7116-4B55-B539-D9900AEF997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C47C29-544D-49EF-902D-E77C4AF3A84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4FE4CF-34A9-490B-83FF-EE73B6D93A6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9BF9D4-AFC5-400B-B333-46CF7EDD09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F5F70F-0384-42DA-AB3D-6693F67485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D72FF4-21A9-43F4-AED1-895D28A7BD2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72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E2BC0C-A9EC-4F3E-B5B9-AB85BAF68A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999E40-DD22-4D00-86C3-7E818B0BD8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24D0E4-733F-4C55-99B0-985D59BA2A8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112EC2-81F6-4E49-98DD-29D66FD092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6C8D1C-CD94-4B08-AE89-657CE4DEEA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29540F-C002-4D7C-B279-09AEA21DABC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2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40BF62-6489-4651-A59E-852759A7D58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E32D7F-D1DA-4CB9-AA26-CF751582331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327151"/>
            <a:ext cx="4459291" cy="32877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E1B84E-0DF7-4879-B5A8-671B11CFA45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327151"/>
            <a:ext cx="4460872" cy="32877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53792A-975E-4C2A-8B4C-024003878C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6A4384-07D6-4DA6-BC4B-D9DBF123A1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E6E3F0-0D11-4B57-B0CB-A48723EA9FC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17A42F-C5DD-454E-88CD-7107E4AC065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670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2D20B8-2070-4958-B9FE-427D7A2B89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53F322-732E-410E-ABDB-659C973479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6432132-1942-4688-935F-4550323EBF3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8E865CA-FBB0-4BE0-B4A2-C5D8168BBFA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9F1AEAB-C6B1-4C79-8760-8B3EE0735FBA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A21ACB8-A19D-428C-95EB-4D314AB579C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FDA8CDA-25B0-472D-B30A-6027B79B4D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5B31F09-E636-4A3E-B60E-19BEFD9957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65F141-EFA0-487E-9EC1-C23D590D32E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91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BF712B-A595-4C10-AA18-F15B733065D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8D63CBC-64A9-4C9B-B64A-FA4545A004B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E867CE-1CDF-4258-97DA-0DAF3004A6A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636A5F-FEE0-4289-A76B-F00C60FEB97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734BD0-87EE-4874-BE3E-0E37F710099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76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A47D334-E0FF-47A5-BDE7-A4CCC6EE783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504D8F-7AF5-4052-A84E-1DB9C49214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B26D54-0D0D-47C6-A634-D261BA7A0A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DE69AD-548C-4D3E-ACE5-1FAC5FAC14D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05309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53C5CF-D668-4FFC-AA67-5722A86FB1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E3394A-5846-4E3F-A174-3F8370B6EE0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C37AC02-719D-4D91-9CAF-3EAF3D3FEC2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683BBE-E681-41B5-B906-4C691918B7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F34C25-FC15-496C-A86F-80C4E91363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E749DB-A9A6-40F4-9D87-94F476E320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169F52-ECC7-43C9-A77B-0EB5C108EAE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34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2B348C-03B8-45CB-904E-8B24D8097C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855630D-A9C3-4BD0-87FD-B43D1231ADD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08C090-5061-4EE8-9A9E-6E57BAC4A75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B48832-A5FB-45B0-ABC7-B79F3EB555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A00B52-71C4-4B07-8707-3BD54AB30F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DDE95A-03C5-4928-8E8E-0AA6BFB2F2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E00F73-C978-460A-81AA-9ADCBD4297B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98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A2B10DF-BA59-4522-8684-2F5B35C397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226076"/>
            <a:ext cx="9071643" cy="94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2C9E10-9113-452C-BA13-EBCBCADA16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4F9CB4-0CAD-4316-A3A1-67B6FE27EC5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4B2D8C-70C8-4A44-B833-34481969E68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5165281"/>
            <a:ext cx="3194995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546952-24EE-410A-B46A-EE2CCCC5E60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74A3F2FC-70E9-4F10-B16F-8526C861D229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1415"/>
        </a:spcBef>
        <a:spcAft>
          <a:spcPts val="0"/>
        </a:spcAft>
        <a:buNone/>
        <a:tabLst/>
        <a:defRPr lang="it-IT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77CB6F61-3350-4897-BC21-A29C4B078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178" y="718081"/>
            <a:ext cx="9140269" cy="1974122"/>
          </a:xfrm>
        </p:spPr>
        <p:txBody>
          <a:bodyPr>
            <a:noAutofit/>
          </a:bodyPr>
          <a:lstStyle/>
          <a:p>
            <a:pPr defTabSz="378013" hangingPunct="1">
              <a:defRPr/>
            </a:pPr>
            <a:r>
              <a:rPr lang="it-IT" sz="4465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PM</a:t>
            </a:r>
            <a:r>
              <a:rPr lang="it-IT" sz="4465" b="1" baseline="300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br>
              <a:rPr lang="it-IT" sz="4465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sz="4465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Piattaforma Modulare Multi Missione</a:t>
            </a:r>
            <a:endParaRPr lang="it-IT" sz="2646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BF26EF1C-072E-491A-913D-944DCFD7E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3564" y="2978348"/>
            <a:ext cx="7733495" cy="1369022"/>
          </a:xfrm>
        </p:spPr>
        <p:txBody>
          <a:bodyPr>
            <a:normAutofit/>
          </a:bodyPr>
          <a:lstStyle/>
          <a:p>
            <a:r>
              <a:rPr lang="it-IT" sz="2976" b="1" dirty="0">
                <a:solidFill>
                  <a:srgbClr val="4472C4">
                    <a:lumMod val="75000"/>
                  </a:srgbClr>
                </a:solidFill>
                <a:ea typeface="+mj-ea"/>
                <a:cs typeface="+mj-cs"/>
              </a:rPr>
              <a:t>Caso applicativo : Sorveglianza del traffico marittimo e aereo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78817B-28B9-45E9-A453-693B85E1E99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-18004"/>
            <a:ext cx="101048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57CF78-6B72-4B65-87EB-65EE5C7A5E3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5D85D7E0-2674-413B-8EB2-754C146AC290}"/>
              </a:ext>
            </a:extLst>
          </p:cNvPr>
          <p:cNvSpPr txBox="1">
            <a:spLocks/>
          </p:cNvSpPr>
          <p:nvPr/>
        </p:nvSpPr>
        <p:spPr>
          <a:xfrm>
            <a:off x="1198272" y="4351218"/>
            <a:ext cx="7733495" cy="13690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rm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lang="it-IT" sz="24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>
                <a:solidFill>
                  <a:srgbClr val="4472C4">
                    <a:lumMod val="75000"/>
                  </a:srgbClr>
                </a:solidFill>
                <a:ea typeface="+mj-ea"/>
                <a:cs typeface="+mj-cs"/>
              </a:rPr>
              <a:t>Napoli, 21/04/2022</a:t>
            </a:r>
          </a:p>
        </p:txBody>
      </p:sp>
    </p:spTree>
    <p:extLst>
      <p:ext uri="{BB962C8B-B14F-4D97-AF65-F5344CB8AC3E}">
        <p14:creationId xmlns:p14="http://schemas.microsoft.com/office/powerpoint/2010/main" val="1788757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>
            <a:extLst>
              <a:ext uri="{FF2B5EF4-FFF2-40B4-BE49-F238E27FC236}">
                <a16:creationId xmlns:a16="http://schemas.microsoft.com/office/drawing/2014/main" id="{52CCD107-E317-476B-A057-6AEE6E3447F6}"/>
              </a:ext>
            </a:extLst>
          </p:cNvPr>
          <p:cNvGrpSpPr/>
          <p:nvPr/>
        </p:nvGrpSpPr>
        <p:grpSpPr>
          <a:xfrm>
            <a:off x="8575468" y="2329198"/>
            <a:ext cx="370572" cy="1347506"/>
            <a:chOff x="10797976" y="2612902"/>
            <a:chExt cx="597583" cy="2172986"/>
          </a:xfrm>
          <a:effectLst>
            <a:outerShdw blurRad="215900" dist="50800" sx="101000" sy="101000" algn="ctr" rotWithShape="0">
              <a:schemeClr val="bg2">
                <a:alpha val="35000"/>
              </a:schemeClr>
            </a:outerShdw>
          </a:effectLst>
        </p:grpSpPr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7AE8086A-28BF-4156-BC2B-CA83554AF6A7}"/>
                </a:ext>
              </a:extLst>
            </p:cNvPr>
            <p:cNvSpPr/>
            <p:nvPr/>
          </p:nvSpPr>
          <p:spPr>
            <a:xfrm rot="10800000">
              <a:off x="10797976" y="2612902"/>
              <a:ext cx="400110" cy="2172986"/>
            </a:xfrm>
            <a:custGeom>
              <a:avLst/>
              <a:gdLst>
                <a:gd name="connsiteX0" fmla="*/ 56745 w 943010"/>
                <a:gd name="connsiteY0" fmla="*/ 0 h 1761334"/>
                <a:gd name="connsiteX1" fmla="*/ 943010 w 943010"/>
                <a:gd name="connsiteY1" fmla="*/ 880667 h 1761334"/>
                <a:gd name="connsiteX2" fmla="*/ 56745 w 943010"/>
                <a:gd name="connsiteY2" fmla="*/ 1761334 h 1761334"/>
                <a:gd name="connsiteX3" fmla="*/ 0 w 943010"/>
                <a:gd name="connsiteY3" fmla="*/ 1755650 h 1761334"/>
                <a:gd name="connsiteX4" fmla="*/ 0 w 943010"/>
                <a:gd name="connsiteY4" fmla="*/ 5684 h 176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010" h="1761334">
                  <a:moveTo>
                    <a:pt x="56745" y="0"/>
                  </a:moveTo>
                  <a:cubicBezTo>
                    <a:pt x="546216" y="0"/>
                    <a:pt x="943010" y="394288"/>
                    <a:pt x="943010" y="880667"/>
                  </a:cubicBezTo>
                  <a:cubicBezTo>
                    <a:pt x="943010" y="1367046"/>
                    <a:pt x="546216" y="1761334"/>
                    <a:pt x="56745" y="1761334"/>
                  </a:cubicBezTo>
                  <a:lnTo>
                    <a:pt x="0" y="1755650"/>
                  </a:lnTo>
                  <a:lnTo>
                    <a:pt x="0" y="568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116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C76156C-62D7-4137-A2E4-FF36C9E38BEB}"/>
                </a:ext>
              </a:extLst>
            </p:cNvPr>
            <p:cNvSpPr txBox="1"/>
            <p:nvPr/>
          </p:nvSpPr>
          <p:spPr>
            <a:xfrm>
              <a:off x="10882384" y="2620684"/>
              <a:ext cx="513175" cy="199975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it-IT" sz="868" b="1" dirty="0">
                  <a:latin typeface="Book Antiqua" panose="02040602050305030304" pitchFamily="18" charset="0"/>
                </a:rPr>
                <a:t>Nuove Configurazioni</a:t>
              </a:r>
            </a:p>
          </p:txBody>
        </p:sp>
      </p:grpSp>
      <p:pic>
        <p:nvPicPr>
          <p:cNvPr id="6" name="EantYZg">
            <a:hlinkClick r:id="" action="ppaction://media"/>
            <a:extLst>
              <a:ext uri="{FF2B5EF4-FFF2-40B4-BE49-F238E27FC236}">
                <a16:creationId xmlns:a16="http://schemas.microsoft.com/office/drawing/2014/main" id="{43D47620-08E2-4697-89D1-45EC0CCF72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99"/>
            <a:ext cx="10080625" cy="567035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7EA55DE2-7595-47E7-9B31-52FC334845DD}"/>
              </a:ext>
            </a:extLst>
          </p:cNvPr>
          <p:cNvSpPr/>
          <p:nvPr/>
        </p:nvSpPr>
        <p:spPr>
          <a:xfrm rot="5400000">
            <a:off x="4567782" y="-1466205"/>
            <a:ext cx="945059" cy="1008062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88" dirty="0">
              <a:solidFill>
                <a:prstClr val="white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C26F94-250B-4F58-A714-D38DB014188C}"/>
              </a:ext>
            </a:extLst>
          </p:cNvPr>
          <p:cNvSpPr txBox="1"/>
          <p:nvPr/>
        </p:nvSpPr>
        <p:spPr>
          <a:xfrm>
            <a:off x="1587117" y="3332356"/>
            <a:ext cx="3608680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46" dirty="0">
                <a:latin typeface="Book Antiqua" panose="02040602050305030304" pitchFamily="18" charset="0"/>
              </a:rPr>
              <a:t>Grazie per l’attenzione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842B764-B5B7-41E4-BA3F-8630F660C13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439534" y="-18004"/>
            <a:ext cx="1093169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BF91B6A-149A-4C57-974A-86E65B70BC3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-97536" y="5169962"/>
            <a:ext cx="10178161" cy="51803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118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olo 3">
            <a:extLst>
              <a:ext uri="{FF2B5EF4-FFF2-40B4-BE49-F238E27FC236}">
                <a16:creationId xmlns:a16="http://schemas.microsoft.com/office/drawing/2014/main" id="{208F01A6-C654-4F70-B8B8-BC7F1861440E}"/>
              </a:ext>
            </a:extLst>
          </p:cNvPr>
          <p:cNvSpPr txBox="1">
            <a:spLocks/>
          </p:cNvSpPr>
          <p:nvPr/>
        </p:nvSpPr>
        <p:spPr>
          <a:xfrm>
            <a:off x="135385" y="534331"/>
            <a:ext cx="9809853" cy="442789"/>
          </a:xfrm>
          <a:prstGeom prst="rect">
            <a:avLst/>
          </a:prstGeom>
          <a:noFill/>
        </p:spPr>
        <p:txBody>
          <a:bodyPr vert="horz" wrap="square" lIns="75605" tIns="37802" rIns="75605" bIns="37802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6026">
              <a:spcAft>
                <a:spcPts val="992"/>
              </a:spcAft>
              <a:defRPr/>
            </a:pPr>
            <a:r>
              <a:rPr lang="it-IT" sz="2646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Attività NAIS</a:t>
            </a:r>
          </a:p>
        </p:txBody>
      </p:sp>
      <p:graphicFrame>
        <p:nvGraphicFramePr>
          <p:cNvPr id="68" name="Diagramma 67">
            <a:extLst>
              <a:ext uri="{FF2B5EF4-FFF2-40B4-BE49-F238E27FC236}">
                <a16:creationId xmlns:a16="http://schemas.microsoft.com/office/drawing/2014/main" id="{F71081A6-15E2-4422-BB1E-0D142D5F0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972596"/>
              </p:ext>
            </p:extLst>
          </p:nvPr>
        </p:nvGraphicFramePr>
        <p:xfrm>
          <a:off x="84585" y="1146688"/>
          <a:ext cx="6951143" cy="3815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158EFF4B-DAC0-42DB-B18A-E6CF701B7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774" y="977120"/>
            <a:ext cx="2642233" cy="216083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1C21E68F-AEC1-45CA-9CB3-5C8137255B5F}"/>
              </a:ext>
            </a:extLst>
          </p:cNvPr>
          <p:cNvGrpSpPr/>
          <p:nvPr/>
        </p:nvGrpSpPr>
        <p:grpSpPr>
          <a:xfrm>
            <a:off x="7217775" y="3305744"/>
            <a:ext cx="2674075" cy="1542766"/>
            <a:chOff x="2047875" y="1271587"/>
            <a:chExt cx="7902430" cy="431482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8D0B967-EA39-428A-8515-7C4B82E9C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394"/>
            <a:stretch/>
          </p:blipFill>
          <p:spPr>
            <a:xfrm>
              <a:off x="2047875" y="1271587"/>
              <a:ext cx="7902429" cy="4314825"/>
            </a:xfrm>
            <a:prstGeom prst="rect">
              <a:avLst/>
            </a:prstGeom>
          </p:spPr>
        </p:pic>
        <p:pic>
          <p:nvPicPr>
            <p:cNvPr id="70" name="Immagine 69">
              <a:extLst>
                <a:ext uri="{FF2B5EF4-FFF2-40B4-BE49-F238E27FC236}">
                  <a16:creationId xmlns:a16="http://schemas.microsoft.com/office/drawing/2014/main" id="{155F328E-25A2-4231-AF51-7B0A3925E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4879" r="30254" b="79806"/>
            <a:stretch/>
          </p:blipFill>
          <p:spPr>
            <a:xfrm>
              <a:off x="7473821" y="1271587"/>
              <a:ext cx="2476484" cy="8713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2643EE38-B6C1-4058-BE43-6636943728B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0" y="-18004"/>
            <a:ext cx="101048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64E91E1-254C-49ED-8D14-25DAF9A31B7C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6625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2">
            <a:extLst>
              <a:ext uri="{FF2B5EF4-FFF2-40B4-BE49-F238E27FC236}">
                <a16:creationId xmlns:a16="http://schemas.microsoft.com/office/drawing/2014/main" id="{A2F6FF61-C4A5-FB4C-A235-A45EF4A2B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883" y="2649778"/>
            <a:ext cx="564538" cy="56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4EDB77BD-A9B9-7E4D-8CB2-D49F7EE84405}"/>
              </a:ext>
            </a:extLst>
          </p:cNvPr>
          <p:cNvSpPr txBox="1"/>
          <p:nvPr/>
        </p:nvSpPr>
        <p:spPr>
          <a:xfrm>
            <a:off x="8781583" y="3116756"/>
            <a:ext cx="54854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6026">
              <a:defRPr/>
            </a:pPr>
            <a:r>
              <a:rPr lang="it-IT" sz="1488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User</a:t>
            </a:r>
          </a:p>
        </p:txBody>
      </p:sp>
      <p:sp>
        <p:nvSpPr>
          <p:cNvPr id="82" name="Freccia a destra 41">
            <a:extLst>
              <a:ext uri="{FF2B5EF4-FFF2-40B4-BE49-F238E27FC236}">
                <a16:creationId xmlns:a16="http://schemas.microsoft.com/office/drawing/2014/main" id="{CF35A230-76DF-1E48-8FB4-9CEA28C4809C}"/>
              </a:ext>
            </a:extLst>
          </p:cNvPr>
          <p:cNvSpPr/>
          <p:nvPr/>
        </p:nvSpPr>
        <p:spPr>
          <a:xfrm>
            <a:off x="8158730" y="2761137"/>
            <a:ext cx="660953" cy="516272"/>
          </a:xfrm>
          <a:prstGeom prst="rightArrow">
            <a:avLst>
              <a:gd name="adj1" fmla="val 62743"/>
              <a:gd name="adj2" fmla="val 69115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6026">
              <a:defRPr/>
            </a:pPr>
            <a:endParaRPr lang="it-IT" sz="264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5012485-F195-4D59-9686-8A7D07A65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550777"/>
            <a:ext cx="6451600" cy="244424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9CDE07E-5638-491F-99D4-EA56C352E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00" y="3077440"/>
            <a:ext cx="6464300" cy="20667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00CA2F-2077-4F8E-96E0-CAA2BD0BF34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-18004"/>
            <a:ext cx="101048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51ABC5C-9E0B-4E36-916F-BF629F6D46A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8469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1"/>
          <p:cNvSpPr txBox="1">
            <a:spLocks noChangeArrowheads="1"/>
          </p:cNvSpPr>
          <p:nvPr/>
        </p:nvSpPr>
        <p:spPr bwMode="auto">
          <a:xfrm>
            <a:off x="-897906" y="414978"/>
            <a:ext cx="7560469" cy="4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646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LO SCENARIO OPERATIVO: IL TROMBONE</a:t>
            </a:r>
          </a:p>
        </p:txBody>
      </p:sp>
      <p:pic>
        <p:nvPicPr>
          <p:cNvPr id="10243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13" y="854613"/>
            <a:ext cx="4058656" cy="4291119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91" y="1882341"/>
            <a:ext cx="3551845" cy="270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90" y="1882342"/>
            <a:ext cx="3554470" cy="270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1" y="1881030"/>
            <a:ext cx="3398437" cy="257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C3C85DE-CA60-4DED-946B-CBB3E0FDE78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0" y="-18004"/>
            <a:ext cx="10092649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84FE240-5D91-438D-8D8F-F75B862FE07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1192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sellaDiTesto 1"/>
          <p:cNvSpPr txBox="1">
            <a:spLocks noChangeArrowheads="1"/>
          </p:cNvSpPr>
          <p:nvPr/>
        </p:nvSpPr>
        <p:spPr bwMode="auto">
          <a:xfrm>
            <a:off x="1260078" y="613586"/>
            <a:ext cx="7560469" cy="4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646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SCENARIO REFERENCE E SOLUTION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9D0F4F-AE4D-4EC6-97B5-323FF192E6A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12236" y="0"/>
            <a:ext cx="10083336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6FFBD1-BD9F-4854-B637-637EF0812B8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Registrazione #1">
            <a:hlinkClick r:id="" action="ppaction://media"/>
            <a:extLst>
              <a:ext uri="{FF2B5EF4-FFF2-40B4-BE49-F238E27FC236}">
                <a16:creationId xmlns:a16="http://schemas.microsoft.com/office/drawing/2014/main" id="{75599CE5-E893-42E8-879E-EAD6CBC32D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8149" y="1525064"/>
            <a:ext cx="6664325" cy="302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4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sellaDiTesto 1"/>
          <p:cNvSpPr txBox="1">
            <a:spLocks noChangeArrowheads="1"/>
          </p:cNvSpPr>
          <p:nvPr/>
        </p:nvSpPr>
        <p:spPr bwMode="auto">
          <a:xfrm>
            <a:off x="1260078" y="613586"/>
            <a:ext cx="7560469" cy="4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646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SCENARIO REFERENCE E SOLUTION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9D0F4F-AE4D-4EC6-97B5-323FF192E6A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2236" y="0"/>
            <a:ext cx="10083336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6FFBD1-BD9F-4854-B637-637EF0812B8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067E870-5514-4273-AF1C-C6FD749C7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3" y="1233825"/>
            <a:ext cx="4093612" cy="34833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FA5A31-EA19-4589-9721-4AE77B0EF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75" y="1233825"/>
            <a:ext cx="4188597" cy="348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4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1"/>
          <p:cNvSpPr txBox="1">
            <a:spLocks noChangeArrowheads="1"/>
          </p:cNvSpPr>
          <p:nvPr/>
        </p:nvSpPr>
        <p:spPr bwMode="auto">
          <a:xfrm>
            <a:off x="1260077" y="474839"/>
            <a:ext cx="7560469" cy="4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646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NUOVE CONFIGURAZIONI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E52828A-8EEB-4871-B858-78D5AD349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31" y="1378234"/>
            <a:ext cx="2976563" cy="265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CF2A3F2-785E-49BF-B335-880769E76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98" y="1376680"/>
            <a:ext cx="2996868" cy="2660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4A8B0010-1D96-4F43-BA8E-828B87F70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0" y="1376680"/>
            <a:ext cx="2995426" cy="26619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2D21FB8-0E51-46B3-A592-CA0F5F57B44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807A051-67D5-41F6-A04A-134A043E6D3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DF76AD-88EA-4325-B6C7-57BEF4589658}"/>
              </a:ext>
            </a:extLst>
          </p:cNvPr>
          <p:cNvSpPr txBox="1"/>
          <p:nvPr/>
        </p:nvSpPr>
        <p:spPr>
          <a:xfrm>
            <a:off x="335164" y="4166165"/>
            <a:ext cx="9359388" cy="873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it-IT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Gli aeromobili non seguendo tutta la procedura del trombone impiegano dei settori diversi da quanto programmato e pertanto questi possono essere efficientati. Considerando un campione di traffico relativo ad agosto 2021,</a:t>
            </a:r>
            <a:r>
              <a:rPr lang="it-IT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 stato effettuato uno studio seguendo i parametri di Entry Rate e di Tempo medio percorso all’interno del settore da parte dell’aeromobile. Sono stati dunque effettuati una serie di Test, per comprendere se nuove configurazioni di settori portassero un beneficio.</a:t>
            </a:r>
            <a:endParaRPr lang="it-IT" sz="1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66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>
            <a:extLst>
              <a:ext uri="{FF2B5EF4-FFF2-40B4-BE49-F238E27FC236}">
                <a16:creationId xmlns:a16="http://schemas.microsoft.com/office/drawing/2014/main" id="{26DC8E8A-857F-45C7-91DB-0054FDE6536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/>
          <p:cNvSpPr/>
          <p:nvPr/>
        </p:nvSpPr>
        <p:spPr>
          <a:xfrm>
            <a:off x="2849343" y="410264"/>
            <a:ext cx="2064690" cy="481933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88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79" y="418139"/>
            <a:ext cx="1384774" cy="481145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116" dirty="0">
              <a:solidFill>
                <a:prstClr val="white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0888" y="410263"/>
            <a:ext cx="945059" cy="481933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88">
              <a:solidFill>
                <a:prstClr val="white"/>
              </a:solidFill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680893"/>
              </p:ext>
            </p:extLst>
          </p:nvPr>
        </p:nvGraphicFramePr>
        <p:xfrm>
          <a:off x="27106" y="5002518"/>
          <a:ext cx="7560469" cy="2280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93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8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7076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latin typeface="Book Antiqua" panose="02040602050305030304" pitchFamily="18" charset="0"/>
                        </a:rPr>
                        <a:t>Feature</a:t>
                      </a:r>
                    </a:p>
                  </a:txBody>
                  <a:tcPr marL="29766" marR="29766" marT="37846" marB="378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latin typeface="Book Antiqua" panose="02040602050305030304" pitchFamily="18" charset="0"/>
                        </a:rPr>
                        <a:t>Impact</a:t>
                      </a:r>
                      <a:r>
                        <a:rPr lang="en-GB" sz="1000" b="1" baseline="0" dirty="0">
                          <a:latin typeface="Book Antiqua" panose="02040602050305030304" pitchFamily="18" charset="0"/>
                        </a:rPr>
                        <a:t> Area</a:t>
                      </a:r>
                      <a:endParaRPr lang="en-GB" sz="1000" b="1" dirty="0">
                        <a:latin typeface="Book Antiqua" panose="02040602050305030304" pitchFamily="18" charset="0"/>
                      </a:endParaRPr>
                    </a:p>
                  </a:txBody>
                  <a:tcPr marL="29766" marR="29766" marT="37846" marB="378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latin typeface="Book Antiqua" panose="02040602050305030304" pitchFamily="18" charset="0"/>
                        </a:rPr>
                        <a:t>Indicators</a:t>
                      </a:r>
                    </a:p>
                  </a:txBody>
                  <a:tcPr marL="29766" marR="29766" marT="37846" marB="378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latin typeface="Book Antiqua" panose="02040602050305030304" pitchFamily="18" charset="0"/>
                        </a:rPr>
                        <a:t>Positive </a:t>
                      </a:r>
                      <a:r>
                        <a:rPr lang="en-GB" sz="1000" b="1" baseline="0" dirty="0">
                          <a:latin typeface="Book Antiqua" panose="02040602050305030304" pitchFamily="18" charset="0"/>
                        </a:rPr>
                        <a:t>or negative impacts</a:t>
                      </a:r>
                      <a:endParaRPr lang="en-GB" sz="1000" b="1" dirty="0">
                        <a:latin typeface="Book Antiqua" panose="02040602050305030304" pitchFamily="18" charset="0"/>
                      </a:endParaRPr>
                    </a:p>
                  </a:txBody>
                  <a:tcPr marL="29766" marR="29766" marT="37846" marB="378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latin typeface="Book Antiqua" panose="02040602050305030304" pitchFamily="18" charset="0"/>
                        </a:rPr>
                        <a:t>KPI/KPA/TA</a:t>
                      </a:r>
                    </a:p>
                  </a:txBody>
                  <a:tcPr marL="29766" marR="29766" marT="37846" marB="3784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" name="Rectangle 76"/>
          <p:cNvSpPr/>
          <p:nvPr/>
        </p:nvSpPr>
        <p:spPr>
          <a:xfrm>
            <a:off x="6749021" y="1953859"/>
            <a:ext cx="649728" cy="413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116">
                <a:solidFill>
                  <a:prstClr val="white"/>
                </a:solidFill>
                <a:latin typeface="Book Antiqua" panose="02040602050305030304" pitchFamily="18" charset="0"/>
              </a:rPr>
              <a:t>SAF</a:t>
            </a:r>
            <a:endParaRPr lang="en-GB" sz="1116" dirty="0">
              <a:solidFill>
                <a:prstClr val="white"/>
              </a:solidFill>
              <a:latin typeface="Book Antiqua" panose="0204060205030503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738521" y="4009362"/>
            <a:ext cx="649728" cy="413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116" dirty="0">
                <a:solidFill>
                  <a:prstClr val="white"/>
                </a:solidFill>
                <a:latin typeface="Book Antiqua" panose="02040602050305030304" pitchFamily="18" charset="0"/>
              </a:rPr>
              <a:t>CAP</a:t>
            </a:r>
          </a:p>
        </p:txBody>
      </p:sp>
      <p:cxnSp>
        <p:nvCxnSpPr>
          <p:cNvPr id="9245" name="Elbow Connector 59"/>
          <p:cNvCxnSpPr>
            <a:cxnSpLocks noChangeShapeType="1"/>
            <a:stCxn id="97" idx="3"/>
            <a:endCxn id="126" idx="1"/>
          </p:cNvCxnSpPr>
          <p:nvPr/>
        </p:nvCxnSpPr>
        <p:spPr bwMode="auto">
          <a:xfrm flipV="1">
            <a:off x="2724906" y="2112682"/>
            <a:ext cx="383015" cy="1052689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0" name="Down Arrow 88"/>
          <p:cNvSpPr>
            <a:spLocks noChangeArrowheads="1"/>
          </p:cNvSpPr>
          <p:nvPr/>
        </p:nvSpPr>
        <p:spPr bwMode="auto">
          <a:xfrm flipV="1">
            <a:off x="4685644" y="2881854"/>
            <a:ext cx="118132" cy="17719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25400" algn="ctr">
            <a:solidFill>
              <a:srgbClr val="00B050"/>
            </a:solidFill>
            <a:miter lim="800000"/>
            <a:headEnd/>
            <a:tailEnd/>
          </a:ln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GB" altLang="it-IT" sz="1488">
              <a:solidFill>
                <a:srgbClr val="FFFFFF"/>
              </a:solidFill>
            </a:endParaRPr>
          </a:p>
        </p:txBody>
      </p:sp>
      <p:cxnSp>
        <p:nvCxnSpPr>
          <p:cNvPr id="9250" name="Elbow Connector 59"/>
          <p:cNvCxnSpPr>
            <a:cxnSpLocks noChangeShapeType="1"/>
          </p:cNvCxnSpPr>
          <p:nvPr/>
        </p:nvCxnSpPr>
        <p:spPr bwMode="auto">
          <a:xfrm>
            <a:off x="2698394" y="3181122"/>
            <a:ext cx="378023" cy="1008063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Down Arrow 100"/>
          <p:cNvSpPr/>
          <p:nvPr/>
        </p:nvSpPr>
        <p:spPr>
          <a:xfrm flipV="1">
            <a:off x="4674414" y="3930610"/>
            <a:ext cx="143215" cy="19819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88">
              <a:solidFill>
                <a:prstClr val="white"/>
              </a:solidFill>
            </a:endParaRPr>
          </a:p>
        </p:txBody>
      </p:sp>
      <p:sp>
        <p:nvSpPr>
          <p:cNvPr id="50" name="Rectangle 76"/>
          <p:cNvSpPr/>
          <p:nvPr/>
        </p:nvSpPr>
        <p:spPr>
          <a:xfrm>
            <a:off x="6743771" y="2961922"/>
            <a:ext cx="649728" cy="413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116" dirty="0">
                <a:solidFill>
                  <a:prstClr val="white"/>
                </a:solidFill>
                <a:latin typeface="Book Antiqua" panose="02040602050305030304" pitchFamily="18" charset="0"/>
              </a:rPr>
              <a:t>HP</a:t>
            </a:r>
          </a:p>
        </p:txBody>
      </p:sp>
      <p:sp>
        <p:nvSpPr>
          <p:cNvPr id="74" name="Down Arrow 88"/>
          <p:cNvSpPr>
            <a:spLocks noChangeArrowheads="1"/>
          </p:cNvSpPr>
          <p:nvPr/>
        </p:nvSpPr>
        <p:spPr bwMode="auto">
          <a:xfrm flipV="1">
            <a:off x="4685644" y="1851478"/>
            <a:ext cx="118132" cy="1771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25400" algn="ctr">
            <a:solidFill>
              <a:srgbClr val="00B050"/>
            </a:solidFill>
            <a:miter lim="800000"/>
            <a:headEnd/>
            <a:tailEnd/>
          </a:ln>
        </p:spPr>
        <p:txBody>
          <a:bodyPr rot="108000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GB" altLang="it-IT" sz="1488">
              <a:solidFill>
                <a:srgbClr val="FFFFFF"/>
              </a:solidFill>
            </a:endParaRPr>
          </a:p>
        </p:txBody>
      </p:sp>
      <p:cxnSp>
        <p:nvCxnSpPr>
          <p:cNvPr id="93" name="Elbow Connector 59"/>
          <p:cNvCxnSpPr>
            <a:cxnSpLocks noChangeShapeType="1"/>
          </p:cNvCxnSpPr>
          <p:nvPr/>
        </p:nvCxnSpPr>
        <p:spPr bwMode="auto">
          <a:xfrm>
            <a:off x="2299369" y="3165371"/>
            <a:ext cx="787549" cy="0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7" name="Rounded Rectangle 96"/>
          <p:cNvSpPr/>
          <p:nvPr/>
        </p:nvSpPr>
        <p:spPr>
          <a:xfrm>
            <a:off x="1488453" y="2577335"/>
            <a:ext cx="1236452" cy="1176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116" dirty="0" err="1">
                <a:latin typeface="Book Antiqua" panose="02040602050305030304" pitchFamily="18" charset="0"/>
              </a:rPr>
              <a:t>Uso</a:t>
            </a:r>
            <a:r>
              <a:rPr lang="en-US" sz="1116" dirty="0">
                <a:latin typeface="Book Antiqua" panose="02040602050305030304" pitchFamily="18" charset="0"/>
              </a:rPr>
              <a:t> </a:t>
            </a:r>
            <a:r>
              <a:rPr lang="en-US" sz="1116" dirty="0" err="1">
                <a:latin typeface="Book Antiqua" panose="02040602050305030304" pitchFamily="18" charset="0"/>
              </a:rPr>
              <a:t>delle</a:t>
            </a:r>
            <a:r>
              <a:rPr lang="en-US" sz="1116" dirty="0">
                <a:latin typeface="Book Antiqua" panose="02040602050305030304" pitchFamily="18" charset="0"/>
              </a:rPr>
              <a:t> </a:t>
            </a:r>
            <a:r>
              <a:rPr lang="en-US" sz="1116" dirty="0" err="1">
                <a:latin typeface="Book Antiqua" panose="02040602050305030304" pitchFamily="18" charset="0"/>
              </a:rPr>
              <a:t>Configurazioni</a:t>
            </a:r>
            <a:r>
              <a:rPr lang="en-US" sz="1116" dirty="0">
                <a:latin typeface="Book Antiqua" panose="02040602050305030304" pitchFamily="18" charset="0"/>
              </a:rPr>
              <a:t> </a:t>
            </a:r>
            <a:r>
              <a:rPr lang="en-US" sz="1116" dirty="0" err="1">
                <a:latin typeface="Book Antiqua" panose="02040602050305030304" pitchFamily="18" charset="0"/>
              </a:rPr>
              <a:t>ottimali</a:t>
            </a:r>
            <a:r>
              <a:rPr lang="en-US" sz="1116" dirty="0">
                <a:latin typeface="Book Antiqua" panose="02040602050305030304" pitchFamily="18" charset="0"/>
              </a:rPr>
              <a:t> </a:t>
            </a:r>
            <a:r>
              <a:rPr lang="en-US" sz="1116" dirty="0" err="1">
                <a:latin typeface="Book Antiqua" panose="02040602050305030304" pitchFamily="18" charset="0"/>
              </a:rPr>
              <a:t>dei</a:t>
            </a:r>
            <a:r>
              <a:rPr lang="en-US" sz="1116" dirty="0">
                <a:latin typeface="Book Antiqua" panose="02040602050305030304" pitchFamily="18" charset="0"/>
              </a:rPr>
              <a:t> </a:t>
            </a:r>
            <a:r>
              <a:rPr lang="en-US" sz="1116" dirty="0" err="1">
                <a:latin typeface="Book Antiqua" panose="02040602050305030304" pitchFamily="18" charset="0"/>
              </a:rPr>
              <a:t>settori</a:t>
            </a:r>
            <a:endParaRPr lang="it-IT" sz="1116" dirty="0">
              <a:latin typeface="Book Antiqua" panose="02040602050305030304" pitchFamily="18" charset="0"/>
            </a:endParaRPr>
          </a:p>
        </p:txBody>
      </p:sp>
      <p:cxnSp>
        <p:nvCxnSpPr>
          <p:cNvPr id="125" name="Connettore 1 124"/>
          <p:cNvCxnSpPr/>
          <p:nvPr/>
        </p:nvCxnSpPr>
        <p:spPr>
          <a:xfrm>
            <a:off x="4974411" y="2129746"/>
            <a:ext cx="2625" cy="2098818"/>
          </a:xfrm>
          <a:prstGeom prst="line">
            <a:avLst/>
          </a:prstGeom>
          <a:ln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Elbow Connector 59"/>
          <p:cNvCxnSpPr>
            <a:cxnSpLocks noChangeShapeType="1"/>
          </p:cNvCxnSpPr>
          <p:nvPr/>
        </p:nvCxnSpPr>
        <p:spPr bwMode="auto">
          <a:xfrm flipV="1">
            <a:off x="4974411" y="2104807"/>
            <a:ext cx="287456" cy="1088130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0" name="Elbow Connector 59"/>
          <p:cNvCxnSpPr>
            <a:cxnSpLocks noChangeShapeType="1"/>
          </p:cNvCxnSpPr>
          <p:nvPr/>
        </p:nvCxnSpPr>
        <p:spPr bwMode="auto">
          <a:xfrm>
            <a:off x="4975723" y="3179809"/>
            <a:ext cx="273017" cy="1060566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2" name="Elbow Connector 59"/>
          <p:cNvCxnSpPr>
            <a:cxnSpLocks noChangeShapeType="1"/>
            <a:endCxn id="77" idx="1"/>
          </p:cNvCxnSpPr>
          <p:nvPr/>
        </p:nvCxnSpPr>
        <p:spPr bwMode="auto">
          <a:xfrm flipV="1">
            <a:off x="6344745" y="2161247"/>
            <a:ext cx="404275" cy="1027752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52" name="TextBox 35"/>
          <p:cNvSpPr txBox="1">
            <a:spLocks noChangeArrowheads="1"/>
          </p:cNvSpPr>
          <p:nvPr/>
        </p:nvSpPr>
        <p:spPr bwMode="auto">
          <a:xfrm>
            <a:off x="15477" y="418139"/>
            <a:ext cx="6606223" cy="7284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nb-NO" sz="1323" b="1" dirty="0">
                <a:latin typeface="Book Antiqua" panose="02040602050305030304" pitchFamily="18" charset="0"/>
              </a:rPr>
              <a:t>Benefit and Impact </a:t>
            </a:r>
            <a:r>
              <a:rPr lang="it-IT" altLang="nb-NO" sz="1323" b="1" dirty="0" err="1">
                <a:latin typeface="Book Antiqua" panose="02040602050305030304" pitchFamily="18" charset="0"/>
              </a:rPr>
              <a:t>Mechanism</a:t>
            </a:r>
            <a:endParaRPr lang="it-IT" altLang="nb-NO" sz="1323" b="1" dirty="0">
              <a:latin typeface="Book Antiqua" panose="0204060205030503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it-IT" altLang="nb-NO" sz="1323" b="1" dirty="0">
              <a:latin typeface="Book Antiqua" panose="0204060205030503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nb-NO" sz="1488" b="1" dirty="0">
                <a:latin typeface="Book Antiqua" panose="02040602050305030304" pitchFamily="18" charset="0"/>
              </a:rPr>
              <a:t>ANSP</a:t>
            </a:r>
            <a:endParaRPr lang="en-GB" altLang="nb-NO" sz="1488" b="1" dirty="0">
              <a:latin typeface="Book Antiqua" panose="02040602050305030304" pitchFamily="18" charset="0"/>
            </a:endParaRPr>
          </a:p>
        </p:txBody>
      </p:sp>
      <p:cxnSp>
        <p:nvCxnSpPr>
          <p:cNvPr id="174" name="Elbow Connector 59"/>
          <p:cNvCxnSpPr>
            <a:cxnSpLocks noChangeShapeType="1"/>
            <a:endCxn id="80" idx="1"/>
          </p:cNvCxnSpPr>
          <p:nvPr/>
        </p:nvCxnSpPr>
        <p:spPr bwMode="auto">
          <a:xfrm flipV="1">
            <a:off x="6002163" y="4215437"/>
            <a:ext cx="736358" cy="3937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Octagon 64"/>
          <p:cNvSpPr/>
          <p:nvPr/>
        </p:nvSpPr>
        <p:spPr>
          <a:xfrm>
            <a:off x="5282868" y="3891230"/>
            <a:ext cx="1063191" cy="64972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116" dirty="0">
                <a:latin typeface="Book Antiqua" panose="02040602050305030304" pitchFamily="18" charset="0"/>
              </a:rPr>
              <a:t>Capacità latente inutilizzata</a:t>
            </a:r>
          </a:p>
        </p:txBody>
      </p:sp>
      <p:cxnSp>
        <p:nvCxnSpPr>
          <p:cNvPr id="92" name="Elbow Connector 59"/>
          <p:cNvCxnSpPr>
            <a:cxnSpLocks noChangeShapeType="1"/>
          </p:cNvCxnSpPr>
          <p:nvPr/>
        </p:nvCxnSpPr>
        <p:spPr bwMode="auto">
          <a:xfrm>
            <a:off x="759712" y="3177184"/>
            <a:ext cx="786236" cy="0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Rounded Rectangle 61"/>
          <p:cNvSpPr/>
          <p:nvPr/>
        </p:nvSpPr>
        <p:spPr>
          <a:xfrm>
            <a:off x="57736" y="2597023"/>
            <a:ext cx="1279769" cy="1144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992" dirty="0">
                <a:latin typeface="Book Antiqua" panose="02040602050305030304" pitchFamily="18" charset="0"/>
              </a:rPr>
              <a:t>Valutazione della capacità dello spazio aereo tenendo conto dell'introduzione dello </a:t>
            </a:r>
            <a:r>
              <a:rPr lang="it-IT" sz="992" dirty="0" err="1">
                <a:latin typeface="Book Antiqua" panose="02040602050305030304" pitchFamily="18" charset="0"/>
              </a:rPr>
              <a:t>space-based</a:t>
            </a:r>
            <a:r>
              <a:rPr lang="it-IT" sz="992" dirty="0">
                <a:latin typeface="Book Antiqua" panose="02040602050305030304" pitchFamily="18" charset="0"/>
              </a:rPr>
              <a:t> ADS-</a:t>
            </a:r>
            <a:r>
              <a:rPr lang="en-US" sz="992" dirty="0">
                <a:latin typeface="Book Antiqua" panose="02040602050305030304" pitchFamily="18" charset="0"/>
              </a:rPr>
              <a:t>B</a:t>
            </a:r>
            <a:endParaRPr lang="it-IT" sz="992" dirty="0">
              <a:latin typeface="Book Antiqua" panose="02040602050305030304" pitchFamily="18" charset="0"/>
            </a:endParaRPr>
          </a:p>
        </p:txBody>
      </p:sp>
      <p:cxnSp>
        <p:nvCxnSpPr>
          <p:cNvPr id="158" name="Elbow Connector 59"/>
          <p:cNvCxnSpPr>
            <a:cxnSpLocks noChangeShapeType="1"/>
          </p:cNvCxnSpPr>
          <p:nvPr/>
        </p:nvCxnSpPr>
        <p:spPr bwMode="auto">
          <a:xfrm>
            <a:off x="4581950" y="3145683"/>
            <a:ext cx="679917" cy="5250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Rectangle 33"/>
          <p:cNvSpPr/>
          <p:nvPr/>
        </p:nvSpPr>
        <p:spPr>
          <a:xfrm>
            <a:off x="3103982" y="2747972"/>
            <a:ext cx="1543596" cy="805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sz="1116" dirty="0">
                <a:latin typeface="Book Antiqua" panose="02040602050305030304" pitchFamily="18" charset="0"/>
              </a:rPr>
              <a:t>Capacità umana di svolgere con successo le attività e soddisfare i requisiti di lavoro</a:t>
            </a:r>
          </a:p>
        </p:txBody>
      </p:sp>
      <p:cxnSp>
        <p:nvCxnSpPr>
          <p:cNvPr id="169" name="Elbow Connector 59"/>
          <p:cNvCxnSpPr>
            <a:cxnSpLocks noChangeShapeType="1"/>
          </p:cNvCxnSpPr>
          <p:nvPr/>
        </p:nvCxnSpPr>
        <p:spPr bwMode="auto">
          <a:xfrm>
            <a:off x="6344745" y="2154684"/>
            <a:ext cx="399025" cy="1013313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6" name="Elbow Connector 59"/>
          <p:cNvCxnSpPr>
            <a:cxnSpLocks noChangeShapeType="1"/>
          </p:cNvCxnSpPr>
          <p:nvPr/>
        </p:nvCxnSpPr>
        <p:spPr bwMode="auto">
          <a:xfrm>
            <a:off x="6059915" y="2159936"/>
            <a:ext cx="681229" cy="6562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Octagon 64"/>
          <p:cNvSpPr/>
          <p:nvPr/>
        </p:nvSpPr>
        <p:spPr>
          <a:xfrm>
            <a:off x="5295994" y="1797662"/>
            <a:ext cx="1063191" cy="649727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116" dirty="0" err="1">
                <a:latin typeface="Book Antiqua" panose="02040602050305030304" pitchFamily="18" charset="0"/>
              </a:rPr>
              <a:t>Workload</a:t>
            </a:r>
            <a:endParaRPr lang="it-IT" sz="1116" dirty="0">
              <a:latin typeface="Book Antiqua" panose="02040602050305030304" pitchFamily="18" charset="0"/>
            </a:endParaRPr>
          </a:p>
        </p:txBody>
      </p:sp>
      <p:cxnSp>
        <p:nvCxnSpPr>
          <p:cNvPr id="168" name="Elbow Connector 59"/>
          <p:cNvCxnSpPr>
            <a:cxnSpLocks noChangeShapeType="1"/>
          </p:cNvCxnSpPr>
          <p:nvPr/>
        </p:nvCxnSpPr>
        <p:spPr bwMode="auto">
          <a:xfrm>
            <a:off x="6059915" y="3175872"/>
            <a:ext cx="681229" cy="5250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Octagon 64"/>
          <p:cNvSpPr/>
          <p:nvPr/>
        </p:nvSpPr>
        <p:spPr>
          <a:xfrm>
            <a:off x="5282868" y="2843790"/>
            <a:ext cx="1063191" cy="64972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it-IT" sz="1116" dirty="0">
              <a:latin typeface="Book Antiqua" panose="02040602050305030304" pitchFamily="18" charset="0"/>
            </a:endParaRPr>
          </a:p>
          <a:p>
            <a:pPr algn="ctr">
              <a:defRPr/>
            </a:pPr>
            <a:r>
              <a:rPr lang="it-IT" sz="1116" dirty="0" err="1">
                <a:latin typeface="Book Antiqua" panose="02040602050305030304" pitchFamily="18" charset="0"/>
              </a:rPr>
              <a:t>Situational</a:t>
            </a:r>
            <a:r>
              <a:rPr lang="it-IT" sz="1116" dirty="0">
                <a:latin typeface="Book Antiqua" panose="02040602050305030304" pitchFamily="18" charset="0"/>
              </a:rPr>
              <a:t> </a:t>
            </a:r>
            <a:r>
              <a:rPr lang="it-IT" sz="1116" dirty="0" err="1">
                <a:latin typeface="Book Antiqua" panose="02040602050305030304" pitchFamily="18" charset="0"/>
              </a:rPr>
              <a:t>awareness</a:t>
            </a:r>
            <a:endParaRPr lang="it-IT" sz="1116" dirty="0">
              <a:latin typeface="Book Antiqua" panose="02040602050305030304" pitchFamily="18" charset="0"/>
            </a:endParaRPr>
          </a:p>
          <a:p>
            <a:pPr>
              <a:defRPr/>
            </a:pPr>
            <a:endParaRPr lang="it-IT" sz="1116" dirty="0">
              <a:latin typeface="Book Antiqua" panose="02040602050305030304" pitchFamily="18" charset="0"/>
            </a:endParaRPr>
          </a:p>
        </p:txBody>
      </p:sp>
      <p:cxnSp>
        <p:nvCxnSpPr>
          <p:cNvPr id="131" name="Connettore 1 130"/>
          <p:cNvCxnSpPr/>
          <p:nvPr/>
        </p:nvCxnSpPr>
        <p:spPr>
          <a:xfrm flipH="1">
            <a:off x="4630514" y="4215437"/>
            <a:ext cx="346521" cy="0"/>
          </a:xfrm>
          <a:prstGeom prst="line">
            <a:avLst/>
          </a:prstGeom>
          <a:ln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33"/>
          <p:cNvSpPr/>
          <p:nvPr/>
        </p:nvSpPr>
        <p:spPr>
          <a:xfrm>
            <a:off x="3086918" y="3786223"/>
            <a:ext cx="1543596" cy="805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sz="1116" dirty="0">
                <a:latin typeface="Book Antiqua" panose="02040602050305030304" pitchFamily="18" charset="0"/>
              </a:rPr>
              <a:t>Capacità</a:t>
            </a:r>
            <a:r>
              <a:rPr lang="it-IT" sz="1075" dirty="0">
                <a:latin typeface="Book Antiqua" panose="02040602050305030304" pitchFamily="18" charset="0"/>
              </a:rPr>
              <a:t> di un settore di gestire un numero crescente di movimenti per unità di tempo</a:t>
            </a:r>
          </a:p>
        </p:txBody>
      </p:sp>
      <p:cxnSp>
        <p:nvCxnSpPr>
          <p:cNvPr id="151" name="Connettore 1 150"/>
          <p:cNvCxnSpPr/>
          <p:nvPr/>
        </p:nvCxnSpPr>
        <p:spPr>
          <a:xfrm flipH="1">
            <a:off x="4630514" y="2129744"/>
            <a:ext cx="346521" cy="0"/>
          </a:xfrm>
          <a:prstGeom prst="line">
            <a:avLst/>
          </a:prstGeom>
          <a:ln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3107921" y="1709720"/>
            <a:ext cx="1547534" cy="805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1116" dirty="0">
                <a:latin typeface="Book Antiqua" panose="02040602050305030304" pitchFamily="18" charset="0"/>
              </a:rPr>
              <a:t>Gestione del traffico in sicurezza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8783529B-DF37-4DC8-915D-E9042CA9077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-18004"/>
            <a:ext cx="10104841" cy="4928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09614F6-6BAA-4F9C-8364-9F38F5F877AA}"/>
              </a:ext>
            </a:extLst>
          </p:cNvPr>
          <p:cNvSpPr txBox="1"/>
          <p:nvPr/>
        </p:nvSpPr>
        <p:spPr>
          <a:xfrm>
            <a:off x="7601608" y="896695"/>
            <a:ext cx="24775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nb-NO" sz="1400" b="1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Miglioramenti</a:t>
            </a:r>
            <a:r>
              <a:rPr lang="en-GB" altLang="nb-NO" sz="14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nb-NO" sz="1400" b="1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nella</a:t>
            </a:r>
            <a:r>
              <a:rPr lang="en-GB" altLang="nb-NO" sz="14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nb-NO" sz="1400" b="1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gestione</a:t>
            </a:r>
            <a:r>
              <a:rPr lang="en-GB" altLang="nb-NO" sz="14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GB" altLang="nb-NO" sz="1400" b="1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traffico</a:t>
            </a:r>
            <a:endParaRPr lang="en-GB" altLang="nb-NO" sz="1400" b="1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nb-NO" sz="1400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altLang="nb-NO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nb-NO" sz="14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aggiore </a:t>
            </a:r>
            <a:r>
              <a:rPr lang="en-GB" altLang="nb-NO" sz="14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sicurezza</a:t>
            </a:r>
            <a:r>
              <a:rPr lang="en-GB" altLang="nb-NO" sz="14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nb-NO" sz="14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nella</a:t>
            </a:r>
            <a:r>
              <a:rPr lang="en-GB" altLang="nb-NO" sz="14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nb-NO" sz="14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apacità degli A</a:t>
            </a:r>
            <a:r>
              <a:rPr lang="it-IT" sz="14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TCO 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svolgere con successo le attività e soddisfare i requisiti di lavoro ed anche</a:t>
            </a:r>
            <a:r>
              <a:rPr lang="it-IT" sz="14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nella c</a:t>
            </a:r>
            <a:r>
              <a:rPr lang="it-IT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apacità di un settore di gestire un numero crescente di movimenti per unità di tempo. Questo ha impatto positivo sul</a:t>
            </a:r>
            <a:r>
              <a:rPr lang="it-IT" sz="14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workload</a:t>
            </a:r>
            <a:r>
              <a:rPr lang="it-IT" sz="14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controllore, sulla sua </a:t>
            </a:r>
            <a:r>
              <a:rPr lang="it-IT" sz="1400" i="1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situational</a:t>
            </a:r>
            <a:r>
              <a:rPr lang="it-IT" sz="1400" i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awareness</a:t>
            </a:r>
            <a:r>
              <a:rPr lang="it-IT" sz="1400" i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sulla capacità latente inutilizzata del settore che influiscono sulle KPA di </a:t>
            </a:r>
            <a:r>
              <a:rPr lang="it-IT" sz="1400" i="1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it-IT" sz="14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400" i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Performance </a:t>
            </a:r>
            <a:r>
              <a:rPr lang="it-IT" sz="14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1400" i="1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Capacity</a:t>
            </a:r>
            <a:r>
              <a:rPr lang="it-IT" sz="14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35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>
            <a:extLst>
              <a:ext uri="{FF2B5EF4-FFF2-40B4-BE49-F238E27FC236}">
                <a16:creationId xmlns:a16="http://schemas.microsoft.com/office/drawing/2014/main" id="{638B54E1-B3B5-4A47-98DB-19B4B2920A3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5400" y="-18004"/>
            <a:ext cx="101302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5BB8D874-C4FB-4D02-B1FA-802746D0B5C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Ovale 26">
            <a:extLst>
              <a:ext uri="{FF2B5EF4-FFF2-40B4-BE49-F238E27FC236}">
                <a16:creationId xmlns:a16="http://schemas.microsoft.com/office/drawing/2014/main" id="{2CFECC7B-1E99-45EC-AF7D-261C9F59E861}"/>
              </a:ext>
            </a:extLst>
          </p:cNvPr>
          <p:cNvSpPr/>
          <p:nvPr/>
        </p:nvSpPr>
        <p:spPr>
          <a:xfrm>
            <a:off x="1068605" y="1496512"/>
            <a:ext cx="4334411" cy="4607604"/>
          </a:xfrm>
          <a:prstGeom prst="ellipse">
            <a:avLst/>
          </a:prstGeom>
          <a:blipFill dpi="0" rotWithShape="1">
            <a:blip r:embed="rId5">
              <a:alphaModFix amt="2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88" dirty="0"/>
          </a:p>
        </p:txBody>
      </p:sp>
      <p:cxnSp>
        <p:nvCxnSpPr>
          <p:cNvPr id="32" name="Connettore 1 31"/>
          <p:cNvCxnSpPr>
            <a:cxnSpLocks/>
          </p:cNvCxnSpPr>
          <p:nvPr/>
        </p:nvCxnSpPr>
        <p:spPr>
          <a:xfrm flipV="1">
            <a:off x="3509026" y="1361820"/>
            <a:ext cx="0" cy="144726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4" name="CasellaDiTesto 1"/>
          <p:cNvSpPr txBox="1">
            <a:spLocks noChangeArrowheads="1"/>
          </p:cNvSpPr>
          <p:nvPr/>
        </p:nvSpPr>
        <p:spPr bwMode="auto">
          <a:xfrm>
            <a:off x="-628517" y="481702"/>
            <a:ext cx="7560469" cy="4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it-IT" altLang="it-IT" sz="2646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CONCLUSIONI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60BC2A8-8C0E-44BF-8918-8602A0A0A7D2}"/>
              </a:ext>
            </a:extLst>
          </p:cNvPr>
          <p:cNvGrpSpPr/>
          <p:nvPr/>
        </p:nvGrpSpPr>
        <p:grpSpPr>
          <a:xfrm>
            <a:off x="1073187" y="1911691"/>
            <a:ext cx="4334412" cy="4198168"/>
            <a:chOff x="5353069" y="556591"/>
            <a:chExt cx="5287617" cy="5101412"/>
          </a:xfrm>
        </p:grpSpPr>
        <p:sp>
          <p:nvSpPr>
            <p:cNvPr id="4" name="Corda 3">
              <a:extLst>
                <a:ext uri="{FF2B5EF4-FFF2-40B4-BE49-F238E27FC236}">
                  <a16:creationId xmlns:a16="http://schemas.microsoft.com/office/drawing/2014/main" id="{D81189DD-4EB0-4A1E-A72C-8E2EE589D38C}"/>
                </a:ext>
              </a:extLst>
            </p:cNvPr>
            <p:cNvSpPr/>
            <p:nvPr/>
          </p:nvSpPr>
          <p:spPr>
            <a:xfrm>
              <a:off x="6268278" y="556591"/>
              <a:ext cx="4253948" cy="4240697"/>
            </a:xfrm>
            <a:prstGeom prst="chord">
              <a:avLst>
                <a:gd name="adj1" fmla="val 21492206"/>
                <a:gd name="adj2" fmla="val 10927197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88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C514B375-CFB5-4DAF-A37A-E9A5FEC63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06" b="80139" l="4343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74" t="38264" b="17488"/>
            <a:stretch/>
          </p:blipFill>
          <p:spPr>
            <a:xfrm>
              <a:off x="5353069" y="2623476"/>
              <a:ext cx="5287617" cy="3034527"/>
            </a:xfrm>
            <a:prstGeom prst="rect">
              <a:avLst/>
            </a:prstGeom>
          </p:spPr>
        </p:pic>
      </p:grpSp>
      <p:sp>
        <p:nvSpPr>
          <p:cNvPr id="6" name="Rettangolo con angoli in alto arrotondati 5">
            <a:extLst>
              <a:ext uri="{FF2B5EF4-FFF2-40B4-BE49-F238E27FC236}">
                <a16:creationId xmlns:a16="http://schemas.microsoft.com/office/drawing/2014/main" id="{B20810DD-6BBD-4CB3-ABAC-1B8E7F85E50F}"/>
              </a:ext>
            </a:extLst>
          </p:cNvPr>
          <p:cNvSpPr/>
          <p:nvPr/>
        </p:nvSpPr>
        <p:spPr>
          <a:xfrm>
            <a:off x="1941846" y="2723931"/>
            <a:ext cx="355639" cy="798379"/>
          </a:xfrm>
          <a:prstGeom prst="round2Same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88"/>
          </a:p>
        </p:txBody>
      </p:sp>
      <p:sp>
        <p:nvSpPr>
          <p:cNvPr id="7" name="Rettangolo con angoli in alto arrotondati 67">
            <a:extLst>
              <a:ext uri="{FF2B5EF4-FFF2-40B4-BE49-F238E27FC236}">
                <a16:creationId xmlns:a16="http://schemas.microsoft.com/office/drawing/2014/main" id="{E3AE305F-E173-4774-AEA0-A989AB61F194}"/>
              </a:ext>
            </a:extLst>
          </p:cNvPr>
          <p:cNvSpPr/>
          <p:nvPr/>
        </p:nvSpPr>
        <p:spPr>
          <a:xfrm>
            <a:off x="2639632" y="2286220"/>
            <a:ext cx="355639" cy="1236090"/>
          </a:xfrm>
          <a:prstGeom prst="round2Same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88"/>
          </a:p>
        </p:txBody>
      </p:sp>
      <p:sp>
        <p:nvSpPr>
          <p:cNvPr id="8" name="Rettangolo con angoli in alto arrotondati 68">
            <a:extLst>
              <a:ext uri="{FF2B5EF4-FFF2-40B4-BE49-F238E27FC236}">
                <a16:creationId xmlns:a16="http://schemas.microsoft.com/office/drawing/2014/main" id="{06624D35-6991-4DBF-8D42-4AD02644C7CB}"/>
              </a:ext>
            </a:extLst>
          </p:cNvPr>
          <p:cNvSpPr/>
          <p:nvPr/>
        </p:nvSpPr>
        <p:spPr>
          <a:xfrm>
            <a:off x="3337418" y="2047469"/>
            <a:ext cx="355639" cy="1474841"/>
          </a:xfrm>
          <a:prstGeom prst="round2Same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88"/>
          </a:p>
        </p:txBody>
      </p:sp>
      <p:sp>
        <p:nvSpPr>
          <p:cNvPr id="9" name="Rettangolo con angoli in alto arrotondati 69">
            <a:extLst>
              <a:ext uri="{FF2B5EF4-FFF2-40B4-BE49-F238E27FC236}">
                <a16:creationId xmlns:a16="http://schemas.microsoft.com/office/drawing/2014/main" id="{0CE2322C-3B84-4400-B636-C295B03AB30A}"/>
              </a:ext>
            </a:extLst>
          </p:cNvPr>
          <p:cNvSpPr/>
          <p:nvPr/>
        </p:nvSpPr>
        <p:spPr>
          <a:xfrm>
            <a:off x="4732989" y="2047469"/>
            <a:ext cx="355639" cy="1474841"/>
          </a:xfrm>
          <a:prstGeom prst="round2Same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88"/>
          </a:p>
        </p:txBody>
      </p:sp>
      <p:sp>
        <p:nvSpPr>
          <p:cNvPr id="10" name="Rettangolo con angoli in alto arrotondati 70">
            <a:extLst>
              <a:ext uri="{FF2B5EF4-FFF2-40B4-BE49-F238E27FC236}">
                <a16:creationId xmlns:a16="http://schemas.microsoft.com/office/drawing/2014/main" id="{66435642-657A-4E4F-8B5E-F7FFB32BFA51}"/>
              </a:ext>
            </a:extLst>
          </p:cNvPr>
          <p:cNvSpPr/>
          <p:nvPr/>
        </p:nvSpPr>
        <p:spPr>
          <a:xfrm>
            <a:off x="4035203" y="1631369"/>
            <a:ext cx="355639" cy="1890941"/>
          </a:xfrm>
          <a:prstGeom prst="round2Same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88"/>
          </a:p>
        </p:txBody>
      </p:sp>
      <p:cxnSp>
        <p:nvCxnSpPr>
          <p:cNvPr id="16" name="Connettore 1 15"/>
          <p:cNvCxnSpPr>
            <a:stCxn id="6" idx="3"/>
          </p:cNvCxnSpPr>
          <p:nvPr/>
        </p:nvCxnSpPr>
        <p:spPr>
          <a:xfrm flipH="1" flipV="1">
            <a:off x="1668566" y="2047467"/>
            <a:ext cx="451101" cy="676464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H="1">
            <a:off x="548833" y="2047467"/>
            <a:ext cx="1119732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H="1" flipV="1">
            <a:off x="2389295" y="1604917"/>
            <a:ext cx="451101" cy="676464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H="1">
            <a:off x="1271052" y="1604729"/>
            <a:ext cx="1119732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V="1">
            <a:off x="4237266" y="943620"/>
            <a:ext cx="495722" cy="68775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4732987" y="943618"/>
            <a:ext cx="1119732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V="1">
            <a:off x="4911877" y="1525531"/>
            <a:ext cx="380978" cy="52193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H="1">
            <a:off x="5292853" y="1525531"/>
            <a:ext cx="1119732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568863" y="1759004"/>
            <a:ext cx="1119732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88" b="1" dirty="0" err="1">
                <a:solidFill>
                  <a:srgbClr val="003C69"/>
                </a:solidFill>
                <a:latin typeface="Book Antiqua" panose="02040602050305030304" pitchFamily="18" charset="0"/>
              </a:rPr>
              <a:t>Workload</a:t>
            </a:r>
            <a:endParaRPr lang="it-IT" sz="1488" b="1" dirty="0">
              <a:solidFill>
                <a:srgbClr val="003C69"/>
              </a:solidFill>
              <a:latin typeface="Book Antiqua" panose="02040602050305030304" pitchFamily="18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3184354" y="1064857"/>
            <a:ext cx="1119732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88" b="1" dirty="0" err="1">
                <a:solidFill>
                  <a:srgbClr val="003C69"/>
                </a:solidFill>
                <a:latin typeface="Book Antiqua" panose="02040602050305030304" pitchFamily="18" charset="0"/>
              </a:rPr>
              <a:t>Safety</a:t>
            </a:r>
            <a:endParaRPr lang="it-IT" sz="1488" b="1" dirty="0">
              <a:solidFill>
                <a:srgbClr val="003C69"/>
              </a:solidFill>
              <a:latin typeface="Book Antiqua" panose="02040602050305030304" pitchFamily="18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1394912" y="1337949"/>
            <a:ext cx="1119732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88" b="1" dirty="0">
                <a:solidFill>
                  <a:srgbClr val="003C69"/>
                </a:solidFill>
                <a:latin typeface="Book Antiqua" panose="02040602050305030304" pitchFamily="18" charset="0"/>
              </a:rPr>
              <a:t>Efficienza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4802681" y="659467"/>
            <a:ext cx="1119732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88" b="1" dirty="0">
                <a:solidFill>
                  <a:srgbClr val="003C69"/>
                </a:solidFill>
                <a:latin typeface="Book Antiqua" panose="02040602050305030304" pitchFamily="18" charset="0"/>
              </a:rPr>
              <a:t>Capacità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5278983" y="1252200"/>
            <a:ext cx="1249261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88" b="1" dirty="0" err="1">
                <a:solidFill>
                  <a:srgbClr val="003C69"/>
                </a:solidFill>
                <a:latin typeface="Book Antiqua" panose="02040602050305030304" pitchFamily="18" charset="0"/>
              </a:rPr>
              <a:t>Situational</a:t>
            </a:r>
            <a:r>
              <a:rPr lang="it-IT" sz="1488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it-IT" sz="1488" b="1" dirty="0" err="1">
                <a:solidFill>
                  <a:srgbClr val="003C69"/>
                </a:solidFill>
                <a:latin typeface="Book Antiqua" panose="02040602050305030304" pitchFamily="18" charset="0"/>
              </a:rPr>
              <a:t>Awareness</a:t>
            </a:r>
            <a:endParaRPr lang="it-IT" sz="1488" b="1" dirty="0">
              <a:solidFill>
                <a:srgbClr val="003C69"/>
              </a:solidFill>
              <a:latin typeface="Book Antiqua" panose="02040602050305030304" pitchFamily="18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B3F2BC4-2C0E-4960-9075-DE1878B065CF}"/>
              </a:ext>
            </a:extLst>
          </p:cNvPr>
          <p:cNvSpPr txBox="1"/>
          <p:nvPr/>
        </p:nvSpPr>
        <p:spPr>
          <a:xfrm>
            <a:off x="5830459" y="1968138"/>
            <a:ext cx="412273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conclusione si possono trovare le seguenti indicazioni circa il potenziale impatto dell’utilizzo dello </a:t>
            </a:r>
            <a:r>
              <a:rPr lang="it-IT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it-IT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it-IT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ADS-B sulla capacità: l’efficienza dei nuovi settori creati, rispetto agli scenari di validazione, hanno avuto un notevole miglioramento. L’efficienza è migliorata grazie alla riduzione del numero dei settori, aumentando la capacità di questi ultimi. </a:t>
            </a:r>
            <a:endParaRPr lang="it-IT" sz="1050" dirty="0">
              <a:solidFill>
                <a:srgbClr val="00206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 riduzione dei periodi di saturazione dei settori contribuisce alla diminuzione del </a:t>
            </a:r>
            <a:r>
              <a:rPr lang="it-IT" sz="1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workload</a:t>
            </a:r>
            <a:r>
              <a:rPr lang="it-IT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controllore e ad un incremento della </a:t>
            </a:r>
            <a:r>
              <a:rPr lang="it-IT" sz="1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situational</a:t>
            </a:r>
            <a:r>
              <a:rPr lang="it-IT" sz="1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awareness</a:t>
            </a:r>
            <a:r>
              <a:rPr lang="it-IT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che comporta un significativo miglioramento nei termini di </a:t>
            </a:r>
            <a:r>
              <a:rPr lang="it-IT" sz="1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it-IT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050" dirty="0">
              <a:solidFill>
                <a:srgbClr val="00206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30101"/>
      </p:ext>
    </p:extLst>
  </p:cSld>
  <p:clrMapOvr>
    <a:masterClrMapping/>
  </p:clrMapOvr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515</Words>
  <Application>Microsoft Office PowerPoint</Application>
  <PresentationFormat>Personalizzato</PresentationFormat>
  <Paragraphs>64</Paragraphs>
  <Slides>10</Slides>
  <Notes>7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9" baseType="lpstr">
      <vt:lpstr>Arial</vt:lpstr>
      <vt:lpstr>Book Antiqua</vt:lpstr>
      <vt:lpstr>Calibri</vt:lpstr>
      <vt:lpstr>Calibri Light</vt:lpstr>
      <vt:lpstr>Liberation Sans</vt:lpstr>
      <vt:lpstr>Liberation Serif</vt:lpstr>
      <vt:lpstr>Times New Roman</vt:lpstr>
      <vt:lpstr>Verdana</vt:lpstr>
      <vt:lpstr>Predefinito</vt:lpstr>
      <vt:lpstr>PM3 Piattaforma Modulare Multi Missione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Sonia Pastore Carbone</dc:creator>
  <cp:lastModifiedBy>Sonia Pastore Carbone</cp:lastModifiedBy>
  <cp:revision>5</cp:revision>
  <dcterms:created xsi:type="dcterms:W3CDTF">2022-04-12T10:45:21Z</dcterms:created>
  <dcterms:modified xsi:type="dcterms:W3CDTF">2022-04-20T17:32:31Z</dcterms:modified>
</cp:coreProperties>
</file>