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9" r:id="rId4"/>
    <p:sldId id="260" r:id="rId5"/>
    <p:sldId id="261" r:id="rId6"/>
    <p:sldId id="262" r:id="rId7"/>
    <p:sldId id="269" r:id="rId8"/>
    <p:sldId id="266" r:id="rId9"/>
    <p:sldId id="267" r:id="rId10"/>
    <p:sldId id="268" r:id="rId11"/>
    <p:sldId id="270" r:id="rId12"/>
  </p:sldIdLst>
  <p:sldSz cx="10080625" cy="567055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682" y="-82"/>
      </p:cViewPr>
      <p:guideLst>
        <p:guide orient="horz" pos="1786"/>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3" name="Segnaposto data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sp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4" name="Segnaposto piè di pagina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sp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5" name="Segnaposto numero diapositiva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sp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27DFEAFF-F5F5-441B-8490-AEC51DDF20CF}"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‹N›</a:t>
            </a:fld>
            <a:endParaRPr lang="it-IT" sz="1400" b="0" i="0" u="none" strike="noStrike" kern="1200" cap="none" spc="0" baseline="0">
              <a:solidFill>
                <a:srgbClr val="000000"/>
              </a:solidFill>
              <a:uFillTx/>
              <a:latin typeface="Liberation Sans" pitchFamily="18"/>
              <a:ea typeface="Microsoft YaHei" pitchFamily="2"/>
              <a:cs typeface="Lucida Sans"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215999" y="812517"/>
            <a:ext cx="7127281" cy="4008958"/>
          </a:xfrm>
          <a:prstGeom prst="rect">
            <a:avLst/>
          </a:prstGeom>
          <a:noFill/>
          <a:ln>
            <a:noFill/>
            <a:prstDash val="solid"/>
          </a:ln>
        </p:spPr>
      </p:sp>
      <p:sp>
        <p:nvSpPr>
          <p:cNvPr id="3" name="Segnaposto note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it-IT"/>
          </a:p>
        </p:txBody>
      </p:sp>
      <p:sp>
        <p:nvSpPr>
          <p:cNvPr id="4" name="Segnaposto intestazion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spAutoFit/>
          </a:bodyPr>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it-IT"/>
          </a:p>
        </p:txBody>
      </p:sp>
      <p:sp>
        <p:nvSpPr>
          <p:cNvPr id="5" name="Segnaposto data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spAutoFit/>
          </a:bodyPr>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spAutoFit/>
          </a:bodyPr>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spAutoFit/>
          </a:bodyPr>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Liberation Serif" pitchFamily="18"/>
                <a:ea typeface="Segoe UI" pitchFamily="2"/>
                <a:cs typeface="Tahoma" pitchFamily="2"/>
              </a:defRPr>
            </a:lvl1pPr>
          </a:lstStyle>
          <a:p>
            <a:pPr lvl="0"/>
            <a:fld id="{86CD8055-DA93-4A20-9233-2EF2049B9B9E}" type="slidenum">
              <a:rPr/>
              <a:pPr lvl="0"/>
              <a:t>‹N›</a:t>
            </a:fld>
            <a:endParaRPr lang="it-IT"/>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highlight>
          <a:scrgbClr r="0" g="0" b="0">
            <a:alpha val="0"/>
          </a:scrgbClr>
        </a:highlight>
        <a:uFillTx/>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sp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714AD07-FC51-4A89-946E-E1A1296500C2}"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immagine diapositiva 1"/>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260472" y="928692"/>
            <a:ext cx="7559673" cy="1973266"/>
          </a:xfrm>
        </p:spPr>
        <p:txBody>
          <a:bodyPr anchor="b"/>
          <a:lstStyle>
            <a:lvl1pPr>
              <a:defRPr sz="6000"/>
            </a:lvl1pPr>
          </a:lstStyle>
          <a:p>
            <a:pPr lvl="0"/>
            <a:r>
              <a:rPr lang="it-IT"/>
              <a:t>Fare clic per modificare lo stile del titolo dello schema</a:t>
            </a:r>
          </a:p>
        </p:txBody>
      </p:sp>
      <p:sp>
        <p:nvSpPr>
          <p:cNvPr id="3" name="Sottotitolo 2"/>
          <p:cNvSpPr txBox="1">
            <a:spLocks noGrp="1"/>
          </p:cNvSpPr>
          <p:nvPr>
            <p:ph type="subTitle" idx="1"/>
          </p:nvPr>
        </p:nvSpPr>
        <p:spPr>
          <a:xfrm>
            <a:off x="1260472" y="2978145"/>
            <a:ext cx="7559673" cy="1370008"/>
          </a:xfrm>
        </p:spPr>
        <p:txBody>
          <a:bodyPr anchorCtr="1"/>
          <a:lstStyle>
            <a:lvl1pPr algn="ctr">
              <a:defRPr sz="2400"/>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9CB71048-FA4F-4D10-B882-E220C68A49AD}" type="slidenum">
              <a:rPr/>
              <a:pPr lvl="0"/>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testo verticale 2"/>
          <p:cNvSpPr txBox="1">
            <a:spLocks noGrp="1"/>
          </p:cNvSpPr>
          <p:nvPr>
            <p:ph type="body" orient="vert" idx="1"/>
          </p:nvPr>
        </p:nvSpPr>
        <p:spPr/>
        <p:txBody>
          <a:bodyPr vert="eaVert"/>
          <a:lstStyle>
            <a:lvl1pPr>
              <a:defRPr/>
            </a:lvl1pPr>
          </a:lstStyle>
          <a:p>
            <a:pPr lvl="0"/>
            <a:r>
              <a:rPr lang="it-IT"/>
              <a:t>Modifica gli stili del testo dello schema Secondo livello Terzo livello Quarto livello 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A7765C45-F323-4265-BF00-1F153DB91BBF}" type="slidenum">
              <a:rPr/>
              <a:pPr lvl="0"/>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308854" y="225427"/>
            <a:ext cx="2266953" cy="4389440"/>
          </a:xfrm>
        </p:spPr>
        <p:txBody>
          <a:bodyPr vert="eaVert"/>
          <a:lstStyle>
            <a:lvl1pPr>
              <a:defRPr/>
            </a:lvl1pPr>
          </a:lstStyle>
          <a:p>
            <a:pPr lvl="0"/>
            <a:r>
              <a:rPr lang="it-IT"/>
              <a:t>Fare clic per modificare lo stile del titolo dello schema</a:t>
            </a:r>
          </a:p>
        </p:txBody>
      </p:sp>
      <p:sp>
        <p:nvSpPr>
          <p:cNvPr id="3" name="Segnaposto testo verticale 2"/>
          <p:cNvSpPr txBox="1">
            <a:spLocks noGrp="1"/>
          </p:cNvSpPr>
          <p:nvPr>
            <p:ph type="body" orient="vert" idx="1"/>
          </p:nvPr>
        </p:nvSpPr>
        <p:spPr>
          <a:xfrm>
            <a:off x="503240" y="225427"/>
            <a:ext cx="6653210" cy="4389440"/>
          </a:xfrm>
        </p:spPr>
        <p:txBody>
          <a:bodyPr vert="eaVert"/>
          <a:lstStyle>
            <a:lvl1pPr>
              <a:defRPr/>
            </a:lvl1pPr>
          </a:lstStyle>
          <a:p>
            <a:pPr lvl="0"/>
            <a:r>
              <a:rPr lang="it-IT"/>
              <a:t>Modifica gli stili del testo dello schema Secondo livello Terzo livello Quarto livello 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BB890AD4-93B2-41A4-9ED5-D41428A9DF56}" type="slidenum">
              <a:rPr/>
              <a:pPr lvl="0"/>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p:cNvSpPr txBox="1">
            <a:spLocks noGrp="1"/>
          </p:cNvSpPr>
          <p:nvPr>
            <p:ph idx="1"/>
          </p:nvPr>
        </p:nvSpPr>
        <p:spPr/>
        <p:txBody>
          <a:bodyPr/>
          <a:lstStyle>
            <a:lvl1pPr>
              <a:defRPr/>
            </a:lvl1pPr>
          </a:lstStyle>
          <a:p>
            <a:pPr lvl="0"/>
            <a:r>
              <a:rPr lang="it-IT"/>
              <a:t>Modifica gli stili del testo dello schema Secondo livello Terzo livello Quarto livello 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9EAEB0CD-670A-47CE-A977-8F8DF542C343}" type="slidenum">
              <a:rPr/>
              <a:pPr lvl="0"/>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687391" y="1414467"/>
            <a:ext cx="8694736" cy="2357432"/>
          </a:xfrm>
        </p:spPr>
        <p:txBody>
          <a:bodyPr anchor="b"/>
          <a:lstStyle>
            <a:lvl1pPr>
              <a:defRPr sz="6000"/>
            </a:lvl1pPr>
          </a:lstStyle>
          <a:p>
            <a:pPr lvl="0"/>
            <a:r>
              <a:rPr lang="it-IT"/>
              <a:t>Fare clic per modificare lo stile del titolo dello schema</a:t>
            </a:r>
          </a:p>
        </p:txBody>
      </p:sp>
      <p:sp>
        <p:nvSpPr>
          <p:cNvPr id="3" name="Segnaposto testo 2"/>
          <p:cNvSpPr txBox="1">
            <a:spLocks noGrp="1"/>
          </p:cNvSpPr>
          <p:nvPr>
            <p:ph type="body" idx="1"/>
          </p:nvPr>
        </p:nvSpPr>
        <p:spPr>
          <a:xfrm>
            <a:off x="687391" y="3794129"/>
            <a:ext cx="8694736" cy="1241426"/>
          </a:xfrm>
        </p:spPr>
        <p:txBody>
          <a:bodyPr/>
          <a:lstStyle>
            <a:lvl1pPr>
              <a:defRPr sz="2400">
                <a:solidFill>
                  <a:srgbClr val="898989"/>
                </a:solidFill>
              </a:defRPr>
            </a:lvl1pPr>
          </a:lstStyle>
          <a:p>
            <a:pPr lvl="0"/>
            <a:r>
              <a:rPr lang="it-IT"/>
              <a:t>Modifica gli stili del testo dello schema Secondo livello Terzo livello Quarto livello Quinto livello</a:t>
            </a:r>
          </a:p>
        </p:txBody>
      </p:sp>
      <p:sp>
        <p:nvSpPr>
          <p:cNvPr id="4" name="Segnaposto data 3"/>
          <p:cNvSpPr txBox="1">
            <a:spLocks noGrp="1"/>
          </p:cNvSpPr>
          <p:nvPr>
            <p:ph type="dt" sz="half" idx="7"/>
          </p:nvPr>
        </p:nvSpPr>
        <p:spPr/>
        <p:txBody>
          <a:bodyPr/>
          <a:lstStyle>
            <a:lvl1pPr>
              <a:defRPr/>
            </a:lvl1pPr>
          </a:lstStyle>
          <a:p>
            <a:pPr lvl="0"/>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78EC3E2A-574A-49DD-BE06-8418E07F5D77}" type="slidenum">
              <a:rPr/>
              <a:pPr lvl="0"/>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p:cNvSpPr txBox="1">
            <a:spLocks noGrp="1"/>
          </p:cNvSpPr>
          <p:nvPr>
            <p:ph idx="1"/>
          </p:nvPr>
        </p:nvSpPr>
        <p:spPr>
          <a:xfrm>
            <a:off x="503240" y="1327151"/>
            <a:ext cx="4459291" cy="3287716"/>
          </a:xfrm>
        </p:spPr>
        <p:txBody>
          <a:bodyPr/>
          <a:lstStyle>
            <a:lvl1pPr>
              <a:defRPr/>
            </a:lvl1pPr>
          </a:lstStyle>
          <a:p>
            <a:pPr lvl="0"/>
            <a:r>
              <a:rPr lang="it-IT"/>
              <a:t>Modifica gli stili del testo dello schema Secondo livello Terzo livello Quarto livello Quinto livello</a:t>
            </a:r>
          </a:p>
        </p:txBody>
      </p:sp>
      <p:sp>
        <p:nvSpPr>
          <p:cNvPr id="4" name="Segnaposto contenuto 3"/>
          <p:cNvSpPr txBox="1">
            <a:spLocks noGrp="1"/>
          </p:cNvSpPr>
          <p:nvPr>
            <p:ph idx="2"/>
          </p:nvPr>
        </p:nvSpPr>
        <p:spPr>
          <a:xfrm>
            <a:off x="5114925" y="1327151"/>
            <a:ext cx="4460872" cy="3287716"/>
          </a:xfrm>
        </p:spPr>
        <p:txBody>
          <a:bodyPr/>
          <a:lstStyle>
            <a:lvl1pPr>
              <a:defRPr/>
            </a:lvl1pPr>
          </a:lstStyle>
          <a:p>
            <a:pPr lvl="0"/>
            <a:r>
              <a:rPr lang="it-IT"/>
              <a:t>Modifica gli stili del testo dello schema Secondo livello Terzo livello Quarto livello Quinto livello</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95B2FD37-8A01-4B20-A56C-68BDC64D3D6D}" type="slidenum">
              <a:rPr/>
              <a:pPr lvl="0"/>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301623"/>
            <a:ext cx="8694736" cy="1096959"/>
          </a:xfrm>
        </p:spPr>
        <p:txBody>
          <a:bodyPr/>
          <a:lstStyle>
            <a:lvl1pPr>
              <a:defRPr/>
            </a:lvl1pPr>
          </a:lstStyle>
          <a:p>
            <a:pPr lvl="0"/>
            <a:r>
              <a:rPr lang="it-IT"/>
              <a:t>Fare clic per modificare lo stile del titolo dello schema</a:t>
            </a:r>
          </a:p>
        </p:txBody>
      </p:sp>
      <p:sp>
        <p:nvSpPr>
          <p:cNvPr id="3" name="Segnaposto testo 2"/>
          <p:cNvSpPr txBox="1">
            <a:spLocks noGrp="1"/>
          </p:cNvSpPr>
          <p:nvPr>
            <p:ph type="body" idx="1"/>
          </p:nvPr>
        </p:nvSpPr>
        <p:spPr>
          <a:xfrm>
            <a:off x="693736" y="1390646"/>
            <a:ext cx="4265611" cy="681035"/>
          </a:xfrm>
        </p:spPr>
        <p:txBody>
          <a:bodyPr anchor="b"/>
          <a:lstStyle>
            <a:lvl1pPr>
              <a:defRPr sz="2400" b="1"/>
            </a:lvl1pPr>
          </a:lstStyle>
          <a:p>
            <a:pPr lvl="0"/>
            <a:r>
              <a:rPr lang="it-IT"/>
              <a:t>Modifica gli stili del testo dello schema Secondo livello Terzo livello Quarto livello Quinto livello</a:t>
            </a:r>
          </a:p>
        </p:txBody>
      </p:sp>
      <p:sp>
        <p:nvSpPr>
          <p:cNvPr id="4" name="Segnaposto contenuto 3"/>
          <p:cNvSpPr txBox="1">
            <a:spLocks noGrp="1"/>
          </p:cNvSpPr>
          <p:nvPr>
            <p:ph idx="2"/>
          </p:nvPr>
        </p:nvSpPr>
        <p:spPr>
          <a:xfrm>
            <a:off x="693736" y="2071692"/>
            <a:ext cx="4265611" cy="3046415"/>
          </a:xfrm>
        </p:spPr>
        <p:txBody>
          <a:bodyPr/>
          <a:lstStyle>
            <a:lvl1pPr>
              <a:defRPr/>
            </a:lvl1pPr>
          </a:lstStyle>
          <a:p>
            <a:pPr lvl="0"/>
            <a:r>
              <a:rPr lang="it-IT"/>
              <a:t>Modifica gli stili del testo dello schema Secondo livello Terzo livello Quarto livello Quinto livello</a:t>
            </a:r>
          </a:p>
        </p:txBody>
      </p:sp>
      <p:sp>
        <p:nvSpPr>
          <p:cNvPr id="5" name="Segnaposto testo 4"/>
          <p:cNvSpPr txBox="1">
            <a:spLocks noGrp="1"/>
          </p:cNvSpPr>
          <p:nvPr>
            <p:ph type="body" idx="3"/>
          </p:nvPr>
        </p:nvSpPr>
        <p:spPr>
          <a:xfrm>
            <a:off x="5103815" y="1390646"/>
            <a:ext cx="4284658" cy="681035"/>
          </a:xfrm>
        </p:spPr>
        <p:txBody>
          <a:bodyPr anchor="b"/>
          <a:lstStyle>
            <a:lvl1pPr>
              <a:defRPr sz="2400" b="1"/>
            </a:lvl1pPr>
          </a:lstStyle>
          <a:p>
            <a:pPr lvl="0"/>
            <a:r>
              <a:rPr lang="it-IT"/>
              <a:t>Modifica gli stili del testo dello schema Secondo livello Terzo livello Quarto livello Quinto livello</a:t>
            </a:r>
          </a:p>
        </p:txBody>
      </p:sp>
      <p:sp>
        <p:nvSpPr>
          <p:cNvPr id="6" name="Segnaposto contenuto 5"/>
          <p:cNvSpPr txBox="1">
            <a:spLocks noGrp="1"/>
          </p:cNvSpPr>
          <p:nvPr>
            <p:ph idx="4"/>
          </p:nvPr>
        </p:nvSpPr>
        <p:spPr>
          <a:xfrm>
            <a:off x="5103815" y="2071692"/>
            <a:ext cx="4284658" cy="3046415"/>
          </a:xfrm>
        </p:spPr>
        <p:txBody>
          <a:bodyPr/>
          <a:lstStyle>
            <a:lvl1pPr>
              <a:defRPr/>
            </a:lvl1pPr>
          </a:lstStyle>
          <a:p>
            <a:pPr lvl="0"/>
            <a:r>
              <a:rPr lang="it-IT"/>
              <a:t>Modifica gli stili del testo dello schema Secondo livello Terzo livello Quarto livello Quinto livello</a:t>
            </a:r>
          </a:p>
        </p:txBody>
      </p:sp>
      <p:sp>
        <p:nvSpPr>
          <p:cNvPr id="7" name="Segnaposto data 6"/>
          <p:cNvSpPr txBox="1">
            <a:spLocks noGrp="1"/>
          </p:cNvSpPr>
          <p:nvPr>
            <p:ph type="dt" sz="half" idx="7"/>
          </p:nvPr>
        </p:nvSpPr>
        <p:spPr/>
        <p:txBody>
          <a:bodyPr/>
          <a:lstStyle>
            <a:lvl1pPr>
              <a:defRPr/>
            </a:lvl1pPr>
          </a:lstStyle>
          <a:p>
            <a:pPr lvl="0"/>
            <a:endParaRPr lang="it-IT"/>
          </a:p>
        </p:txBody>
      </p:sp>
      <p:sp>
        <p:nvSpPr>
          <p:cNvPr id="8" name="Segnaposto piè di pagina 7"/>
          <p:cNvSpPr txBox="1">
            <a:spLocks noGrp="1"/>
          </p:cNvSpPr>
          <p:nvPr>
            <p:ph type="ftr" sz="quarter" idx="9"/>
          </p:nvPr>
        </p:nvSpPr>
        <p:spPr/>
        <p:txBody>
          <a:bodyPr/>
          <a:lstStyle>
            <a:lvl1pPr>
              <a:defRPr/>
            </a:lvl1pPr>
          </a:lstStyle>
          <a:p>
            <a:pPr lvl="0"/>
            <a:endParaRPr lang="it-IT"/>
          </a:p>
        </p:txBody>
      </p:sp>
      <p:sp>
        <p:nvSpPr>
          <p:cNvPr id="9" name="Segnaposto numero diapositiva 8"/>
          <p:cNvSpPr txBox="1">
            <a:spLocks noGrp="1"/>
          </p:cNvSpPr>
          <p:nvPr>
            <p:ph type="sldNum" sz="quarter" idx="8"/>
          </p:nvPr>
        </p:nvSpPr>
        <p:spPr/>
        <p:txBody>
          <a:bodyPr/>
          <a:lstStyle>
            <a:lvl1pPr>
              <a:defRPr/>
            </a:lvl1pPr>
          </a:lstStyle>
          <a:p>
            <a:pPr lvl="0"/>
            <a:fld id="{CD4EB0A8-21FC-4599-BE42-A6549553C7CC}" type="slidenum">
              <a:rPr/>
              <a:pPr lvl="0"/>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data 2"/>
          <p:cNvSpPr txBox="1">
            <a:spLocks noGrp="1"/>
          </p:cNvSpPr>
          <p:nvPr>
            <p:ph type="dt" sz="half" idx="7"/>
          </p:nvPr>
        </p:nvSpPr>
        <p:spPr/>
        <p:txBody>
          <a:bodyPr/>
          <a:lstStyle>
            <a:lvl1pPr>
              <a:defRPr/>
            </a:lvl1pPr>
          </a:lstStyle>
          <a:p>
            <a:pPr lvl="0"/>
            <a:endParaRPr lang="it-IT"/>
          </a:p>
        </p:txBody>
      </p:sp>
      <p:sp>
        <p:nvSpPr>
          <p:cNvPr id="4" name="Segnaposto piè di pagina 3"/>
          <p:cNvSpPr txBox="1">
            <a:spLocks noGrp="1"/>
          </p:cNvSpPr>
          <p:nvPr>
            <p:ph type="ftr" sz="quarter" idx="9"/>
          </p:nvPr>
        </p:nvSpPr>
        <p:spPr/>
        <p:txBody>
          <a:bodyPr/>
          <a:lstStyle>
            <a:lvl1pPr>
              <a:defRPr/>
            </a:lvl1pPr>
          </a:lstStyle>
          <a:p>
            <a:pPr lvl="0"/>
            <a:endParaRPr lang="it-IT"/>
          </a:p>
        </p:txBody>
      </p:sp>
      <p:sp>
        <p:nvSpPr>
          <p:cNvPr id="5" name="Segnaposto numero diapositiva 4"/>
          <p:cNvSpPr txBox="1">
            <a:spLocks noGrp="1"/>
          </p:cNvSpPr>
          <p:nvPr>
            <p:ph type="sldNum" sz="quarter" idx="8"/>
          </p:nvPr>
        </p:nvSpPr>
        <p:spPr/>
        <p:txBody>
          <a:bodyPr/>
          <a:lstStyle>
            <a:lvl1pPr>
              <a:defRPr/>
            </a:lvl1pPr>
          </a:lstStyle>
          <a:p>
            <a:pPr lvl="0"/>
            <a:fld id="{71076493-2B93-49DB-8EFB-9245FCC1A8DC}" type="slidenum">
              <a:rPr/>
              <a:pPr lvl="0"/>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pPr lvl="0"/>
            <a:endParaRPr lang="it-IT"/>
          </a:p>
        </p:txBody>
      </p:sp>
      <p:sp>
        <p:nvSpPr>
          <p:cNvPr id="3" name="Segnaposto piè di pagina 2"/>
          <p:cNvSpPr txBox="1">
            <a:spLocks noGrp="1"/>
          </p:cNvSpPr>
          <p:nvPr>
            <p:ph type="ftr" sz="quarter" idx="9"/>
          </p:nvPr>
        </p:nvSpPr>
        <p:spPr/>
        <p:txBody>
          <a:bodyPr/>
          <a:lstStyle>
            <a:lvl1pPr>
              <a:defRPr/>
            </a:lvl1pPr>
          </a:lstStyle>
          <a:p>
            <a:pPr lvl="0"/>
            <a:endParaRPr lang="it-IT"/>
          </a:p>
        </p:txBody>
      </p:sp>
      <p:sp>
        <p:nvSpPr>
          <p:cNvPr id="4" name="Segnaposto numero diapositiva 3"/>
          <p:cNvSpPr txBox="1">
            <a:spLocks noGrp="1"/>
          </p:cNvSpPr>
          <p:nvPr>
            <p:ph type="sldNum" sz="quarter" idx="8"/>
          </p:nvPr>
        </p:nvSpPr>
        <p:spPr/>
        <p:txBody>
          <a:bodyPr/>
          <a:lstStyle>
            <a:lvl1pPr>
              <a:defRPr/>
            </a:lvl1pPr>
          </a:lstStyle>
          <a:p>
            <a:pPr lvl="0"/>
            <a:fld id="{1EF62478-C591-430E-9C81-540F18420AA7}" type="slidenum">
              <a:rPr/>
              <a:pPr lvl="0"/>
              <a:t>‹N›</a:t>
            </a:fld>
            <a:endParaRPr lang="it-IT"/>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377820"/>
            <a:ext cx="3251204" cy="1323978"/>
          </a:xfrm>
        </p:spPr>
        <p:txBody>
          <a:bodyPr anchor="b"/>
          <a:lstStyle>
            <a:lvl1pPr>
              <a:defRPr sz="3200"/>
            </a:lvl1pPr>
          </a:lstStyle>
          <a:p>
            <a:pPr lvl="0"/>
            <a:r>
              <a:rPr lang="it-IT"/>
              <a:t>Fare clic per modificare lo stile del titolo dello schema</a:t>
            </a:r>
          </a:p>
        </p:txBody>
      </p:sp>
      <p:sp>
        <p:nvSpPr>
          <p:cNvPr id="3" name="Segnaposto contenuto 2"/>
          <p:cNvSpPr txBox="1">
            <a:spLocks noGrp="1"/>
          </p:cNvSpPr>
          <p:nvPr>
            <p:ph idx="1"/>
          </p:nvPr>
        </p:nvSpPr>
        <p:spPr>
          <a:xfrm>
            <a:off x="4286249" y="815973"/>
            <a:ext cx="5102223" cy="4030666"/>
          </a:xfrm>
        </p:spPr>
        <p:txBody>
          <a:bodyPr/>
          <a:lstStyle>
            <a:lvl1pPr>
              <a:defRPr/>
            </a:lvl1pPr>
          </a:lstStyle>
          <a:p>
            <a:pPr lvl="0"/>
            <a:r>
              <a:rPr lang="it-IT"/>
              <a:t>Modifica gli stili del testo dello schema Secondo livello Terzo livello Quarto livello Quinto livello</a:t>
            </a:r>
          </a:p>
        </p:txBody>
      </p:sp>
      <p:sp>
        <p:nvSpPr>
          <p:cNvPr id="4" name="Segnaposto testo 3"/>
          <p:cNvSpPr txBox="1">
            <a:spLocks noGrp="1"/>
          </p:cNvSpPr>
          <p:nvPr>
            <p:ph type="body" idx="2"/>
          </p:nvPr>
        </p:nvSpPr>
        <p:spPr>
          <a:xfrm>
            <a:off x="693736" y="1701798"/>
            <a:ext cx="3251204" cy="3151186"/>
          </a:xfrm>
        </p:spPr>
        <p:txBody>
          <a:bodyPr/>
          <a:lstStyle>
            <a:lvl1pPr>
              <a:defRPr sz="1600"/>
            </a:lvl1pPr>
          </a:lstStyle>
          <a:p>
            <a:pPr lvl="0"/>
            <a:r>
              <a:rPr lang="it-IT"/>
              <a:t>Modifica gli stili del testo dello schema Secondo livello Terzo livello Quarto livello Quinto livello</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4A1F2F30-0012-4F2E-8998-685F273211EA}" type="slidenum">
              <a:rPr/>
              <a:pPr lvl="0"/>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93736" y="377820"/>
            <a:ext cx="3251204" cy="1323978"/>
          </a:xfrm>
        </p:spPr>
        <p:txBody>
          <a:bodyPr anchor="b"/>
          <a:lstStyle>
            <a:lvl1pPr>
              <a:defRPr sz="3200"/>
            </a:lvl1pPr>
          </a:lstStyle>
          <a:p>
            <a:pPr lvl="0"/>
            <a:r>
              <a:rPr lang="it-IT"/>
              <a:t>Fare clic per modificare lo stile del titolo dello schema</a:t>
            </a:r>
          </a:p>
        </p:txBody>
      </p:sp>
      <p:sp>
        <p:nvSpPr>
          <p:cNvPr id="3" name="Segnaposto immagine 2"/>
          <p:cNvSpPr txBox="1">
            <a:spLocks noGrp="1"/>
          </p:cNvSpPr>
          <p:nvPr>
            <p:ph type="pic" idx="1"/>
          </p:nvPr>
        </p:nvSpPr>
        <p:spPr>
          <a:xfrm>
            <a:off x="4286249" y="815973"/>
            <a:ext cx="5102223" cy="4030666"/>
          </a:xfrm>
        </p:spPr>
        <p:txBody>
          <a:bodyPr/>
          <a:lstStyle>
            <a:lvl1pPr>
              <a:defRPr/>
            </a:lvl1pPr>
          </a:lstStyle>
          <a:p>
            <a:pPr lvl="0"/>
            <a:endParaRPr lang="it-IT"/>
          </a:p>
        </p:txBody>
      </p:sp>
      <p:sp>
        <p:nvSpPr>
          <p:cNvPr id="4" name="Segnaposto testo 3"/>
          <p:cNvSpPr txBox="1">
            <a:spLocks noGrp="1"/>
          </p:cNvSpPr>
          <p:nvPr>
            <p:ph type="body" idx="2"/>
          </p:nvPr>
        </p:nvSpPr>
        <p:spPr>
          <a:xfrm>
            <a:off x="693736" y="1701798"/>
            <a:ext cx="3251204" cy="3151186"/>
          </a:xfrm>
        </p:spPr>
        <p:txBody>
          <a:bodyPr/>
          <a:lstStyle>
            <a:lvl1pPr>
              <a:defRPr sz="1600"/>
            </a:lvl1pPr>
          </a:lstStyle>
          <a:p>
            <a:pPr lvl="0"/>
            <a:r>
              <a:rPr lang="it-IT"/>
              <a:t>Modifica gli stili del testo dello schema Secondo livello Terzo livello Quarto livello Quinto livello</a:t>
            </a:r>
          </a:p>
        </p:txBody>
      </p:sp>
      <p:sp>
        <p:nvSpPr>
          <p:cNvPr id="5" name="Segnaposto data 4"/>
          <p:cNvSpPr txBox="1">
            <a:spLocks noGrp="1"/>
          </p:cNvSpPr>
          <p:nvPr>
            <p:ph type="dt" sz="half" idx="7"/>
          </p:nvPr>
        </p:nvSpPr>
        <p:spPr/>
        <p:txBody>
          <a:bodyPr/>
          <a:lstStyle>
            <a:lvl1pPr>
              <a:defRPr/>
            </a:lvl1pPr>
          </a:lstStyle>
          <a:p>
            <a:pPr lvl="0"/>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A799DC06-5C02-4CA1-BB4B-09BEEE635B96}" type="slidenum">
              <a:rPr/>
              <a:pPr lvl="0"/>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8" y="226076"/>
            <a:ext cx="9071643" cy="946440"/>
          </a:xfrm>
          <a:prstGeom prst="rect">
            <a:avLst/>
          </a:prstGeom>
          <a:noFill/>
          <a:ln>
            <a:noFill/>
          </a:ln>
        </p:spPr>
        <p:txBody>
          <a:bodyPr vert="horz" wrap="square" lIns="0" tIns="0" rIns="0" bIns="0" anchor="ctr" anchorCtr="1" compatLnSpc="1"/>
          <a:lstStyle/>
          <a:p>
            <a:pPr lvl="0"/>
            <a:endParaRPr lang="it-IT"/>
          </a:p>
        </p:txBody>
      </p:sp>
      <p:sp>
        <p:nvSpPr>
          <p:cNvPr id="3" name="Segnaposto testo 2"/>
          <p:cNvSpPr txBox="1">
            <a:spLocks noGrp="1"/>
          </p:cNvSpPr>
          <p:nvPr>
            <p:ph type="body" idx="1"/>
          </p:nvPr>
        </p:nvSpPr>
        <p:spPr>
          <a:xfrm>
            <a:off x="503998" y="1326602"/>
            <a:ext cx="9071643" cy="3288237"/>
          </a:xfrm>
          <a:prstGeom prst="rect">
            <a:avLst/>
          </a:prstGeom>
          <a:noFill/>
          <a:ln>
            <a:noFill/>
          </a:ln>
        </p:spPr>
        <p:txBody>
          <a:bodyPr vert="horz" wrap="square" lIns="0" tIns="0" rIns="0" bIns="0" anchor="t" anchorCtr="0" compatLnSpc="1">
            <a:spAutoFit/>
          </a:bodyPr>
          <a:lstStyle/>
          <a:p>
            <a:pPr lvl="0"/>
            <a:r>
              <a:rPr lang="it-IT"/>
              <a:t>Modifica gli stili del testo dello schema Secondo livello Terzo livello Quarto livello Quinto livello</a:t>
            </a:r>
          </a:p>
        </p:txBody>
      </p:sp>
      <p:sp>
        <p:nvSpPr>
          <p:cNvPr id="4" name="Segnaposto data 3"/>
          <p:cNvSpPr txBox="1">
            <a:spLocks noGrp="1"/>
          </p:cNvSpPr>
          <p:nvPr>
            <p:ph type="dt" sz="half" idx="2"/>
          </p:nvPr>
        </p:nvSpPr>
        <p:spPr>
          <a:xfrm>
            <a:off x="503998" y="5165281"/>
            <a:ext cx="2348279" cy="390604"/>
          </a:xfrm>
          <a:prstGeom prst="rect">
            <a:avLst/>
          </a:prstGeom>
          <a:noFill/>
          <a:ln>
            <a:noFill/>
          </a:ln>
        </p:spPr>
        <p:txBody>
          <a:bodyPr vert="horz" wrap="square" lIns="0" tIns="0" rIns="0" bIns="0" anchor="t" anchorCtr="0" compatLnSpc="1">
            <a:spAutoFit/>
          </a:bodyPr>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1" y="5165281"/>
            <a:ext cx="3194995" cy="390604"/>
          </a:xfrm>
          <a:prstGeom prst="rect">
            <a:avLst/>
          </a:prstGeom>
          <a:noFill/>
          <a:ln>
            <a:noFill/>
          </a:ln>
        </p:spPr>
        <p:txBody>
          <a:bodyPr vert="horz" wrap="square" lIns="0" tIns="0" rIns="0" bIns="0" anchor="t" anchorCtr="1" compatLnSpc="1">
            <a:spAutoFit/>
          </a:bodyPr>
          <a:lstStyle>
            <a:lvl1pPr marL="0" marR="0" lvl="0" indent="0" algn="ct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704608" y="5252983"/>
            <a:ext cx="2348279" cy="390604"/>
          </a:xfrm>
          <a:prstGeom prst="rect">
            <a:avLst/>
          </a:prstGeom>
          <a:noFill/>
          <a:ln>
            <a:noFill/>
          </a:ln>
        </p:spPr>
        <p:txBody>
          <a:bodyPr vert="horz" wrap="square" lIns="0" tIns="0" rIns="0" bIns="0" anchor="t" anchorCtr="0" compatLnSpc="1">
            <a:spAutoFit/>
          </a:bodyPr>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Liberation Serif" pitchFamily="18"/>
                <a:ea typeface="Segoe UI" pitchFamily="2"/>
                <a:cs typeface="Tahoma" pitchFamily="2"/>
              </a:defRPr>
            </a:lvl1pPr>
          </a:lstStyle>
          <a:p>
            <a:pPr lvl="0"/>
            <a:fld id="{B4259BBC-502A-4FC6-BFF1-51DBB7FFACD9}" type="slidenum">
              <a:rPr/>
              <a:pPr lvl="0"/>
              <a:t>‹N›</a:t>
            </a:fld>
            <a:endParaRPr lang="it-IT"/>
          </a:p>
        </p:txBody>
      </p:sp>
      <p:pic>
        <p:nvPicPr>
          <p:cNvPr id="9" name="Immagine 8"/>
          <p:cNvPicPr>
            <a:picLocks noChangeAspect="1"/>
          </p:cNvPicPr>
          <p:nvPr userDrawn="1"/>
        </p:nvPicPr>
        <p:blipFill>
          <a:blip r:embed="rId13" cstate="print">
            <a:alphaModFix/>
            <a:lum/>
          </a:blip>
          <a:srcRect/>
          <a:stretch>
            <a:fillRect/>
          </a:stretch>
        </p:blipFill>
        <p:spPr>
          <a:xfrm>
            <a:off x="0" y="0"/>
            <a:ext cx="10080625" cy="531019"/>
          </a:xfrm>
          <a:prstGeom prst="rect">
            <a:avLst/>
          </a:prstGeom>
          <a:noFill/>
          <a:ln>
            <a:noFill/>
          </a:ln>
        </p:spPr>
      </p:pic>
      <p:pic>
        <p:nvPicPr>
          <p:cNvPr id="10" name="Immagine 9"/>
          <p:cNvPicPr>
            <a:picLocks noChangeAspect="1"/>
          </p:cNvPicPr>
          <p:nvPr userDrawn="1"/>
        </p:nvPicPr>
        <p:blipFill>
          <a:blip r:embed="rId14" cstate="print">
            <a:alphaModFix/>
            <a:lum/>
          </a:blip>
          <a:srcRect/>
          <a:stretch>
            <a:fillRect/>
          </a:stretch>
        </p:blipFill>
        <p:spPr>
          <a:xfrm>
            <a:off x="335164" y="5125552"/>
            <a:ext cx="9384843" cy="544998"/>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0">
        <a:lnSpc>
          <a:spcPct val="100000"/>
        </a:lnSpc>
        <a:spcBef>
          <a:spcPts val="0"/>
        </a:spcBef>
        <a:spcAft>
          <a:spcPts val="0"/>
        </a:spcAft>
        <a:buNone/>
        <a:tabLst/>
        <a:defRPr lang="it-IT" sz="4400" b="0" i="0" u="none" strike="noStrike" kern="1200" cap="none" spc="0" baseline="0">
          <a:solidFill>
            <a:srgbClr val="000000"/>
          </a:solidFill>
          <a:highlight>
            <a:scrgbClr r="0" g="0" b="0">
              <a:alpha val="0"/>
            </a:scrgbClr>
          </a:highlight>
          <a:uFillTx/>
          <a:latin typeface="Liberation Sans" pitchFamily="18"/>
          <a:ea typeface="Microsoft YaHei" pitchFamily="2"/>
        </a:defRPr>
      </a:lvl1pPr>
    </p:titleStyle>
    <p:bodyStyle>
      <a:lvl1pPr marL="0" marR="0" lvl="0" indent="0" defTabSz="914400" rtl="0" fontAlgn="auto" hangingPunct="0">
        <a:lnSpc>
          <a:spcPct val="100000"/>
        </a:lnSpc>
        <a:spcBef>
          <a:spcPts val="1415"/>
        </a:spcBef>
        <a:spcAft>
          <a:spcPts val="0"/>
        </a:spcAft>
        <a:buNone/>
        <a:tabLst/>
        <a:defRPr lang="it-IT" sz="3200" b="0" i="0" u="none" strike="noStrike" kern="1200" cap="none" spc="0" baseline="0">
          <a:solidFill>
            <a:srgbClr val="000000"/>
          </a:solidFill>
          <a:highlight>
            <a:scrgbClr r="0" g="0" b="0">
              <a:alpha val="0"/>
            </a:scrgbClr>
          </a:highlight>
          <a:uFillTx/>
          <a:latin typeface="Liberation Sans" pitchFamily="18"/>
          <a:ea typeface="Microsoft YaHei"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4" name="Picture 2" descr="http://space.airbus.com/wp-content/uploads/2016/09/earth-view-from-satellite-space-systems-cover.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 r="25984"/>
          <a:stretch/>
        </p:blipFill>
        <p:spPr bwMode="auto">
          <a:xfrm>
            <a:off x="0" y="531019"/>
            <a:ext cx="10080625" cy="453650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Immagine 4"/>
          <p:cNvPicPr>
            <a:picLocks noChangeAspect="1"/>
          </p:cNvPicPr>
          <p:nvPr/>
        </p:nvPicPr>
        <p:blipFill rotWithShape="1">
          <a:blip r:embed="rId4" cstate="print">
            <a:extLst>
              <a:ext uri="{28A0092B-C50C-407E-A947-70E740481C1C}">
                <a14:useLocalDpi xmlns="" xmlns:a14="http://schemas.microsoft.com/office/drawing/2010/main" val="0"/>
              </a:ext>
            </a:extLst>
          </a:blip>
          <a:srcRect l="5191" t="7795" r="3308" b="28000"/>
          <a:stretch/>
        </p:blipFill>
        <p:spPr>
          <a:xfrm>
            <a:off x="762543" y="1179091"/>
            <a:ext cx="6648953" cy="2624366"/>
          </a:xfrm>
          <a:prstGeom prst="rect">
            <a:avLst/>
          </a:prstGeom>
        </p:spPr>
      </p:pic>
      <p:pic>
        <p:nvPicPr>
          <p:cNvPr id="6" name="Immagine 5"/>
          <p:cNvPicPr>
            <a:picLocks noChangeAspect="1"/>
          </p:cNvPicPr>
          <p:nvPr/>
        </p:nvPicPr>
        <p:blipFill rotWithShape="1">
          <a:blip r:embed="rId5" cstate="print">
            <a:extLst>
              <a:ext uri="{28A0092B-C50C-407E-A947-70E740481C1C}">
                <a14:useLocalDpi xmlns="" xmlns:a14="http://schemas.microsoft.com/office/drawing/2010/main" val="0"/>
              </a:ext>
            </a:extLst>
          </a:blip>
          <a:srcRect l="62206" t="63726" r="20037" b="11569"/>
          <a:stretch/>
        </p:blipFill>
        <p:spPr>
          <a:xfrm rot="1800000">
            <a:off x="4894153" y="3485180"/>
            <a:ext cx="1102660" cy="862951"/>
          </a:xfrm>
          <a:prstGeom prst="rect">
            <a:avLst/>
          </a:prstGeom>
        </p:spPr>
      </p:pic>
      <p:pic>
        <p:nvPicPr>
          <p:cNvPr id="7" name="Immagine 6"/>
          <p:cNvPicPr>
            <a:picLocks noChangeAspect="1"/>
          </p:cNvPicPr>
          <p:nvPr/>
        </p:nvPicPr>
        <p:blipFill rotWithShape="1">
          <a:blip r:embed="rId5" cstate="print">
            <a:extLst>
              <a:ext uri="{28A0092B-C50C-407E-A947-70E740481C1C}">
                <a14:useLocalDpi xmlns="" xmlns:a14="http://schemas.microsoft.com/office/drawing/2010/main" val="0"/>
              </a:ext>
            </a:extLst>
          </a:blip>
          <a:srcRect l="62206" t="63726" r="20037" b="11569"/>
          <a:stretch/>
        </p:blipFill>
        <p:spPr>
          <a:xfrm>
            <a:off x="5082434" y="2580461"/>
            <a:ext cx="1077734" cy="830878"/>
          </a:xfrm>
          <a:prstGeom prst="rect">
            <a:avLst/>
          </a:prstGeom>
        </p:spPr>
      </p:pic>
      <p:pic>
        <p:nvPicPr>
          <p:cNvPr id="8" name="Immagine 7"/>
          <p:cNvPicPr>
            <a:picLocks noChangeAspect="1"/>
          </p:cNvPicPr>
          <p:nvPr/>
        </p:nvPicPr>
        <p:blipFill>
          <a:blip r:embed="rId6" cstate="print"/>
          <a:stretch>
            <a:fillRect/>
          </a:stretch>
        </p:blipFill>
        <p:spPr>
          <a:xfrm>
            <a:off x="6192440" y="1827163"/>
            <a:ext cx="1464219" cy="815082"/>
          </a:xfrm>
          <a:prstGeom prst="rect">
            <a:avLst/>
          </a:prstGeom>
          <a:effectLst>
            <a:glow rad="228600">
              <a:schemeClr val="accent6">
                <a:satMod val="175000"/>
                <a:alpha val="40000"/>
              </a:schemeClr>
            </a:glow>
          </a:effectLst>
        </p:spPr>
      </p:pic>
      <p:sp>
        <p:nvSpPr>
          <p:cNvPr id="11" name="CasellaDiTesto 10">
            <a:extLst>
              <a:ext uri="{FF2B5EF4-FFF2-40B4-BE49-F238E27FC236}">
                <a16:creationId xmlns="" xmlns:a16="http://schemas.microsoft.com/office/drawing/2014/main" id="{9C19653F-0865-4FEF-B7F0-F4EAAB871908}"/>
              </a:ext>
            </a:extLst>
          </p:cNvPr>
          <p:cNvSpPr txBox="1"/>
          <p:nvPr/>
        </p:nvSpPr>
        <p:spPr>
          <a:xfrm>
            <a:off x="0" y="387003"/>
            <a:ext cx="5643011" cy="1871621"/>
          </a:xfrm>
          <a:prstGeom prst="rect">
            <a:avLst/>
          </a:prstGeom>
          <a:noFill/>
        </p:spPr>
        <p:txBody>
          <a:bodyPr wrap="none" lIns="288000" tIns="180000" rIns="288000" bIns="180000" rtlCol="0">
            <a:spAutoFit/>
          </a:bodyPr>
          <a:lstStyle/>
          <a:p>
            <a:r>
              <a:rPr lang="it-IT" sz="6600" dirty="0" smtClean="0">
                <a:solidFill>
                  <a:prstClr val="white"/>
                </a:solidFill>
                <a:latin typeface="AR DESTINE" panose="02000000000000000000" pitchFamily="2" charset="0"/>
                <a:cs typeface="Microsoft Sans Serif" panose="020B0604020202020204" pitchFamily="34" charset="0"/>
              </a:rPr>
              <a:t>PM</a:t>
            </a:r>
            <a:r>
              <a:rPr lang="it-IT" sz="6600" baseline="30000" dirty="0" smtClean="0">
                <a:solidFill>
                  <a:prstClr val="white"/>
                </a:solidFill>
                <a:latin typeface="AR DESTINE" panose="02000000000000000000" pitchFamily="2" charset="0"/>
                <a:cs typeface="Microsoft Sans Serif" panose="020B0604020202020204" pitchFamily="34" charset="0"/>
              </a:rPr>
              <a:t>3</a:t>
            </a:r>
            <a:endParaRPr lang="it-IT" sz="6600" dirty="0" smtClean="0">
              <a:solidFill>
                <a:prstClr val="white"/>
              </a:solidFill>
              <a:latin typeface="AR DESTINE" panose="02000000000000000000" pitchFamily="2" charset="0"/>
              <a:cs typeface="Microsoft Sans Serif" panose="020B0604020202020204" pitchFamily="34" charset="0"/>
            </a:endParaRPr>
          </a:p>
          <a:p>
            <a:r>
              <a:rPr lang="it-IT" sz="3200" b="1" dirty="0" smtClean="0">
                <a:solidFill>
                  <a:prstClr val="white"/>
                </a:solidFill>
                <a:cs typeface="Microsoft Sans Serif" panose="020B0604020202020204" pitchFamily="34" charset="0"/>
              </a:rPr>
              <a:t>P</a:t>
            </a:r>
            <a:r>
              <a:rPr lang="it-IT" sz="2400" dirty="0" smtClean="0">
                <a:solidFill>
                  <a:prstClr val="white"/>
                </a:solidFill>
                <a:cs typeface="Microsoft Sans Serif" panose="020B0604020202020204" pitchFamily="34" charset="0"/>
              </a:rPr>
              <a:t>iattaforma </a:t>
            </a:r>
            <a:r>
              <a:rPr lang="it-IT" sz="3200" b="1" dirty="0">
                <a:solidFill>
                  <a:prstClr val="white"/>
                </a:solidFill>
                <a:cs typeface="Microsoft Sans Serif" panose="020B0604020202020204" pitchFamily="34" charset="0"/>
              </a:rPr>
              <a:t>M</a:t>
            </a:r>
            <a:r>
              <a:rPr lang="it-IT" sz="2400" dirty="0">
                <a:solidFill>
                  <a:prstClr val="white"/>
                </a:solidFill>
                <a:cs typeface="Microsoft Sans Serif" panose="020B0604020202020204" pitchFamily="34" charset="0"/>
              </a:rPr>
              <a:t>odulare </a:t>
            </a:r>
            <a:r>
              <a:rPr lang="it-IT" sz="3200" b="1" dirty="0">
                <a:solidFill>
                  <a:prstClr val="white"/>
                </a:solidFill>
                <a:cs typeface="Microsoft Sans Serif" panose="020B0604020202020204" pitchFamily="34" charset="0"/>
              </a:rPr>
              <a:t>M</a:t>
            </a:r>
            <a:r>
              <a:rPr lang="it-IT" sz="2400" dirty="0">
                <a:solidFill>
                  <a:prstClr val="white"/>
                </a:solidFill>
                <a:cs typeface="Microsoft Sans Serif" panose="020B0604020202020204" pitchFamily="34" charset="0"/>
              </a:rPr>
              <a:t>ulti-</a:t>
            </a:r>
            <a:r>
              <a:rPr lang="it-IT" sz="3200" b="1" dirty="0">
                <a:solidFill>
                  <a:prstClr val="white"/>
                </a:solidFill>
                <a:cs typeface="Microsoft Sans Serif" panose="020B0604020202020204" pitchFamily="34" charset="0"/>
              </a:rPr>
              <a:t>M</a:t>
            </a:r>
            <a:r>
              <a:rPr lang="it-IT" sz="2400" dirty="0">
                <a:solidFill>
                  <a:prstClr val="white"/>
                </a:solidFill>
                <a:cs typeface="Microsoft Sans Serif" panose="020B0604020202020204" pitchFamily="34" charset="0"/>
              </a:rPr>
              <a:t>issione</a:t>
            </a:r>
          </a:p>
        </p:txBody>
      </p:sp>
      <p:sp>
        <p:nvSpPr>
          <p:cNvPr id="12" name="Rettangolo 11"/>
          <p:cNvSpPr/>
          <p:nvPr/>
        </p:nvSpPr>
        <p:spPr>
          <a:xfrm>
            <a:off x="271753" y="3771379"/>
            <a:ext cx="3677610" cy="584775"/>
          </a:xfrm>
          <a:prstGeom prst="rect">
            <a:avLst/>
          </a:prstGeom>
        </p:spPr>
        <p:txBody>
          <a:bodyPr wrap="none">
            <a:spAutoFit/>
          </a:bodyPr>
          <a:lstStyle/>
          <a:p>
            <a:pPr algn="r"/>
            <a:r>
              <a:rPr lang="it-IT" sz="3200" b="1" i="1" dirty="0" smtClean="0">
                <a:solidFill>
                  <a:prstClr val="white"/>
                </a:solidFill>
                <a:effectLst>
                  <a:outerShdw blurRad="38100" dist="38100" dir="2700000" algn="tl">
                    <a:srgbClr val="000000">
                      <a:alpha val="43137"/>
                    </a:srgbClr>
                  </a:outerShdw>
                </a:effectLst>
              </a:rPr>
              <a:t>The Docking </a:t>
            </a:r>
            <a:r>
              <a:rPr lang="it-IT" sz="3200" b="1" i="1" dirty="0" err="1" smtClean="0">
                <a:solidFill>
                  <a:prstClr val="white"/>
                </a:solidFill>
                <a:effectLst>
                  <a:outerShdw blurRad="38100" dist="38100" dir="2700000" algn="tl">
                    <a:srgbClr val="000000">
                      <a:alpha val="43137"/>
                    </a:srgbClr>
                  </a:outerShdw>
                </a:effectLst>
              </a:rPr>
              <a:t>Module</a:t>
            </a:r>
            <a:endParaRPr lang="it-IT" sz="3200" b="1" i="1" dirty="0">
              <a:solidFill>
                <a:prstClr val="white"/>
              </a:solidFill>
              <a:effectLst>
                <a:outerShdw blurRad="38100" dist="38100" dir="2700000" algn="tl">
                  <a:srgbClr val="000000">
                    <a:alpha val="43137"/>
                  </a:srgbClr>
                </a:outerShdw>
              </a:effectLst>
            </a:endParaRPr>
          </a:p>
        </p:txBody>
      </p:sp>
      <p:sp>
        <p:nvSpPr>
          <p:cNvPr id="9" name="Rettangolo 8"/>
          <p:cNvSpPr/>
          <p:nvPr/>
        </p:nvSpPr>
        <p:spPr>
          <a:xfrm>
            <a:off x="7981706" y="4347443"/>
            <a:ext cx="2027158" cy="646331"/>
          </a:xfrm>
          <a:prstGeom prst="rect">
            <a:avLst/>
          </a:prstGeom>
        </p:spPr>
        <p:txBody>
          <a:bodyPr wrap="none">
            <a:spAutoFit/>
          </a:bodyPr>
          <a:lstStyle/>
          <a:p>
            <a:r>
              <a:rPr lang="it-IT" b="1" i="1" dirty="0" smtClean="0">
                <a:solidFill>
                  <a:prstClr val="white"/>
                </a:solidFill>
                <a:effectLst>
                  <a:outerShdw blurRad="38100" dist="38100" dir="2700000" algn="tl">
                    <a:srgbClr val="000000">
                      <a:alpha val="43137"/>
                    </a:srgbClr>
                  </a:outerShdw>
                </a:effectLst>
              </a:rPr>
              <a:t>Speaker:</a:t>
            </a:r>
          </a:p>
          <a:p>
            <a:r>
              <a:rPr lang="it-IT" b="1" i="1" dirty="0" err="1" smtClean="0">
                <a:solidFill>
                  <a:prstClr val="white"/>
                </a:solidFill>
                <a:effectLst>
                  <a:outerShdw blurRad="38100" dist="38100" dir="2700000" algn="tl">
                    <a:srgbClr val="000000">
                      <a:alpha val="43137"/>
                    </a:srgbClr>
                  </a:outerShdw>
                </a:effectLst>
              </a:rPr>
              <a:t>Eng</a:t>
            </a:r>
            <a:r>
              <a:rPr lang="it-IT" b="1" i="1" dirty="0" smtClean="0">
                <a:solidFill>
                  <a:prstClr val="white"/>
                </a:solidFill>
                <a:effectLst>
                  <a:outerShdw blurRad="38100" dist="38100" dir="2700000" algn="tl">
                    <a:srgbClr val="000000">
                      <a:alpha val="43137"/>
                    </a:srgbClr>
                  </a:outerShdw>
                </a:effectLst>
              </a:rPr>
              <a:t>. Pasolini Pietro</a:t>
            </a:r>
            <a:endParaRPr lang="it-IT" b="1" i="1" dirty="0">
              <a:solidFill>
                <a:prstClr val="white"/>
              </a:solidFill>
              <a:effectLst>
                <a:outerShdw blurRad="38100" dist="38100" dir="2700000" algn="tl">
                  <a:srgbClr val="000000">
                    <a:alpha val="43137"/>
                  </a:srgbClr>
                </a:outerShdw>
              </a:effectLst>
            </a:endParaRPr>
          </a:p>
        </p:txBody>
      </p:sp>
      <p:pic>
        <p:nvPicPr>
          <p:cNvPr id="10" name="Picture 25"/>
          <p:cNvPicPr>
            <a:picLocks noChangeAspect="1" noChangeArrowheads="1"/>
          </p:cNvPicPr>
          <p:nvPr/>
        </p:nvPicPr>
        <p:blipFill>
          <a:blip r:embed="rId7" cstate="print"/>
          <a:srcRect l="5238" t="16676" r="5711" b="19717"/>
          <a:stretch>
            <a:fillRect/>
          </a:stretch>
        </p:blipFill>
        <p:spPr bwMode="auto">
          <a:xfrm>
            <a:off x="8208664" y="3987403"/>
            <a:ext cx="1656184" cy="282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1019"/>
            <a:ext cx="2811988" cy="769441"/>
          </a:xfrm>
          <a:prstGeom prst="rect">
            <a:avLst/>
          </a:prstGeom>
          <a:noFill/>
        </p:spPr>
        <p:txBody>
          <a:bodyPr wrap="none" rtlCol="0">
            <a:spAutoFit/>
          </a:bodyPr>
          <a:lstStyle/>
          <a:p>
            <a:r>
              <a:rPr lang="en-US" sz="2400" b="1" dirty="0" smtClean="0"/>
              <a:t>The Docking Module</a:t>
            </a:r>
          </a:p>
          <a:p>
            <a:r>
              <a:rPr lang="en-US" sz="2000" dirty="0" smtClean="0"/>
              <a:t>Conclusions</a:t>
            </a:r>
            <a:endParaRPr lang="en-US" sz="2000" dirty="0"/>
          </a:p>
        </p:txBody>
      </p:sp>
      <p:sp>
        <p:nvSpPr>
          <p:cNvPr id="3" name="CasellaDiTesto 2"/>
          <p:cNvSpPr txBox="1"/>
          <p:nvPr/>
        </p:nvSpPr>
        <p:spPr>
          <a:xfrm>
            <a:off x="143768" y="1251099"/>
            <a:ext cx="9721080" cy="3693319"/>
          </a:xfrm>
          <a:prstGeom prst="rect">
            <a:avLst/>
          </a:prstGeom>
          <a:noFill/>
        </p:spPr>
        <p:txBody>
          <a:bodyPr wrap="square" rtlCol="0">
            <a:spAutoFit/>
          </a:bodyPr>
          <a:lstStyle/>
          <a:p>
            <a:pPr algn="just"/>
            <a:r>
              <a:rPr lang="en-US" dirty="0" smtClean="0"/>
              <a:t> As per PM3 design guidelines, the docking mechanism has achieved following goals:</a:t>
            </a:r>
          </a:p>
          <a:p>
            <a:pPr algn="just"/>
            <a:endParaRPr lang="en-US" dirty="0" smtClean="0"/>
          </a:p>
          <a:p>
            <a:pPr algn="just">
              <a:buFont typeface="Arial" pitchFamily="34" charset="0"/>
              <a:buChar char="•"/>
            </a:pPr>
            <a:r>
              <a:rPr lang="en-US" b="1" dirty="0" smtClean="0"/>
              <a:t> Wide range of applicability:</a:t>
            </a:r>
            <a:r>
              <a:rPr lang="en-US" dirty="0" smtClean="0"/>
              <a:t> due to the small dimensions suitable for medium, small and micro satellite market, such as </a:t>
            </a:r>
            <a:r>
              <a:rPr lang="en-US" dirty="0" err="1" smtClean="0"/>
              <a:t>CubeSat</a:t>
            </a:r>
            <a:r>
              <a:rPr lang="en-US" dirty="0" smtClean="0"/>
              <a:t> standard.</a:t>
            </a:r>
          </a:p>
          <a:p>
            <a:pPr algn="just">
              <a:buFont typeface="Arial" pitchFamily="34" charset="0"/>
              <a:buChar char="•"/>
            </a:pPr>
            <a:endParaRPr lang="en-US" dirty="0" smtClean="0"/>
          </a:p>
          <a:p>
            <a:pPr algn="just">
              <a:buFont typeface="Arial" pitchFamily="34" charset="0"/>
              <a:buChar char="•"/>
            </a:pPr>
            <a:r>
              <a:rPr lang="en-US" dirty="0" smtClean="0"/>
              <a:t> </a:t>
            </a:r>
            <a:r>
              <a:rPr lang="en-US" b="1" dirty="0" smtClean="0"/>
              <a:t>High flexibility:</a:t>
            </a:r>
            <a:r>
              <a:rPr lang="en-US" dirty="0" smtClean="0"/>
              <a:t> thanks to the possibility of assembling the mechanism in both “Androgynous” or “Gendered” configurations</a:t>
            </a:r>
          </a:p>
          <a:p>
            <a:pPr algn="just">
              <a:buFont typeface="Arial" pitchFamily="34" charset="0"/>
              <a:buChar char="•"/>
            </a:pPr>
            <a:endParaRPr lang="en-US" dirty="0" smtClean="0"/>
          </a:p>
          <a:p>
            <a:pPr algn="just">
              <a:buFont typeface="Arial" pitchFamily="34" charset="0"/>
              <a:buChar char="•"/>
            </a:pPr>
            <a:r>
              <a:rPr lang="en-US" dirty="0" smtClean="0"/>
              <a:t> </a:t>
            </a:r>
            <a:r>
              <a:rPr lang="en-US" b="1" dirty="0" smtClean="0"/>
              <a:t>Low weight: </a:t>
            </a:r>
            <a:r>
              <a:rPr lang="en-US" dirty="0" smtClean="0"/>
              <a:t>thanks to the simple design and the use of low-weight servo motors</a:t>
            </a:r>
          </a:p>
          <a:p>
            <a:pPr algn="just">
              <a:buFont typeface="Arial" pitchFamily="34" charset="0"/>
              <a:buChar char="•"/>
            </a:pPr>
            <a:endParaRPr lang="en-US" b="1" dirty="0" smtClean="0"/>
          </a:p>
          <a:p>
            <a:pPr algn="just">
              <a:buFont typeface="Arial" pitchFamily="34" charset="0"/>
              <a:buChar char="•"/>
            </a:pPr>
            <a:r>
              <a:rPr lang="en-US" b="1" dirty="0" smtClean="0"/>
              <a:t> Low costs and rapid prototyping/integration: </a:t>
            </a:r>
            <a:r>
              <a:rPr lang="en-US" dirty="0" smtClean="0"/>
              <a:t>thanks to the possibility of using the Additive Manufacturing technology, it is possible of reducing the lead time of integration and testing into new satellite configurations, and also reducing the number of components.</a:t>
            </a:r>
            <a:endParaRPr lang="en-US"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ace.airbus.com/wp-content/uploads/2016/09/earth-view-from-satellite-space-systems-cover.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 r="25984"/>
          <a:stretch/>
        </p:blipFill>
        <p:spPr bwMode="auto">
          <a:xfrm>
            <a:off x="0" y="531019"/>
            <a:ext cx="10080625" cy="453650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tangolo 4"/>
          <p:cNvSpPr/>
          <p:nvPr/>
        </p:nvSpPr>
        <p:spPr>
          <a:xfrm>
            <a:off x="1367904" y="1683147"/>
            <a:ext cx="7526740" cy="923330"/>
          </a:xfrm>
          <a:prstGeom prst="rect">
            <a:avLst/>
          </a:prstGeom>
        </p:spPr>
        <p:txBody>
          <a:bodyPr wrap="none">
            <a:spAutoFit/>
          </a:bodyPr>
          <a:lstStyle/>
          <a:p>
            <a:pPr algn="r"/>
            <a:r>
              <a:rPr lang="en-US" sz="5400" b="1" i="1" dirty="0" smtClean="0">
                <a:solidFill>
                  <a:prstClr val="white"/>
                </a:solidFill>
                <a:effectLst>
                  <a:outerShdw blurRad="38100" dist="38100" dir="2700000" algn="tl">
                    <a:srgbClr val="000000">
                      <a:alpha val="43137"/>
                    </a:srgbClr>
                  </a:outerShdw>
                </a:effectLst>
              </a:rPr>
              <a:t>Thanks for your Attention</a:t>
            </a:r>
            <a:endParaRPr lang="en-US" sz="5400" b="1" i="1" dirty="0">
              <a:solidFill>
                <a:prstClr val="white"/>
              </a:solidFill>
              <a:effectLst>
                <a:outerShdw blurRad="38100" dist="38100" dir="2700000" algn="tl">
                  <a:srgbClr val="000000">
                    <a:alpha val="43137"/>
                  </a:srgbClr>
                </a:outerShdw>
              </a:effectLst>
            </a:endParaRPr>
          </a:p>
        </p:txBody>
      </p:sp>
      <p:sp>
        <p:nvSpPr>
          <p:cNvPr id="6" name="Rettangolo 5"/>
          <p:cNvSpPr/>
          <p:nvPr/>
        </p:nvSpPr>
        <p:spPr>
          <a:xfrm>
            <a:off x="28806" y="2979291"/>
            <a:ext cx="4651466" cy="2062103"/>
          </a:xfrm>
          <a:prstGeom prst="rect">
            <a:avLst/>
          </a:prstGeom>
        </p:spPr>
        <p:txBody>
          <a:bodyPr wrap="none">
            <a:spAutoFit/>
          </a:bodyPr>
          <a:lstStyle/>
          <a:p>
            <a:r>
              <a:rPr lang="en-US" sz="2000" b="1" i="1" dirty="0" smtClean="0">
                <a:solidFill>
                  <a:prstClr val="white"/>
                </a:solidFill>
                <a:effectLst>
                  <a:outerShdw blurRad="38100" dist="38100" dir="2700000" algn="tl">
                    <a:srgbClr val="000000">
                      <a:alpha val="43137"/>
                    </a:srgbClr>
                  </a:outerShdw>
                </a:effectLst>
              </a:rPr>
              <a:t>SRS Engineering Design PM3 Project Team</a:t>
            </a:r>
          </a:p>
          <a:p>
            <a:endParaRPr lang="en-US" b="1" i="1" dirty="0" smtClean="0">
              <a:solidFill>
                <a:prstClr val="white"/>
              </a:solidFill>
              <a:effectLst>
                <a:outerShdw blurRad="38100" dist="38100" dir="2700000" algn="tl">
                  <a:srgbClr val="000000">
                    <a:alpha val="43137"/>
                  </a:srgbClr>
                </a:outerShdw>
              </a:effectLst>
            </a:endParaRPr>
          </a:p>
          <a:p>
            <a:r>
              <a:rPr lang="en-US" b="1" i="1" dirty="0" smtClean="0">
                <a:solidFill>
                  <a:prstClr val="white"/>
                </a:solidFill>
                <a:effectLst>
                  <a:outerShdw blurRad="38100" dist="38100" dir="2700000" algn="tl">
                    <a:srgbClr val="000000">
                      <a:alpha val="43137"/>
                    </a:srgbClr>
                  </a:outerShdw>
                </a:effectLst>
              </a:rPr>
              <a:t>Team Manager Engineer: </a:t>
            </a:r>
            <a:r>
              <a:rPr lang="en-US" i="1" dirty="0" err="1" smtClean="0">
                <a:solidFill>
                  <a:prstClr val="white"/>
                </a:solidFill>
                <a:effectLst>
                  <a:outerShdw blurRad="38100" dist="38100" dir="2700000" algn="tl">
                    <a:srgbClr val="000000">
                      <a:alpha val="43137"/>
                    </a:srgbClr>
                  </a:outerShdw>
                </a:effectLst>
              </a:rPr>
              <a:t>Gramiccia</a:t>
            </a:r>
            <a:r>
              <a:rPr lang="en-US" i="1" dirty="0" smtClean="0">
                <a:solidFill>
                  <a:prstClr val="white"/>
                </a:solidFill>
                <a:effectLst>
                  <a:outerShdw blurRad="38100" dist="38100" dir="2700000" algn="tl">
                    <a:srgbClr val="000000">
                      <a:alpha val="43137"/>
                    </a:srgbClr>
                  </a:outerShdw>
                </a:effectLst>
              </a:rPr>
              <a:t> </a:t>
            </a:r>
            <a:r>
              <a:rPr lang="en-US" i="1" dirty="0" err="1" smtClean="0">
                <a:solidFill>
                  <a:prstClr val="white"/>
                </a:solidFill>
                <a:effectLst>
                  <a:outerShdw blurRad="38100" dist="38100" dir="2700000" algn="tl">
                    <a:srgbClr val="000000">
                      <a:alpha val="43137"/>
                    </a:srgbClr>
                  </a:outerShdw>
                </a:effectLst>
              </a:rPr>
              <a:t>Luciano</a:t>
            </a:r>
            <a:endParaRPr lang="en-US" i="1" dirty="0" smtClean="0">
              <a:solidFill>
                <a:prstClr val="white"/>
              </a:solidFill>
              <a:effectLst>
                <a:outerShdw blurRad="38100" dist="38100" dir="2700000" algn="tl">
                  <a:srgbClr val="000000">
                    <a:alpha val="43137"/>
                  </a:srgbClr>
                </a:outerShdw>
              </a:effectLst>
            </a:endParaRPr>
          </a:p>
          <a:p>
            <a:r>
              <a:rPr lang="en-US" b="1" i="1" dirty="0" smtClean="0">
                <a:solidFill>
                  <a:prstClr val="white"/>
                </a:solidFill>
                <a:effectLst>
                  <a:outerShdw blurRad="38100" dist="38100" dir="2700000" algn="tl">
                    <a:srgbClr val="000000">
                      <a:alpha val="43137"/>
                    </a:srgbClr>
                  </a:outerShdw>
                </a:effectLst>
              </a:rPr>
              <a:t>Project Engineer: </a:t>
            </a:r>
            <a:r>
              <a:rPr lang="en-US" i="1" dirty="0" err="1" smtClean="0">
                <a:solidFill>
                  <a:prstClr val="white"/>
                </a:solidFill>
                <a:effectLst>
                  <a:outerShdw blurRad="38100" dist="38100" dir="2700000" algn="tl">
                    <a:srgbClr val="000000">
                      <a:alpha val="43137"/>
                    </a:srgbClr>
                  </a:outerShdw>
                </a:effectLst>
              </a:rPr>
              <a:t>Pasolini</a:t>
            </a:r>
            <a:r>
              <a:rPr lang="en-US" i="1" dirty="0" smtClean="0">
                <a:solidFill>
                  <a:prstClr val="white"/>
                </a:solidFill>
                <a:effectLst>
                  <a:outerShdw blurRad="38100" dist="38100" dir="2700000" algn="tl">
                    <a:srgbClr val="000000">
                      <a:alpha val="43137"/>
                    </a:srgbClr>
                  </a:outerShdw>
                </a:effectLst>
              </a:rPr>
              <a:t> </a:t>
            </a:r>
            <a:r>
              <a:rPr lang="en-US" i="1" dirty="0" err="1" smtClean="0">
                <a:solidFill>
                  <a:prstClr val="white"/>
                </a:solidFill>
                <a:effectLst>
                  <a:outerShdw blurRad="38100" dist="38100" dir="2700000" algn="tl">
                    <a:srgbClr val="000000">
                      <a:alpha val="43137"/>
                    </a:srgbClr>
                  </a:outerShdw>
                </a:effectLst>
              </a:rPr>
              <a:t>Pietro</a:t>
            </a:r>
            <a:endParaRPr lang="en-US" i="1" dirty="0" smtClean="0">
              <a:solidFill>
                <a:prstClr val="white"/>
              </a:solidFill>
              <a:effectLst>
                <a:outerShdw blurRad="38100" dist="38100" dir="2700000" algn="tl">
                  <a:srgbClr val="000000">
                    <a:alpha val="43137"/>
                  </a:srgbClr>
                </a:outerShdw>
              </a:effectLst>
            </a:endParaRPr>
          </a:p>
          <a:p>
            <a:r>
              <a:rPr lang="en-US" b="1" i="1" dirty="0" smtClean="0">
                <a:solidFill>
                  <a:prstClr val="white"/>
                </a:solidFill>
                <a:effectLst>
                  <a:outerShdw blurRad="38100" dist="38100" dir="2700000" algn="tl">
                    <a:srgbClr val="000000">
                      <a:alpha val="43137"/>
                    </a:srgbClr>
                  </a:outerShdw>
                </a:effectLst>
              </a:rPr>
              <a:t>Project Engineer: </a:t>
            </a:r>
            <a:r>
              <a:rPr lang="en-US" i="1" dirty="0" err="1" smtClean="0">
                <a:solidFill>
                  <a:prstClr val="white"/>
                </a:solidFill>
                <a:effectLst>
                  <a:outerShdw blurRad="38100" dist="38100" dir="2700000" algn="tl">
                    <a:srgbClr val="000000">
                      <a:alpha val="43137"/>
                    </a:srgbClr>
                  </a:outerShdw>
                </a:effectLst>
              </a:rPr>
              <a:t>D’Aniello</a:t>
            </a:r>
            <a:r>
              <a:rPr lang="en-US" i="1" dirty="0" smtClean="0">
                <a:solidFill>
                  <a:prstClr val="white"/>
                </a:solidFill>
                <a:effectLst>
                  <a:outerShdw blurRad="38100" dist="38100" dir="2700000" algn="tl">
                    <a:srgbClr val="000000">
                      <a:alpha val="43137"/>
                    </a:srgbClr>
                  </a:outerShdw>
                </a:effectLst>
              </a:rPr>
              <a:t> Giovanni</a:t>
            </a:r>
          </a:p>
          <a:p>
            <a:r>
              <a:rPr lang="en-US" b="1" i="1" dirty="0" smtClean="0">
                <a:solidFill>
                  <a:prstClr val="white"/>
                </a:solidFill>
                <a:effectLst>
                  <a:outerShdw blurRad="38100" dist="38100" dir="2700000" algn="tl">
                    <a:srgbClr val="000000">
                      <a:alpha val="43137"/>
                    </a:srgbClr>
                  </a:outerShdw>
                </a:effectLst>
              </a:rPr>
              <a:t>Design Engineer: </a:t>
            </a:r>
            <a:r>
              <a:rPr lang="en-US" i="1" dirty="0" err="1" smtClean="0">
                <a:solidFill>
                  <a:prstClr val="white"/>
                </a:solidFill>
                <a:effectLst>
                  <a:outerShdw blurRad="38100" dist="38100" dir="2700000" algn="tl">
                    <a:srgbClr val="000000">
                      <a:alpha val="43137"/>
                    </a:srgbClr>
                  </a:outerShdw>
                </a:effectLst>
              </a:rPr>
              <a:t>Gramiccia</a:t>
            </a:r>
            <a:r>
              <a:rPr lang="en-US" i="1" dirty="0" smtClean="0">
                <a:solidFill>
                  <a:prstClr val="white"/>
                </a:solidFill>
                <a:effectLst>
                  <a:outerShdw blurRad="38100" dist="38100" dir="2700000" algn="tl">
                    <a:srgbClr val="000000">
                      <a:alpha val="43137"/>
                    </a:srgbClr>
                  </a:outerShdw>
                </a:effectLst>
              </a:rPr>
              <a:t> Andrea</a:t>
            </a:r>
          </a:p>
          <a:p>
            <a:r>
              <a:rPr lang="en-US" b="1" i="1" dirty="0" smtClean="0">
                <a:solidFill>
                  <a:prstClr val="white"/>
                </a:solidFill>
                <a:effectLst>
                  <a:outerShdw blurRad="38100" dist="38100" dir="2700000" algn="tl">
                    <a:srgbClr val="000000">
                      <a:alpha val="43137"/>
                    </a:srgbClr>
                  </a:outerShdw>
                </a:effectLst>
              </a:rPr>
              <a:t>Design Engineer: </a:t>
            </a:r>
            <a:r>
              <a:rPr lang="en-US" i="1" dirty="0" err="1" smtClean="0">
                <a:solidFill>
                  <a:prstClr val="white"/>
                </a:solidFill>
                <a:effectLst>
                  <a:outerShdw blurRad="38100" dist="38100" dir="2700000" algn="tl">
                    <a:srgbClr val="000000">
                      <a:alpha val="43137"/>
                    </a:srgbClr>
                  </a:outerShdw>
                </a:effectLst>
              </a:rPr>
              <a:t>Mangialento</a:t>
            </a:r>
            <a:r>
              <a:rPr lang="en-US" i="1" dirty="0" smtClean="0">
                <a:solidFill>
                  <a:prstClr val="white"/>
                </a:solidFill>
                <a:effectLst>
                  <a:outerShdw blurRad="38100" dist="38100" dir="2700000" algn="tl">
                    <a:srgbClr val="000000">
                      <a:alpha val="43137"/>
                    </a:srgbClr>
                  </a:outerShdw>
                </a:effectLst>
              </a:rPr>
              <a:t> Alessandra</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1019"/>
            <a:ext cx="2811988" cy="769441"/>
          </a:xfrm>
          <a:prstGeom prst="rect">
            <a:avLst/>
          </a:prstGeom>
          <a:noFill/>
        </p:spPr>
        <p:txBody>
          <a:bodyPr wrap="none" rtlCol="0">
            <a:spAutoFit/>
          </a:bodyPr>
          <a:lstStyle/>
          <a:p>
            <a:r>
              <a:rPr lang="en-US" sz="2400" b="1" dirty="0" smtClean="0"/>
              <a:t>The Docking Module</a:t>
            </a:r>
          </a:p>
          <a:p>
            <a:r>
              <a:rPr lang="en-US" sz="2000" dirty="0" smtClean="0"/>
              <a:t>Literature review</a:t>
            </a:r>
            <a:endParaRPr lang="en-US" sz="2000" dirty="0"/>
          </a:p>
        </p:txBody>
      </p:sp>
      <p:pic>
        <p:nvPicPr>
          <p:cNvPr id="3" name="Picture 25"/>
          <p:cNvPicPr>
            <a:picLocks noChangeAspect="1" noChangeArrowheads="1"/>
          </p:cNvPicPr>
          <p:nvPr/>
        </p:nvPicPr>
        <p:blipFill>
          <a:blip r:embed="rId2" cstate="print"/>
          <a:srcRect l="5238" t="16676" r="5711" b="19717"/>
          <a:stretch>
            <a:fillRect/>
          </a:stretch>
        </p:blipFill>
        <p:spPr bwMode="auto">
          <a:xfrm>
            <a:off x="8640712" y="603027"/>
            <a:ext cx="1367905" cy="233545"/>
          </a:xfrm>
          <a:prstGeom prst="rect">
            <a:avLst/>
          </a:prstGeom>
          <a:noFill/>
          <a:ln w="9525">
            <a:noFill/>
            <a:miter lim="800000"/>
            <a:headEnd/>
            <a:tailEnd/>
          </a:ln>
        </p:spPr>
      </p:pic>
      <p:sp>
        <p:nvSpPr>
          <p:cNvPr id="13" name="Rettangolo 12"/>
          <p:cNvSpPr/>
          <p:nvPr/>
        </p:nvSpPr>
        <p:spPr>
          <a:xfrm>
            <a:off x="5168896" y="891059"/>
            <a:ext cx="4911729" cy="369332"/>
          </a:xfrm>
          <a:prstGeom prst="rect">
            <a:avLst/>
          </a:prstGeom>
        </p:spPr>
        <p:txBody>
          <a:bodyPr wrap="none">
            <a:spAutoFit/>
          </a:bodyPr>
          <a:lstStyle/>
          <a:p>
            <a:r>
              <a:rPr lang="en-US" dirty="0" smtClean="0"/>
              <a:t>Standard Docking Port Requirements conflict table</a:t>
            </a:r>
            <a:endParaRPr lang="it-IT" dirty="0"/>
          </a:p>
        </p:txBody>
      </p:sp>
      <p:pic>
        <p:nvPicPr>
          <p:cNvPr id="15" name="Picture 4"/>
          <p:cNvPicPr>
            <a:picLocks noChangeAspect="1" noChangeArrowheads="1"/>
          </p:cNvPicPr>
          <p:nvPr/>
        </p:nvPicPr>
        <p:blipFill>
          <a:blip r:embed="rId3" cstate="print"/>
          <a:srcRect t="8424"/>
          <a:stretch>
            <a:fillRect/>
          </a:stretch>
        </p:blipFill>
        <p:spPr bwMode="auto">
          <a:xfrm>
            <a:off x="5890081" y="1251099"/>
            <a:ext cx="4190544" cy="2376264"/>
          </a:xfrm>
          <a:prstGeom prst="rect">
            <a:avLst/>
          </a:prstGeom>
          <a:noFill/>
          <a:ln w="9525">
            <a:noFill/>
            <a:miter lim="800000"/>
            <a:headEnd/>
            <a:tailEnd/>
          </a:ln>
        </p:spPr>
      </p:pic>
      <p:cxnSp>
        <p:nvCxnSpPr>
          <p:cNvPr id="17" name="Connettore 2 16"/>
          <p:cNvCxnSpPr>
            <a:endCxn id="29" idx="3"/>
          </p:cNvCxnSpPr>
          <p:nvPr/>
        </p:nvCxnSpPr>
        <p:spPr>
          <a:xfrm flipH="1">
            <a:off x="4008686" y="1611139"/>
            <a:ext cx="1895722" cy="246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endCxn id="26" idx="3"/>
          </p:cNvCxnSpPr>
          <p:nvPr/>
        </p:nvCxnSpPr>
        <p:spPr>
          <a:xfrm flipH="1">
            <a:off x="2976768" y="1611139"/>
            <a:ext cx="2927640" cy="20216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4" cstate="print"/>
          <a:srcRect/>
          <a:stretch>
            <a:fillRect/>
          </a:stretch>
        </p:blipFill>
        <p:spPr bwMode="auto">
          <a:xfrm>
            <a:off x="935856" y="3051299"/>
            <a:ext cx="2040912" cy="1162988"/>
          </a:xfrm>
          <a:prstGeom prst="rect">
            <a:avLst/>
          </a:prstGeom>
          <a:noFill/>
          <a:ln w="9525">
            <a:noFill/>
            <a:miter lim="800000"/>
            <a:headEnd/>
            <a:tailEnd/>
          </a:ln>
        </p:spPr>
      </p:pic>
      <p:pic>
        <p:nvPicPr>
          <p:cNvPr id="29" name="Picture 2"/>
          <p:cNvPicPr>
            <a:picLocks noChangeAspect="1" noChangeArrowheads="1"/>
          </p:cNvPicPr>
          <p:nvPr/>
        </p:nvPicPr>
        <p:blipFill>
          <a:blip r:embed="rId5" cstate="print"/>
          <a:srcRect/>
          <a:stretch>
            <a:fillRect/>
          </a:stretch>
        </p:blipFill>
        <p:spPr bwMode="auto">
          <a:xfrm>
            <a:off x="2232000" y="1179091"/>
            <a:ext cx="1776686" cy="1356395"/>
          </a:xfrm>
          <a:prstGeom prst="rect">
            <a:avLst/>
          </a:prstGeom>
          <a:noFill/>
          <a:ln w="9525">
            <a:noFill/>
            <a:miter lim="800000"/>
            <a:headEnd/>
            <a:tailEnd/>
          </a:ln>
        </p:spPr>
      </p:pic>
      <p:sp>
        <p:nvSpPr>
          <p:cNvPr id="30" name="CasellaDiTesto 29"/>
          <p:cNvSpPr txBox="1"/>
          <p:nvPr/>
        </p:nvSpPr>
        <p:spPr>
          <a:xfrm>
            <a:off x="2232000" y="891059"/>
            <a:ext cx="951735" cy="307777"/>
          </a:xfrm>
          <a:prstGeom prst="rect">
            <a:avLst/>
          </a:prstGeom>
          <a:noFill/>
        </p:spPr>
        <p:txBody>
          <a:bodyPr wrap="none" rtlCol="0">
            <a:spAutoFit/>
          </a:bodyPr>
          <a:lstStyle/>
          <a:p>
            <a:r>
              <a:rPr lang="it-IT" sz="1400" dirty="0" err="1" smtClean="0"/>
              <a:t>Gendered</a:t>
            </a:r>
            <a:r>
              <a:rPr lang="it-IT" sz="1400" dirty="0" smtClean="0"/>
              <a:t> </a:t>
            </a:r>
            <a:endParaRPr lang="it-IT" sz="1400" dirty="0"/>
          </a:p>
        </p:txBody>
      </p:sp>
      <p:sp>
        <p:nvSpPr>
          <p:cNvPr id="31" name="CasellaDiTesto 30"/>
          <p:cNvSpPr txBox="1"/>
          <p:nvPr/>
        </p:nvSpPr>
        <p:spPr>
          <a:xfrm>
            <a:off x="935856" y="2763267"/>
            <a:ext cx="1153201" cy="307777"/>
          </a:xfrm>
          <a:prstGeom prst="rect">
            <a:avLst/>
          </a:prstGeom>
          <a:noFill/>
        </p:spPr>
        <p:txBody>
          <a:bodyPr wrap="none" rtlCol="0">
            <a:spAutoFit/>
          </a:bodyPr>
          <a:lstStyle/>
          <a:p>
            <a:r>
              <a:rPr lang="it-IT" sz="1400" dirty="0" err="1" smtClean="0"/>
              <a:t>Androgynous</a:t>
            </a:r>
            <a:endParaRPr lang="it-IT" sz="1400" dirty="0"/>
          </a:p>
        </p:txBody>
      </p:sp>
      <p:cxnSp>
        <p:nvCxnSpPr>
          <p:cNvPr id="38" name="Connettore 2 37"/>
          <p:cNvCxnSpPr/>
          <p:nvPr/>
        </p:nvCxnSpPr>
        <p:spPr>
          <a:xfrm>
            <a:off x="7776616" y="2259211"/>
            <a:ext cx="792088" cy="1440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cstate="print"/>
          <a:srcRect/>
          <a:stretch>
            <a:fillRect/>
          </a:stretch>
        </p:blipFill>
        <p:spPr bwMode="auto">
          <a:xfrm>
            <a:off x="3600152" y="3843387"/>
            <a:ext cx="2103909" cy="1138586"/>
          </a:xfrm>
          <a:prstGeom prst="rect">
            <a:avLst/>
          </a:prstGeom>
          <a:noFill/>
          <a:ln w="9525">
            <a:noFill/>
            <a:miter lim="800000"/>
            <a:headEnd/>
            <a:tailEnd/>
          </a:ln>
        </p:spPr>
      </p:pic>
      <p:sp>
        <p:nvSpPr>
          <p:cNvPr id="40" name="CasellaDiTesto 39"/>
          <p:cNvSpPr txBox="1"/>
          <p:nvPr/>
        </p:nvSpPr>
        <p:spPr>
          <a:xfrm>
            <a:off x="3600152" y="3555355"/>
            <a:ext cx="819968" cy="307777"/>
          </a:xfrm>
          <a:prstGeom prst="rect">
            <a:avLst/>
          </a:prstGeom>
          <a:noFill/>
        </p:spPr>
        <p:txBody>
          <a:bodyPr wrap="none" rtlCol="0">
            <a:spAutoFit/>
          </a:bodyPr>
          <a:lstStyle/>
          <a:p>
            <a:r>
              <a:rPr lang="it-IT" sz="1400" dirty="0" err="1" smtClean="0"/>
              <a:t>Complex</a:t>
            </a:r>
            <a:endParaRPr lang="it-IT" sz="1400" dirty="0"/>
          </a:p>
        </p:txBody>
      </p:sp>
      <p:pic>
        <p:nvPicPr>
          <p:cNvPr id="41" name="Picture 2"/>
          <p:cNvPicPr>
            <a:picLocks noChangeAspect="1" noChangeArrowheads="1"/>
          </p:cNvPicPr>
          <p:nvPr/>
        </p:nvPicPr>
        <p:blipFill>
          <a:blip r:embed="rId7" cstate="print"/>
          <a:srcRect r="23529" b="8867"/>
          <a:stretch>
            <a:fillRect/>
          </a:stretch>
        </p:blipFill>
        <p:spPr bwMode="auto">
          <a:xfrm>
            <a:off x="7416576" y="3699371"/>
            <a:ext cx="2002565" cy="1008112"/>
          </a:xfrm>
          <a:prstGeom prst="rect">
            <a:avLst/>
          </a:prstGeom>
          <a:noFill/>
          <a:ln w="9525">
            <a:noFill/>
            <a:miter lim="800000"/>
            <a:headEnd/>
            <a:tailEnd/>
          </a:ln>
        </p:spPr>
      </p:pic>
      <p:cxnSp>
        <p:nvCxnSpPr>
          <p:cNvPr id="42" name="Connettore 2 41"/>
          <p:cNvCxnSpPr/>
          <p:nvPr/>
        </p:nvCxnSpPr>
        <p:spPr>
          <a:xfrm flipH="1">
            <a:off x="4968304" y="1899171"/>
            <a:ext cx="936104" cy="194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CasellaDiTesto 44"/>
          <p:cNvSpPr txBox="1"/>
          <p:nvPr/>
        </p:nvSpPr>
        <p:spPr>
          <a:xfrm>
            <a:off x="6480472" y="4707483"/>
            <a:ext cx="3470502" cy="307777"/>
          </a:xfrm>
          <a:prstGeom prst="rect">
            <a:avLst/>
          </a:prstGeom>
          <a:noFill/>
        </p:spPr>
        <p:txBody>
          <a:bodyPr wrap="none" rtlCol="0">
            <a:spAutoFit/>
          </a:bodyPr>
          <a:lstStyle/>
          <a:p>
            <a:r>
              <a:rPr lang="it-IT" sz="1400" dirty="0" err="1" smtClean="0"/>
              <a:t>Central</a:t>
            </a:r>
            <a:r>
              <a:rPr lang="it-IT" sz="1400" dirty="0" smtClean="0"/>
              <a:t> interface </a:t>
            </a:r>
            <a:r>
              <a:rPr lang="it-IT" sz="1400" dirty="0" err="1" smtClean="0"/>
              <a:t>for</a:t>
            </a:r>
            <a:r>
              <a:rPr lang="it-IT" sz="1400" dirty="0" smtClean="0"/>
              <a:t> </a:t>
            </a:r>
            <a:r>
              <a:rPr lang="it-IT" sz="1400" dirty="0" err="1" smtClean="0"/>
              <a:t>fluid</a:t>
            </a:r>
            <a:r>
              <a:rPr lang="it-IT" sz="1400" dirty="0" smtClean="0"/>
              <a:t>/</a:t>
            </a:r>
            <a:r>
              <a:rPr lang="it-IT" sz="1400" dirty="0" err="1" smtClean="0"/>
              <a:t>electrical</a:t>
            </a:r>
            <a:r>
              <a:rPr lang="it-IT" sz="1400" dirty="0" smtClean="0"/>
              <a:t> </a:t>
            </a:r>
            <a:r>
              <a:rPr lang="it-IT" sz="1400" dirty="0" err="1" smtClean="0"/>
              <a:t>exchange</a:t>
            </a:r>
            <a:endParaRPr lang="it-IT" sz="1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1019"/>
            <a:ext cx="2871299" cy="769441"/>
          </a:xfrm>
          <a:prstGeom prst="rect">
            <a:avLst/>
          </a:prstGeom>
          <a:noFill/>
        </p:spPr>
        <p:txBody>
          <a:bodyPr wrap="none" rtlCol="0">
            <a:spAutoFit/>
          </a:bodyPr>
          <a:lstStyle/>
          <a:p>
            <a:r>
              <a:rPr lang="en-US" sz="2400" b="1" dirty="0" smtClean="0"/>
              <a:t>The Docking Module</a:t>
            </a:r>
          </a:p>
          <a:p>
            <a:r>
              <a:rPr lang="en-US" sz="2000" dirty="0" smtClean="0"/>
              <a:t>The PM3 Docking Module</a:t>
            </a:r>
            <a:endParaRPr lang="en-US" sz="2000" dirty="0"/>
          </a:p>
        </p:txBody>
      </p:sp>
      <p:pic>
        <p:nvPicPr>
          <p:cNvPr id="3" name="Picture 25"/>
          <p:cNvPicPr>
            <a:picLocks noChangeAspect="1" noChangeArrowheads="1"/>
          </p:cNvPicPr>
          <p:nvPr/>
        </p:nvPicPr>
        <p:blipFill>
          <a:blip r:embed="rId2" cstate="print"/>
          <a:srcRect l="5238" t="16676" r="5711" b="19717"/>
          <a:stretch>
            <a:fillRect/>
          </a:stretch>
        </p:blipFill>
        <p:spPr bwMode="auto">
          <a:xfrm>
            <a:off x="8640712" y="603027"/>
            <a:ext cx="1367905" cy="23354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664048" y="603027"/>
            <a:ext cx="3628833" cy="3600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680272" y="1611139"/>
            <a:ext cx="3919172" cy="3888032"/>
          </a:xfrm>
          <a:prstGeom prst="rect">
            <a:avLst/>
          </a:prstGeom>
          <a:noFill/>
          <a:ln w="9525">
            <a:noFill/>
            <a:miter lim="800000"/>
            <a:headEnd/>
            <a:tailEnd/>
          </a:ln>
        </p:spPr>
      </p:pic>
      <p:cxnSp>
        <p:nvCxnSpPr>
          <p:cNvPr id="9" name="Connettore 2 8"/>
          <p:cNvCxnSpPr>
            <a:stCxn id="10" idx="3"/>
          </p:cNvCxnSpPr>
          <p:nvPr/>
        </p:nvCxnSpPr>
        <p:spPr>
          <a:xfrm flipV="1">
            <a:off x="2089057" y="1971179"/>
            <a:ext cx="2159167" cy="10536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935856" y="2763267"/>
            <a:ext cx="1153201" cy="523220"/>
          </a:xfrm>
          <a:prstGeom prst="rect">
            <a:avLst/>
          </a:prstGeom>
          <a:noFill/>
        </p:spPr>
        <p:txBody>
          <a:bodyPr wrap="square" rtlCol="0">
            <a:spAutoFit/>
          </a:bodyPr>
          <a:lstStyle/>
          <a:p>
            <a:r>
              <a:rPr lang="it-IT" sz="1400" dirty="0" smtClean="0"/>
              <a:t>Docking </a:t>
            </a:r>
            <a:r>
              <a:rPr lang="it-IT" sz="1400" dirty="0" err="1" smtClean="0"/>
              <a:t>Port</a:t>
            </a:r>
            <a:r>
              <a:rPr lang="it-IT" sz="1400" dirty="0" smtClean="0"/>
              <a:t> Location</a:t>
            </a:r>
            <a:endParaRPr lang="it-IT" sz="1400" dirty="0"/>
          </a:p>
        </p:txBody>
      </p:sp>
      <p:cxnSp>
        <p:nvCxnSpPr>
          <p:cNvPr id="13" name="Connettore 2 12"/>
          <p:cNvCxnSpPr>
            <a:stCxn id="10" idx="3"/>
          </p:cNvCxnSpPr>
          <p:nvPr/>
        </p:nvCxnSpPr>
        <p:spPr>
          <a:xfrm>
            <a:off x="2089057" y="3024877"/>
            <a:ext cx="3095271" cy="386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6696496" y="963067"/>
            <a:ext cx="504056" cy="307777"/>
          </a:xfrm>
          <a:prstGeom prst="rect">
            <a:avLst/>
          </a:prstGeom>
          <a:noFill/>
        </p:spPr>
        <p:txBody>
          <a:bodyPr wrap="square" rtlCol="0">
            <a:spAutoFit/>
          </a:bodyPr>
          <a:lstStyle/>
          <a:p>
            <a:r>
              <a:rPr lang="it-IT" sz="1400" dirty="0" smtClean="0"/>
              <a:t>BUS</a:t>
            </a:r>
            <a:endParaRPr lang="it-IT" sz="1400" dirty="0"/>
          </a:p>
        </p:txBody>
      </p:sp>
      <p:cxnSp>
        <p:nvCxnSpPr>
          <p:cNvPr id="21" name="Connettore 2 20"/>
          <p:cNvCxnSpPr>
            <a:stCxn id="19" idx="1"/>
          </p:cNvCxnSpPr>
          <p:nvPr/>
        </p:nvCxnSpPr>
        <p:spPr>
          <a:xfrm flipH="1">
            <a:off x="5616376" y="1116956"/>
            <a:ext cx="1080120" cy="350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8928744" y="1899171"/>
            <a:ext cx="864096" cy="307777"/>
          </a:xfrm>
          <a:prstGeom prst="rect">
            <a:avLst/>
          </a:prstGeom>
          <a:noFill/>
        </p:spPr>
        <p:txBody>
          <a:bodyPr wrap="square" rtlCol="0">
            <a:spAutoFit/>
          </a:bodyPr>
          <a:lstStyle/>
          <a:p>
            <a:r>
              <a:rPr lang="it-IT" sz="1400" dirty="0" smtClean="0"/>
              <a:t>CARRIER</a:t>
            </a:r>
            <a:endParaRPr lang="it-IT" sz="1400" dirty="0"/>
          </a:p>
        </p:txBody>
      </p:sp>
      <p:cxnSp>
        <p:nvCxnSpPr>
          <p:cNvPr id="25" name="Connettore 2 24"/>
          <p:cNvCxnSpPr>
            <a:stCxn id="24" idx="1"/>
          </p:cNvCxnSpPr>
          <p:nvPr/>
        </p:nvCxnSpPr>
        <p:spPr>
          <a:xfrm flipH="1">
            <a:off x="7776616" y="2053060"/>
            <a:ext cx="1152128" cy="566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0" y="4707483"/>
            <a:ext cx="5364867" cy="369332"/>
          </a:xfrm>
          <a:prstGeom prst="rect">
            <a:avLst/>
          </a:prstGeom>
        </p:spPr>
        <p:txBody>
          <a:bodyPr wrap="none">
            <a:spAutoFit/>
          </a:bodyPr>
          <a:lstStyle/>
          <a:p>
            <a:r>
              <a:rPr lang="it-IT" dirty="0" smtClean="0"/>
              <a:t>PM3 Docking </a:t>
            </a:r>
            <a:r>
              <a:rPr lang="it-IT" dirty="0" err="1" smtClean="0"/>
              <a:t>Approach</a:t>
            </a:r>
            <a:r>
              <a:rPr lang="it-IT" dirty="0" smtClean="0"/>
              <a:t> in BUS / CARRIER </a:t>
            </a:r>
            <a:r>
              <a:rPr lang="it-IT" dirty="0" err="1" smtClean="0"/>
              <a:t>Configuration</a:t>
            </a:r>
            <a:endParaRPr lang="it-IT" dirty="0"/>
          </a:p>
        </p:txBody>
      </p:sp>
      <p:cxnSp>
        <p:nvCxnSpPr>
          <p:cNvPr id="29" name="Connettore 2 28"/>
          <p:cNvCxnSpPr/>
          <p:nvPr/>
        </p:nvCxnSpPr>
        <p:spPr>
          <a:xfrm>
            <a:off x="4536256" y="2043187"/>
            <a:ext cx="864096" cy="43204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1019"/>
            <a:ext cx="3934795" cy="769441"/>
          </a:xfrm>
          <a:prstGeom prst="rect">
            <a:avLst/>
          </a:prstGeom>
          <a:noFill/>
        </p:spPr>
        <p:txBody>
          <a:bodyPr wrap="none" rtlCol="0">
            <a:spAutoFit/>
          </a:bodyPr>
          <a:lstStyle/>
          <a:p>
            <a:r>
              <a:rPr lang="en-US" sz="2400" b="1" dirty="0" smtClean="0"/>
              <a:t>The Docking Module</a:t>
            </a:r>
          </a:p>
          <a:p>
            <a:r>
              <a:rPr lang="en-US" sz="2000" dirty="0" smtClean="0"/>
              <a:t>First Approach – The “Claws” design</a:t>
            </a:r>
            <a:endParaRPr lang="en-US" sz="2000" dirty="0"/>
          </a:p>
        </p:txBody>
      </p:sp>
      <p:pic>
        <p:nvPicPr>
          <p:cNvPr id="3" name="Picture 25"/>
          <p:cNvPicPr>
            <a:picLocks noChangeAspect="1" noChangeArrowheads="1"/>
          </p:cNvPicPr>
          <p:nvPr/>
        </p:nvPicPr>
        <p:blipFill>
          <a:blip r:embed="rId2" cstate="print"/>
          <a:srcRect l="5238" t="16676" r="5711" b="19717"/>
          <a:stretch>
            <a:fillRect/>
          </a:stretch>
        </p:blipFill>
        <p:spPr bwMode="auto">
          <a:xfrm>
            <a:off x="8640712" y="603027"/>
            <a:ext cx="1367905" cy="23354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60" y="1755155"/>
            <a:ext cx="4294916" cy="2916016"/>
          </a:xfrm>
          <a:prstGeom prst="rect">
            <a:avLst/>
          </a:prstGeom>
          <a:noFill/>
          <a:ln w="9525">
            <a:noFill/>
            <a:miter lim="800000"/>
            <a:headEnd/>
            <a:tailEnd/>
          </a:ln>
        </p:spPr>
      </p:pic>
      <p:cxnSp>
        <p:nvCxnSpPr>
          <p:cNvPr id="7" name="Connettore 2 6"/>
          <p:cNvCxnSpPr/>
          <p:nvPr/>
        </p:nvCxnSpPr>
        <p:spPr bwMode="auto">
          <a:xfrm>
            <a:off x="1943968" y="1683147"/>
            <a:ext cx="216024" cy="648072"/>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8" name="Rettangolo 7"/>
          <p:cNvSpPr/>
          <p:nvPr/>
        </p:nvSpPr>
        <p:spPr>
          <a:xfrm>
            <a:off x="1583928" y="1395115"/>
            <a:ext cx="741229" cy="276999"/>
          </a:xfrm>
          <a:prstGeom prst="rect">
            <a:avLst/>
          </a:prstGeom>
        </p:spPr>
        <p:txBody>
          <a:bodyPr wrap="none">
            <a:spAutoFit/>
          </a:bodyPr>
          <a:lstStyle/>
          <a:p>
            <a:r>
              <a:rPr lang="en-US" sz="1200" dirty="0" smtClean="0"/>
              <a:t>Interface</a:t>
            </a:r>
            <a:endParaRPr lang="it-IT" sz="1200" dirty="0"/>
          </a:p>
        </p:txBody>
      </p:sp>
      <p:cxnSp>
        <p:nvCxnSpPr>
          <p:cNvPr id="11" name="Connettore 2 10"/>
          <p:cNvCxnSpPr/>
          <p:nvPr/>
        </p:nvCxnSpPr>
        <p:spPr bwMode="auto">
          <a:xfrm flipV="1">
            <a:off x="1008112" y="2979291"/>
            <a:ext cx="1296144" cy="504056"/>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12" name="Rettangolo 11"/>
          <p:cNvSpPr/>
          <p:nvPr/>
        </p:nvSpPr>
        <p:spPr>
          <a:xfrm>
            <a:off x="0" y="3483347"/>
            <a:ext cx="1152128" cy="276999"/>
          </a:xfrm>
          <a:prstGeom prst="rect">
            <a:avLst/>
          </a:prstGeom>
        </p:spPr>
        <p:txBody>
          <a:bodyPr wrap="square">
            <a:spAutoFit/>
          </a:bodyPr>
          <a:lstStyle/>
          <a:p>
            <a:r>
              <a:rPr lang="en-US" sz="1200" dirty="0" smtClean="0"/>
              <a:t>Locking CAM</a:t>
            </a:r>
            <a:endParaRPr lang="it-IT" sz="1200" dirty="0"/>
          </a:p>
        </p:txBody>
      </p:sp>
      <p:cxnSp>
        <p:nvCxnSpPr>
          <p:cNvPr id="13" name="Connettore 2 12"/>
          <p:cNvCxnSpPr/>
          <p:nvPr/>
        </p:nvCxnSpPr>
        <p:spPr bwMode="auto">
          <a:xfrm flipH="1">
            <a:off x="2664048" y="1467123"/>
            <a:ext cx="504056" cy="792088"/>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14" name="Rettangolo 13"/>
          <p:cNvSpPr/>
          <p:nvPr/>
        </p:nvSpPr>
        <p:spPr>
          <a:xfrm>
            <a:off x="3096096" y="1251099"/>
            <a:ext cx="739305" cy="276999"/>
          </a:xfrm>
          <a:prstGeom prst="rect">
            <a:avLst/>
          </a:prstGeom>
        </p:spPr>
        <p:txBody>
          <a:bodyPr wrap="square">
            <a:spAutoFit/>
          </a:bodyPr>
          <a:lstStyle/>
          <a:p>
            <a:r>
              <a:rPr lang="en-US" sz="1200" dirty="0" smtClean="0"/>
              <a:t>Claws</a:t>
            </a:r>
            <a:endParaRPr lang="it-IT" sz="1200" dirty="0"/>
          </a:p>
        </p:txBody>
      </p:sp>
      <p:cxnSp>
        <p:nvCxnSpPr>
          <p:cNvPr id="16" name="Connettore 2 15"/>
          <p:cNvCxnSpPr>
            <a:stCxn id="17" idx="2"/>
          </p:cNvCxnSpPr>
          <p:nvPr/>
        </p:nvCxnSpPr>
        <p:spPr bwMode="auto">
          <a:xfrm>
            <a:off x="1151880" y="1928788"/>
            <a:ext cx="288032" cy="330423"/>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17" name="Rettangolo 16"/>
          <p:cNvSpPr/>
          <p:nvPr/>
        </p:nvSpPr>
        <p:spPr>
          <a:xfrm>
            <a:off x="575816" y="1467123"/>
            <a:ext cx="1152128" cy="461665"/>
          </a:xfrm>
          <a:prstGeom prst="rect">
            <a:avLst/>
          </a:prstGeom>
        </p:spPr>
        <p:txBody>
          <a:bodyPr wrap="square">
            <a:spAutoFit/>
          </a:bodyPr>
          <a:lstStyle/>
          <a:p>
            <a:r>
              <a:rPr lang="en-US" sz="1200" dirty="0" err="1" smtClean="0"/>
              <a:t>CubeSat</a:t>
            </a:r>
            <a:r>
              <a:rPr lang="en-US" sz="1200" dirty="0" smtClean="0"/>
              <a:t> structure</a:t>
            </a:r>
            <a:endParaRPr lang="it-IT" sz="1200" dirty="0"/>
          </a:p>
        </p:txBody>
      </p:sp>
      <p:pic>
        <p:nvPicPr>
          <p:cNvPr id="18" name="Picture 3"/>
          <p:cNvPicPr>
            <a:picLocks noChangeAspect="1" noChangeArrowheads="1"/>
          </p:cNvPicPr>
          <p:nvPr/>
        </p:nvPicPr>
        <p:blipFill>
          <a:blip r:embed="rId4" cstate="print"/>
          <a:srcRect t="3145"/>
          <a:stretch>
            <a:fillRect/>
          </a:stretch>
        </p:blipFill>
        <p:spPr bwMode="auto">
          <a:xfrm>
            <a:off x="7128544" y="2907283"/>
            <a:ext cx="2737251" cy="1800000"/>
          </a:xfrm>
          <a:prstGeom prst="rect">
            <a:avLst/>
          </a:prstGeom>
          <a:noFill/>
          <a:ln w="9525">
            <a:noFill/>
            <a:miter lim="800000"/>
            <a:headEnd/>
            <a:tailEnd/>
          </a:ln>
        </p:spPr>
      </p:pic>
      <p:sp>
        <p:nvSpPr>
          <p:cNvPr id="19" name="Arco 18"/>
          <p:cNvSpPr/>
          <p:nvPr/>
        </p:nvSpPr>
        <p:spPr bwMode="auto">
          <a:xfrm>
            <a:off x="7704608" y="3771379"/>
            <a:ext cx="1584176" cy="288032"/>
          </a:xfrm>
          <a:prstGeom prst="arc">
            <a:avLst>
              <a:gd name="adj1" fmla="val 9968382"/>
              <a:gd name="adj2" fmla="val 987210"/>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2000" b="0" i="0" u="none" strike="noStrike" cap="none" normalizeH="0" baseline="0" smtClean="0">
              <a:ln>
                <a:noFill/>
              </a:ln>
              <a:effectLst/>
              <a:latin typeface="Arial" charset="0"/>
              <a:ea typeface="Microsoft YaHei" charset="-122"/>
            </a:endParaRPr>
          </a:p>
        </p:txBody>
      </p:sp>
      <p:cxnSp>
        <p:nvCxnSpPr>
          <p:cNvPr id="20" name="Connettore 2 19"/>
          <p:cNvCxnSpPr>
            <a:stCxn id="21" idx="2"/>
          </p:cNvCxnSpPr>
          <p:nvPr/>
        </p:nvCxnSpPr>
        <p:spPr bwMode="auto">
          <a:xfrm flipH="1">
            <a:off x="7632600" y="2608218"/>
            <a:ext cx="1242820" cy="1091153"/>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21" name="Rettangolo 20"/>
          <p:cNvSpPr/>
          <p:nvPr/>
        </p:nvSpPr>
        <p:spPr>
          <a:xfrm>
            <a:off x="8352680" y="2331219"/>
            <a:ext cx="1045479" cy="276999"/>
          </a:xfrm>
          <a:prstGeom prst="rect">
            <a:avLst/>
          </a:prstGeom>
        </p:spPr>
        <p:txBody>
          <a:bodyPr wrap="none">
            <a:spAutoFit/>
          </a:bodyPr>
          <a:lstStyle/>
          <a:p>
            <a:r>
              <a:rPr lang="en-US" sz="1200" dirty="0" smtClean="0"/>
              <a:t>Rotating CAM</a:t>
            </a:r>
            <a:endParaRPr lang="it-IT" sz="1200" dirty="0"/>
          </a:p>
        </p:txBody>
      </p:sp>
      <p:pic>
        <p:nvPicPr>
          <p:cNvPr id="22" name="Picture 4"/>
          <p:cNvPicPr>
            <a:picLocks noChangeAspect="1" noChangeArrowheads="1"/>
          </p:cNvPicPr>
          <p:nvPr/>
        </p:nvPicPr>
        <p:blipFill>
          <a:blip r:embed="rId5" cstate="print"/>
          <a:srcRect/>
          <a:stretch>
            <a:fillRect/>
          </a:stretch>
        </p:blipFill>
        <p:spPr bwMode="auto">
          <a:xfrm>
            <a:off x="4176216" y="2979291"/>
            <a:ext cx="2651163" cy="1800000"/>
          </a:xfrm>
          <a:prstGeom prst="rect">
            <a:avLst/>
          </a:prstGeom>
          <a:noFill/>
          <a:ln w="9525">
            <a:noFill/>
            <a:miter lim="800000"/>
            <a:headEnd/>
            <a:tailEnd/>
          </a:ln>
        </p:spPr>
      </p:pic>
      <p:sp>
        <p:nvSpPr>
          <p:cNvPr id="24" name="Rettangolo 23"/>
          <p:cNvSpPr/>
          <p:nvPr/>
        </p:nvSpPr>
        <p:spPr>
          <a:xfrm>
            <a:off x="5472360" y="2475235"/>
            <a:ext cx="1045479" cy="276999"/>
          </a:xfrm>
          <a:prstGeom prst="rect">
            <a:avLst/>
          </a:prstGeom>
        </p:spPr>
        <p:txBody>
          <a:bodyPr wrap="none">
            <a:spAutoFit/>
          </a:bodyPr>
          <a:lstStyle/>
          <a:p>
            <a:r>
              <a:rPr lang="en-US" sz="1200" dirty="0" smtClean="0"/>
              <a:t>Rotating CAM</a:t>
            </a:r>
            <a:endParaRPr lang="it-IT" sz="1200" dirty="0"/>
          </a:p>
        </p:txBody>
      </p:sp>
      <p:cxnSp>
        <p:nvCxnSpPr>
          <p:cNvPr id="25" name="Connettore 2 24"/>
          <p:cNvCxnSpPr>
            <a:stCxn id="26" idx="2"/>
          </p:cNvCxnSpPr>
          <p:nvPr/>
        </p:nvCxnSpPr>
        <p:spPr bwMode="auto">
          <a:xfrm flipH="1">
            <a:off x="6048424" y="3328298"/>
            <a:ext cx="715813" cy="947137"/>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26" name="Rettangolo 25"/>
          <p:cNvSpPr/>
          <p:nvPr/>
        </p:nvSpPr>
        <p:spPr>
          <a:xfrm>
            <a:off x="6552480" y="3051299"/>
            <a:ext cx="423514" cy="276999"/>
          </a:xfrm>
          <a:prstGeom prst="rect">
            <a:avLst/>
          </a:prstGeom>
        </p:spPr>
        <p:txBody>
          <a:bodyPr wrap="none">
            <a:spAutoFit/>
          </a:bodyPr>
          <a:lstStyle/>
          <a:p>
            <a:r>
              <a:rPr lang="en-US" sz="1200" dirty="0" smtClean="0"/>
              <a:t>Slot</a:t>
            </a:r>
            <a:endParaRPr lang="it-IT" sz="1200" dirty="0"/>
          </a:p>
        </p:txBody>
      </p:sp>
      <p:cxnSp>
        <p:nvCxnSpPr>
          <p:cNvPr id="33" name="Connettore 2 32"/>
          <p:cNvCxnSpPr>
            <a:stCxn id="24" idx="2"/>
          </p:cNvCxnSpPr>
          <p:nvPr/>
        </p:nvCxnSpPr>
        <p:spPr bwMode="auto">
          <a:xfrm flipH="1">
            <a:off x="5616376" y="2752234"/>
            <a:ext cx="378724" cy="1595209"/>
          </a:xfrm>
          <a:prstGeom prst="straightConnector1">
            <a:avLst/>
          </a:prstGeom>
          <a:solidFill>
            <a:srgbClr val="00B8FF"/>
          </a:solidFill>
          <a:ln w="9525" cap="flat" cmpd="sng" algn="ctr">
            <a:solidFill>
              <a:srgbClr val="FF0000"/>
            </a:solidFill>
            <a:prstDash val="solid"/>
            <a:round/>
            <a:headEnd type="none" w="med" len="med"/>
            <a:tailEnd type="arrow"/>
          </a:ln>
          <a:effectLst/>
        </p:spPr>
      </p:cxnSp>
      <p:graphicFrame>
        <p:nvGraphicFramePr>
          <p:cNvPr id="37" name="Tabella 36"/>
          <p:cNvGraphicFramePr>
            <a:graphicFrameLocks noGrp="1"/>
          </p:cNvGraphicFramePr>
          <p:nvPr/>
        </p:nvGraphicFramePr>
        <p:xfrm>
          <a:off x="4968304" y="1107083"/>
          <a:ext cx="4207510" cy="1097280"/>
        </p:xfrm>
        <a:graphic>
          <a:graphicData uri="http://schemas.openxmlformats.org/drawingml/2006/table">
            <a:tbl>
              <a:tblPr firstRow="1" bandRow="1">
                <a:tableStyleId>{5C22544A-7EE6-4342-B048-85BDC9FD1C3A}</a:tableStyleId>
              </a:tblPr>
              <a:tblGrid>
                <a:gridCol w="2773680"/>
                <a:gridCol w="1433830"/>
              </a:tblGrid>
              <a:tr h="252000">
                <a:tc>
                  <a:txBody>
                    <a:bodyPr/>
                    <a:lstStyle/>
                    <a:p>
                      <a:pPr algn="ctr"/>
                      <a:r>
                        <a:rPr lang="it-IT" sz="1200" dirty="0" smtClean="0"/>
                        <a:t>PRO</a:t>
                      </a:r>
                      <a:endParaRPr lang="it-IT" sz="1200" dirty="0"/>
                    </a:p>
                  </a:txBody>
                  <a:tcPr anchor="ctr"/>
                </a:tc>
                <a:tc>
                  <a:txBody>
                    <a:bodyPr/>
                    <a:lstStyle/>
                    <a:p>
                      <a:pPr algn="ctr"/>
                      <a:r>
                        <a:rPr lang="it-IT" sz="1200" dirty="0" smtClean="0"/>
                        <a:t>CONS</a:t>
                      </a:r>
                      <a:endParaRPr lang="it-IT" sz="1200" dirty="0"/>
                    </a:p>
                  </a:txBody>
                  <a:tcPr anchor="ctr"/>
                </a:tc>
              </a:tr>
              <a:tr h="252000">
                <a:tc>
                  <a:txBody>
                    <a:bodyPr/>
                    <a:lstStyle/>
                    <a:p>
                      <a:pPr algn="ctr"/>
                      <a:r>
                        <a:rPr lang="it-IT" sz="1200" dirty="0" err="1" smtClean="0"/>
                        <a:t>Androgyny</a:t>
                      </a:r>
                      <a:endParaRPr lang="it-IT" sz="1200" dirty="0"/>
                    </a:p>
                  </a:txBody>
                  <a:tcPr anchor="ctr"/>
                </a:tc>
                <a:tc>
                  <a:txBody>
                    <a:bodyPr/>
                    <a:lstStyle/>
                    <a:p>
                      <a:pPr algn="ctr"/>
                      <a:r>
                        <a:rPr lang="it-IT" sz="1200" dirty="0" smtClean="0"/>
                        <a:t>High </a:t>
                      </a:r>
                      <a:r>
                        <a:rPr lang="it-IT" sz="1200" dirty="0" err="1" smtClean="0"/>
                        <a:t>Influence</a:t>
                      </a:r>
                      <a:r>
                        <a:rPr lang="it-IT" sz="1200" dirty="0" smtClean="0"/>
                        <a:t> Area</a:t>
                      </a:r>
                      <a:endParaRPr lang="it-IT" sz="1200" dirty="0"/>
                    </a:p>
                  </a:txBody>
                  <a:tcPr anchor="ctr"/>
                </a:tc>
              </a:tr>
              <a:tr h="252000">
                <a:tc>
                  <a:txBody>
                    <a:bodyPr/>
                    <a:lstStyle/>
                    <a:p>
                      <a:pPr algn="ctr"/>
                      <a:r>
                        <a:rPr lang="it-IT" sz="1200" dirty="0" err="1" smtClean="0"/>
                        <a:t>Partial</a:t>
                      </a:r>
                      <a:r>
                        <a:rPr lang="it-IT" sz="1200" baseline="0" dirty="0" smtClean="0"/>
                        <a:t> </a:t>
                      </a:r>
                      <a:r>
                        <a:rPr lang="it-IT" sz="1200" baseline="0" dirty="0" err="1" smtClean="0"/>
                        <a:t>Rot</a:t>
                      </a:r>
                      <a:r>
                        <a:rPr lang="it-IT" sz="1200" baseline="0" dirty="0" smtClean="0"/>
                        <a:t>. </a:t>
                      </a:r>
                      <a:r>
                        <a:rPr lang="it-IT" sz="1200" baseline="0" dirty="0" err="1" smtClean="0"/>
                        <a:t>Symmetry</a:t>
                      </a:r>
                      <a:endParaRPr lang="it-IT" sz="1200" dirty="0"/>
                    </a:p>
                  </a:txBody>
                  <a:tcPr anchor="ctr"/>
                </a:tc>
                <a:tc>
                  <a:txBody>
                    <a:bodyPr/>
                    <a:lstStyle/>
                    <a:p>
                      <a:pPr algn="ctr"/>
                      <a:r>
                        <a:rPr lang="it-IT" sz="1200" dirty="0" smtClean="0"/>
                        <a:t>High </a:t>
                      </a:r>
                      <a:r>
                        <a:rPr lang="it-IT" sz="1200" dirty="0" err="1" smtClean="0"/>
                        <a:t>Complexity</a:t>
                      </a:r>
                      <a:endParaRPr lang="it-IT" sz="1200" dirty="0"/>
                    </a:p>
                  </a:txBody>
                  <a:tcPr anchor="ctr"/>
                </a:tc>
              </a:tr>
              <a:tr h="252000">
                <a:tc>
                  <a:txBody>
                    <a:bodyPr/>
                    <a:lstStyle/>
                    <a:p>
                      <a:pPr algn="ctr"/>
                      <a:r>
                        <a:rPr lang="it-IT" sz="1200" dirty="0" err="1" smtClean="0"/>
                        <a:t>Central</a:t>
                      </a:r>
                      <a:r>
                        <a:rPr lang="it-IT" sz="1200" dirty="0" smtClean="0"/>
                        <a:t> Interface </a:t>
                      </a:r>
                      <a:r>
                        <a:rPr lang="it-IT" sz="1200" dirty="0" err="1" smtClean="0"/>
                        <a:t>for</a:t>
                      </a:r>
                      <a:r>
                        <a:rPr lang="it-IT" sz="1200" dirty="0" smtClean="0"/>
                        <a:t> </a:t>
                      </a:r>
                      <a:r>
                        <a:rPr lang="it-IT" sz="1200" dirty="0" err="1" smtClean="0"/>
                        <a:t>Fuid</a:t>
                      </a:r>
                      <a:r>
                        <a:rPr lang="it-IT" sz="1200" dirty="0" smtClean="0"/>
                        <a:t>/Mass</a:t>
                      </a:r>
                      <a:r>
                        <a:rPr lang="it-IT" sz="1200" baseline="0" dirty="0" smtClean="0"/>
                        <a:t> Exchange</a:t>
                      </a:r>
                      <a:endParaRPr lang="it-IT" sz="1200" dirty="0"/>
                    </a:p>
                  </a:txBody>
                  <a:tcPr anchor="ctr"/>
                </a:tc>
                <a:tc>
                  <a:txBody>
                    <a:bodyPr/>
                    <a:lstStyle/>
                    <a:p>
                      <a:pPr algn="ctr"/>
                      <a:endParaRPr lang="it-IT" sz="1200" dirty="0"/>
                    </a:p>
                  </a:txBody>
                  <a:tcPr anchor="ct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1019"/>
            <a:ext cx="3071482" cy="769441"/>
          </a:xfrm>
          <a:prstGeom prst="rect">
            <a:avLst/>
          </a:prstGeom>
          <a:noFill/>
        </p:spPr>
        <p:txBody>
          <a:bodyPr wrap="none" rtlCol="0">
            <a:spAutoFit/>
          </a:bodyPr>
          <a:lstStyle/>
          <a:p>
            <a:r>
              <a:rPr lang="en-US" sz="2400" b="1" dirty="0" smtClean="0"/>
              <a:t>The Docking Module</a:t>
            </a:r>
          </a:p>
          <a:p>
            <a:r>
              <a:rPr lang="en-US" sz="2000" dirty="0" smtClean="0"/>
              <a:t>The Probe/Drogue Principle</a:t>
            </a:r>
            <a:endParaRPr lang="en-US" sz="2000" dirty="0"/>
          </a:p>
        </p:txBody>
      </p:sp>
      <p:pic>
        <p:nvPicPr>
          <p:cNvPr id="3" name="Picture 25"/>
          <p:cNvPicPr>
            <a:picLocks noChangeAspect="1" noChangeArrowheads="1"/>
          </p:cNvPicPr>
          <p:nvPr/>
        </p:nvPicPr>
        <p:blipFill>
          <a:blip r:embed="rId2" cstate="print"/>
          <a:srcRect l="5238" t="16676" r="5711" b="19717"/>
          <a:stretch>
            <a:fillRect/>
          </a:stretch>
        </p:blipFill>
        <p:spPr bwMode="auto">
          <a:xfrm>
            <a:off x="8640712" y="603027"/>
            <a:ext cx="1367905" cy="233545"/>
          </a:xfrm>
          <a:prstGeom prst="rect">
            <a:avLst/>
          </a:prstGeom>
          <a:noFill/>
          <a:ln w="9525">
            <a:noFill/>
            <a:miter lim="800000"/>
            <a:headEnd/>
            <a:tailEnd/>
          </a:ln>
        </p:spPr>
      </p:pic>
      <p:graphicFrame>
        <p:nvGraphicFramePr>
          <p:cNvPr id="4" name="Tabella 3"/>
          <p:cNvGraphicFramePr>
            <a:graphicFrameLocks noGrp="1"/>
          </p:cNvGraphicFramePr>
          <p:nvPr/>
        </p:nvGraphicFramePr>
        <p:xfrm>
          <a:off x="4320232" y="1107083"/>
          <a:ext cx="5539423" cy="1097280"/>
        </p:xfrm>
        <a:graphic>
          <a:graphicData uri="http://schemas.openxmlformats.org/drawingml/2006/table">
            <a:tbl>
              <a:tblPr firstRow="1" bandRow="1">
                <a:tableStyleId>{5C22544A-7EE6-4342-B048-85BDC9FD1C3A}</a:tableStyleId>
              </a:tblPr>
              <a:tblGrid>
                <a:gridCol w="2965768"/>
                <a:gridCol w="2573655"/>
              </a:tblGrid>
              <a:tr h="252000">
                <a:tc>
                  <a:txBody>
                    <a:bodyPr/>
                    <a:lstStyle/>
                    <a:p>
                      <a:pPr algn="ctr"/>
                      <a:r>
                        <a:rPr lang="it-IT" sz="1200" dirty="0" smtClean="0"/>
                        <a:t>PRO</a:t>
                      </a:r>
                      <a:endParaRPr lang="it-IT" sz="1200" dirty="0"/>
                    </a:p>
                  </a:txBody>
                  <a:tcPr anchor="ctr"/>
                </a:tc>
                <a:tc>
                  <a:txBody>
                    <a:bodyPr/>
                    <a:lstStyle/>
                    <a:p>
                      <a:pPr algn="ctr"/>
                      <a:r>
                        <a:rPr lang="it-IT" sz="1200" dirty="0" smtClean="0"/>
                        <a:t>CONS</a:t>
                      </a:r>
                      <a:endParaRPr lang="it-IT" sz="1200" dirty="0"/>
                    </a:p>
                  </a:txBody>
                  <a:tcPr anchor="ctr"/>
                </a:tc>
              </a:tr>
              <a:tr h="252000">
                <a:tc>
                  <a:txBody>
                    <a:bodyPr/>
                    <a:lstStyle/>
                    <a:p>
                      <a:pPr algn="ctr"/>
                      <a:r>
                        <a:rPr lang="it-IT" sz="1200" dirty="0" err="1" smtClean="0"/>
                        <a:t>Both</a:t>
                      </a:r>
                      <a:r>
                        <a:rPr lang="it-IT" sz="1200" dirty="0" smtClean="0"/>
                        <a:t> </a:t>
                      </a:r>
                      <a:r>
                        <a:rPr lang="it-IT" sz="1200" dirty="0" err="1" smtClean="0"/>
                        <a:t>Androgynous</a:t>
                      </a:r>
                      <a:r>
                        <a:rPr lang="it-IT" sz="1200" dirty="0" smtClean="0"/>
                        <a:t>/</a:t>
                      </a:r>
                      <a:r>
                        <a:rPr lang="it-IT" sz="1200" dirty="0" err="1" smtClean="0"/>
                        <a:t>Gendered</a:t>
                      </a:r>
                      <a:r>
                        <a:rPr lang="it-IT" sz="1200" dirty="0" smtClean="0"/>
                        <a:t> </a:t>
                      </a:r>
                      <a:r>
                        <a:rPr lang="it-IT" sz="1200" dirty="0" err="1" smtClean="0"/>
                        <a:t>configurations</a:t>
                      </a:r>
                      <a:endParaRPr lang="it-IT" sz="1200" dirty="0"/>
                    </a:p>
                  </a:txBody>
                  <a:tcPr anchor="ctr"/>
                </a:tc>
                <a:tc>
                  <a:txBody>
                    <a:bodyPr/>
                    <a:lstStyle/>
                    <a:p>
                      <a:pPr algn="ctr"/>
                      <a:r>
                        <a:rPr lang="it-IT" sz="1200" dirty="0" smtClean="0"/>
                        <a:t>Low </a:t>
                      </a:r>
                      <a:r>
                        <a:rPr lang="it-IT" sz="1200" dirty="0" err="1" smtClean="0"/>
                        <a:t>Axial</a:t>
                      </a:r>
                      <a:r>
                        <a:rPr lang="it-IT" sz="1200" dirty="0" smtClean="0"/>
                        <a:t> </a:t>
                      </a:r>
                      <a:r>
                        <a:rPr lang="it-IT" sz="1200" dirty="0" err="1" smtClean="0"/>
                        <a:t>Tolerance</a:t>
                      </a:r>
                      <a:endParaRPr lang="it-IT" sz="1200" dirty="0"/>
                    </a:p>
                  </a:txBody>
                  <a:tcPr anchor="ctr"/>
                </a:tc>
              </a:tr>
              <a:tr h="252000">
                <a:tc>
                  <a:txBody>
                    <a:bodyPr/>
                    <a:lstStyle/>
                    <a:p>
                      <a:pPr algn="ctr"/>
                      <a:r>
                        <a:rPr lang="it-IT" sz="1200" dirty="0" smtClean="0"/>
                        <a:t>Low </a:t>
                      </a:r>
                      <a:r>
                        <a:rPr lang="it-IT" sz="1200" dirty="0" err="1" smtClean="0"/>
                        <a:t>Influence</a:t>
                      </a:r>
                      <a:r>
                        <a:rPr lang="it-IT" sz="1200" dirty="0" smtClean="0"/>
                        <a:t> Area</a:t>
                      </a:r>
                      <a:endParaRPr lang="it-IT" sz="1200" dirty="0"/>
                    </a:p>
                  </a:txBody>
                  <a:tcPr anchor="ctr"/>
                </a:tc>
                <a:tc>
                  <a:txBody>
                    <a:bodyPr/>
                    <a:lstStyle/>
                    <a:p>
                      <a:pPr algn="ctr"/>
                      <a:r>
                        <a:rPr lang="it-IT" sz="1200" dirty="0" smtClean="0"/>
                        <a:t>High </a:t>
                      </a:r>
                      <a:r>
                        <a:rPr lang="it-IT" sz="1200" dirty="0" err="1" smtClean="0"/>
                        <a:t>Complexity</a:t>
                      </a:r>
                      <a:r>
                        <a:rPr lang="it-IT" sz="1200" dirty="0" smtClean="0"/>
                        <a:t> </a:t>
                      </a:r>
                      <a:r>
                        <a:rPr lang="it-IT" sz="1200" dirty="0" err="1" smtClean="0"/>
                        <a:t>of</a:t>
                      </a:r>
                      <a:r>
                        <a:rPr lang="it-IT" sz="1200" dirty="0" smtClean="0"/>
                        <a:t> </a:t>
                      </a:r>
                      <a:r>
                        <a:rPr lang="it-IT" sz="1200" dirty="0" err="1" smtClean="0"/>
                        <a:t>Planetary</a:t>
                      </a:r>
                      <a:r>
                        <a:rPr lang="it-IT" sz="1200" baseline="0" dirty="0" smtClean="0"/>
                        <a:t> </a:t>
                      </a:r>
                      <a:r>
                        <a:rPr lang="it-IT" sz="1200" baseline="0" dirty="0" err="1" smtClean="0"/>
                        <a:t>Gearbox</a:t>
                      </a:r>
                      <a:endParaRPr lang="it-IT" sz="1200" dirty="0"/>
                    </a:p>
                  </a:txBody>
                  <a:tcPr anchor="ctr"/>
                </a:tc>
              </a:tr>
              <a:tr h="252000">
                <a:tc>
                  <a:txBody>
                    <a:bodyPr/>
                    <a:lstStyle/>
                    <a:p>
                      <a:pPr algn="ctr"/>
                      <a:r>
                        <a:rPr lang="it-IT" sz="1200" dirty="0" smtClean="0"/>
                        <a:t>High </a:t>
                      </a:r>
                      <a:r>
                        <a:rPr lang="it-IT" sz="1200" dirty="0" err="1" smtClean="0"/>
                        <a:t>Angular</a:t>
                      </a:r>
                      <a:r>
                        <a:rPr lang="it-IT" sz="1200" baseline="0" dirty="0" smtClean="0"/>
                        <a:t> </a:t>
                      </a:r>
                      <a:r>
                        <a:rPr lang="it-IT" sz="1200" baseline="0" dirty="0" err="1" smtClean="0"/>
                        <a:t>tolerance</a:t>
                      </a:r>
                      <a:endParaRPr lang="it-IT" sz="1200" dirty="0"/>
                    </a:p>
                  </a:txBody>
                  <a:tcPr anchor="ctr"/>
                </a:tc>
                <a:tc>
                  <a:txBody>
                    <a:bodyPr/>
                    <a:lstStyle/>
                    <a:p>
                      <a:pPr algn="ctr"/>
                      <a:r>
                        <a:rPr lang="it-IT" sz="1200" dirty="0" smtClean="0"/>
                        <a:t>High </a:t>
                      </a:r>
                      <a:r>
                        <a:rPr lang="it-IT" sz="1200" dirty="0" err="1" smtClean="0"/>
                        <a:t>Stepper</a:t>
                      </a:r>
                      <a:r>
                        <a:rPr lang="it-IT" sz="1200" baseline="0" dirty="0" smtClean="0"/>
                        <a:t> Motor </a:t>
                      </a:r>
                      <a:r>
                        <a:rPr lang="it-IT" sz="1200" baseline="0" dirty="0" err="1" smtClean="0"/>
                        <a:t>Weight</a:t>
                      </a:r>
                      <a:endParaRPr lang="it-IT" sz="1200" dirty="0"/>
                    </a:p>
                  </a:txBody>
                  <a:tcPr anchor="ctr"/>
                </a:tc>
              </a:tr>
            </a:tbl>
          </a:graphicData>
        </a:graphic>
      </p:graphicFrame>
      <p:pic>
        <p:nvPicPr>
          <p:cNvPr id="5" name="Immagine 4">
            <a:extLst>
              <a:ext uri="{FF2B5EF4-FFF2-40B4-BE49-F238E27FC236}">
                <a16:creationId xmlns:ve="http://schemas.openxmlformats.org/markup-compatibility/2006" xmlns:m="http://schemas.openxmlformats.org/officeDocument/2006/math" xmlns:wp="http://schemas.openxmlformats.org/drawingml/2006/wordprocessingDrawing" xmlns:wne="http://schemas.microsoft.com/office/word/2006/wordml"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853512B1-6E87-42EE-952A-D1EB4B79E892}"/>
              </a:ext>
            </a:extLst>
          </p:cNvPr>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val="0"/>
              </a:ext>
            </a:extLst>
          </a:blip>
          <a:srcRect l="25557" r="32224"/>
          <a:stretch/>
        </p:blipFill>
        <p:spPr>
          <a:xfrm>
            <a:off x="3384128" y="3267323"/>
            <a:ext cx="1502206" cy="1800000"/>
          </a:xfrm>
          <a:prstGeom prst="rect">
            <a:avLst/>
          </a:prstGeom>
        </p:spPr>
      </p:pic>
      <p:pic>
        <p:nvPicPr>
          <p:cNvPr id="6" name="Immagine 5">
            <a:extLst>
              <a:ext uri="{FF2B5EF4-FFF2-40B4-BE49-F238E27FC236}">
                <a16:creationId xmlns:ve="http://schemas.openxmlformats.org/markup-compatibility/2006" xmlns:m="http://schemas.openxmlformats.org/officeDocument/2006/math" xmlns:wp="http://schemas.openxmlformats.org/drawingml/2006/wordprocessingDrawing" xmlns:wne="http://schemas.microsoft.com/office/word/2006/wordml"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575FEF5D-0F56-446D-8FFF-04FE9BD48EF2}"/>
              </a:ext>
            </a:extLst>
          </p:cNvPr>
          <p:cNvPicPr/>
          <p:nvPr/>
        </p:nvPicPr>
        <p:blipFill rotWithShape="1">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val="0"/>
              </a:ext>
            </a:extLst>
          </a:blip>
          <a:srcRect t="8621"/>
          <a:stretch/>
        </p:blipFill>
        <p:spPr>
          <a:xfrm>
            <a:off x="5256336" y="2943515"/>
            <a:ext cx="4824289" cy="2268024"/>
          </a:xfrm>
          <a:prstGeom prst="rect">
            <a:avLst/>
          </a:prstGeom>
        </p:spPr>
      </p:pic>
      <p:pic>
        <p:nvPicPr>
          <p:cNvPr id="7" name="Immagine 6">
            <a:extLst>
              <a:ext uri="{FF2B5EF4-FFF2-40B4-BE49-F238E27FC236}">
                <a16:creationId xmlns:ve="http://schemas.openxmlformats.org/markup-compatibility/2006" xmlns:m="http://schemas.openxmlformats.org/officeDocument/2006/math" xmlns:wp="http://schemas.openxmlformats.org/drawingml/2006/wordprocessingDrawing" xmlns:wne="http://schemas.microsoft.com/office/word/2006/wordml"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532976CC-7D37-4448-AD35-03853E71AF7B}"/>
              </a:ext>
            </a:extLst>
          </p:cNvPr>
          <p:cNvPicPr/>
          <p:nvPr/>
        </p:nvPicPr>
        <p:blipFill rotWithShape="1">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val="0"/>
              </a:ext>
            </a:extLst>
          </a:blip>
          <a:srcRect l="21367" r="21854"/>
          <a:stretch/>
        </p:blipFill>
        <p:spPr>
          <a:xfrm>
            <a:off x="79392" y="1251419"/>
            <a:ext cx="3232728" cy="2880000"/>
          </a:xfrm>
          <a:prstGeom prst="rect">
            <a:avLst/>
          </a:prstGeom>
        </p:spPr>
      </p:pic>
      <p:sp>
        <p:nvSpPr>
          <p:cNvPr id="8" name="Figura a mano libera 7"/>
          <p:cNvSpPr/>
          <p:nvPr/>
        </p:nvSpPr>
        <p:spPr>
          <a:xfrm>
            <a:off x="1064172" y="2577662"/>
            <a:ext cx="2167759" cy="1995652"/>
          </a:xfrm>
          <a:custGeom>
            <a:avLst/>
            <a:gdLst>
              <a:gd name="connsiteX0" fmla="*/ 0 w 2167759"/>
              <a:gd name="connsiteY0" fmla="*/ 0 h 1995652"/>
              <a:gd name="connsiteX1" fmla="*/ 488731 w 2167759"/>
              <a:gd name="connsiteY1" fmla="*/ 1694793 h 1995652"/>
              <a:gd name="connsiteX2" fmla="*/ 2167759 w 2167759"/>
              <a:gd name="connsiteY2" fmla="*/ 1805152 h 1995652"/>
            </a:gdLst>
            <a:ahLst/>
            <a:cxnLst>
              <a:cxn ang="0">
                <a:pos x="connsiteX0" y="connsiteY0"/>
              </a:cxn>
              <a:cxn ang="0">
                <a:pos x="connsiteX1" y="connsiteY1"/>
              </a:cxn>
              <a:cxn ang="0">
                <a:pos x="connsiteX2" y="connsiteY2"/>
              </a:cxn>
            </a:cxnLst>
            <a:rect l="l" t="t" r="r" b="b"/>
            <a:pathLst>
              <a:path w="2167759" h="1995652">
                <a:moveTo>
                  <a:pt x="0" y="0"/>
                </a:moveTo>
                <a:cubicBezTo>
                  <a:pt x="63719" y="696967"/>
                  <a:pt x="127438" y="1393934"/>
                  <a:pt x="488731" y="1694793"/>
                </a:cubicBezTo>
                <a:cubicBezTo>
                  <a:pt x="850024" y="1995652"/>
                  <a:pt x="1883980" y="1818290"/>
                  <a:pt x="2167759" y="1805152"/>
                </a:cubicBezTo>
              </a:path>
            </a:pathLst>
          </a:cu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9" name="Connettore 2 8"/>
          <p:cNvCxnSpPr/>
          <p:nvPr/>
        </p:nvCxnSpPr>
        <p:spPr>
          <a:xfrm flipV="1">
            <a:off x="4896296" y="3987403"/>
            <a:ext cx="72008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6120432" y="2691259"/>
            <a:ext cx="36004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7056536" y="2979291"/>
            <a:ext cx="36004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7776616" y="3267323"/>
            <a:ext cx="36004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a:off x="9000752" y="3627363"/>
            <a:ext cx="36004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ttangolo 19"/>
          <p:cNvSpPr/>
          <p:nvPr/>
        </p:nvSpPr>
        <p:spPr>
          <a:xfrm>
            <a:off x="7920632" y="2979291"/>
            <a:ext cx="1338700" cy="276999"/>
          </a:xfrm>
          <a:prstGeom prst="rect">
            <a:avLst/>
          </a:prstGeom>
        </p:spPr>
        <p:txBody>
          <a:bodyPr wrap="none">
            <a:spAutoFit/>
          </a:bodyPr>
          <a:lstStyle/>
          <a:p>
            <a:r>
              <a:rPr lang="en-US" sz="1200" dirty="0" smtClean="0"/>
              <a:t>Planetary Gearbox</a:t>
            </a:r>
            <a:endParaRPr lang="it-IT" sz="1200" dirty="0"/>
          </a:p>
        </p:txBody>
      </p:sp>
      <p:sp>
        <p:nvSpPr>
          <p:cNvPr id="21" name="Rettangolo 20"/>
          <p:cNvSpPr/>
          <p:nvPr/>
        </p:nvSpPr>
        <p:spPr>
          <a:xfrm>
            <a:off x="6264448" y="2403227"/>
            <a:ext cx="640625" cy="276999"/>
          </a:xfrm>
          <a:prstGeom prst="rect">
            <a:avLst/>
          </a:prstGeom>
        </p:spPr>
        <p:txBody>
          <a:bodyPr wrap="none">
            <a:spAutoFit/>
          </a:bodyPr>
          <a:lstStyle/>
          <a:p>
            <a:r>
              <a:rPr lang="en-US" sz="1200" dirty="0" smtClean="0"/>
              <a:t>Drogue</a:t>
            </a:r>
            <a:endParaRPr lang="it-IT" sz="1200" dirty="0"/>
          </a:p>
        </p:txBody>
      </p:sp>
      <p:sp>
        <p:nvSpPr>
          <p:cNvPr id="22" name="Rettangolo 21"/>
          <p:cNvSpPr/>
          <p:nvPr/>
        </p:nvSpPr>
        <p:spPr>
          <a:xfrm>
            <a:off x="7200552" y="2691259"/>
            <a:ext cx="851067" cy="276999"/>
          </a:xfrm>
          <a:prstGeom prst="rect">
            <a:avLst/>
          </a:prstGeom>
        </p:spPr>
        <p:txBody>
          <a:bodyPr wrap="none">
            <a:spAutoFit/>
          </a:bodyPr>
          <a:lstStyle/>
          <a:p>
            <a:r>
              <a:rPr lang="en-US" sz="1200" dirty="0" smtClean="0"/>
              <a:t>Probe </a:t>
            </a:r>
            <a:r>
              <a:rPr lang="en-US" sz="1200" dirty="0" err="1" smtClean="0"/>
              <a:t>assy</a:t>
            </a:r>
            <a:endParaRPr lang="it-IT" sz="1200" dirty="0"/>
          </a:p>
        </p:txBody>
      </p:sp>
      <p:cxnSp>
        <p:nvCxnSpPr>
          <p:cNvPr id="23" name="Connettore 2 22"/>
          <p:cNvCxnSpPr/>
          <p:nvPr/>
        </p:nvCxnSpPr>
        <p:spPr>
          <a:xfrm flipH="1">
            <a:off x="6552480" y="2979291"/>
            <a:ext cx="86409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H="1">
            <a:off x="7344568" y="2979291"/>
            <a:ext cx="72008"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8975771" y="3339331"/>
            <a:ext cx="1104854" cy="276999"/>
          </a:xfrm>
          <a:prstGeom prst="rect">
            <a:avLst/>
          </a:prstGeom>
        </p:spPr>
        <p:txBody>
          <a:bodyPr wrap="none">
            <a:spAutoFit/>
          </a:bodyPr>
          <a:lstStyle/>
          <a:p>
            <a:r>
              <a:rPr lang="en-US" sz="1200" dirty="0" smtClean="0"/>
              <a:t>Stepper Motor</a:t>
            </a:r>
            <a:endParaRPr lang="it-IT" sz="1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1019"/>
            <a:ext cx="4181850" cy="769441"/>
          </a:xfrm>
          <a:prstGeom prst="rect">
            <a:avLst/>
          </a:prstGeom>
          <a:noFill/>
        </p:spPr>
        <p:txBody>
          <a:bodyPr wrap="none" rtlCol="0">
            <a:spAutoFit/>
          </a:bodyPr>
          <a:lstStyle/>
          <a:p>
            <a:r>
              <a:rPr lang="en-US" sz="2400" b="1" dirty="0" smtClean="0"/>
              <a:t>The Docking Module</a:t>
            </a:r>
          </a:p>
          <a:p>
            <a:r>
              <a:rPr lang="en-US" sz="2000" dirty="0" smtClean="0"/>
              <a:t>The Probe/Drogue CAD Improvements</a:t>
            </a:r>
            <a:endParaRPr lang="en-US" sz="2000" dirty="0"/>
          </a:p>
        </p:txBody>
      </p:sp>
      <p:pic>
        <p:nvPicPr>
          <p:cNvPr id="3" name="Picture 25"/>
          <p:cNvPicPr>
            <a:picLocks noChangeAspect="1" noChangeArrowheads="1"/>
          </p:cNvPicPr>
          <p:nvPr/>
        </p:nvPicPr>
        <p:blipFill>
          <a:blip r:embed="rId2" cstate="print"/>
          <a:srcRect l="5238" t="16676" r="5711" b="19717"/>
          <a:stretch>
            <a:fillRect/>
          </a:stretch>
        </p:blipFill>
        <p:spPr bwMode="auto">
          <a:xfrm>
            <a:off x="8640712" y="603027"/>
            <a:ext cx="1367905" cy="23354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556803" y="1251099"/>
            <a:ext cx="2187212" cy="2736304"/>
          </a:xfrm>
          <a:prstGeom prst="rect">
            <a:avLst/>
          </a:prstGeom>
          <a:noFill/>
          <a:ln w="9525">
            <a:noFill/>
            <a:miter lim="800000"/>
            <a:headEnd/>
            <a:tailEnd/>
          </a:ln>
        </p:spPr>
      </p:pic>
      <p:pic>
        <p:nvPicPr>
          <p:cNvPr id="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245693">
            <a:off x="4981095" y="1969205"/>
            <a:ext cx="5090230" cy="1754951"/>
          </a:xfrm>
          <a:prstGeom prst="rect">
            <a:avLst/>
          </a:prstGeom>
          <a:noFill/>
          <a:ln w="9525">
            <a:noFill/>
            <a:miter lim="800000"/>
            <a:headEnd/>
            <a:tailEnd/>
          </a:ln>
        </p:spPr>
      </p:pic>
      <p:pic>
        <p:nvPicPr>
          <p:cNvPr id="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9832" y="1755155"/>
            <a:ext cx="1807048" cy="2813505"/>
          </a:xfrm>
          <a:prstGeom prst="rect">
            <a:avLst/>
          </a:prstGeom>
          <a:noFill/>
          <a:ln w="9525">
            <a:noFill/>
            <a:miter lim="800000"/>
            <a:headEnd/>
            <a:tailEnd/>
          </a:ln>
        </p:spPr>
      </p:pic>
      <p:cxnSp>
        <p:nvCxnSpPr>
          <p:cNvPr id="7" name="Connettore 2 6"/>
          <p:cNvCxnSpPr/>
          <p:nvPr/>
        </p:nvCxnSpPr>
        <p:spPr>
          <a:xfrm flipH="1">
            <a:off x="6696496" y="819051"/>
            <a:ext cx="50405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8928744" y="3195315"/>
            <a:ext cx="1021433" cy="276999"/>
          </a:xfrm>
          <a:prstGeom prst="rect">
            <a:avLst/>
          </a:prstGeom>
        </p:spPr>
        <p:txBody>
          <a:bodyPr wrap="none">
            <a:spAutoFit/>
          </a:bodyPr>
          <a:lstStyle/>
          <a:p>
            <a:r>
              <a:rPr lang="en-US" sz="1200" dirty="0" smtClean="0"/>
              <a:t>Rotating Cam</a:t>
            </a:r>
            <a:endParaRPr lang="it-IT" sz="1200" dirty="0"/>
          </a:p>
        </p:txBody>
      </p:sp>
      <p:sp>
        <p:nvSpPr>
          <p:cNvPr id="9" name="Rettangolo 8"/>
          <p:cNvSpPr/>
          <p:nvPr/>
        </p:nvSpPr>
        <p:spPr>
          <a:xfrm>
            <a:off x="7200552" y="675035"/>
            <a:ext cx="640625" cy="276999"/>
          </a:xfrm>
          <a:prstGeom prst="rect">
            <a:avLst/>
          </a:prstGeom>
        </p:spPr>
        <p:txBody>
          <a:bodyPr wrap="none">
            <a:spAutoFit/>
          </a:bodyPr>
          <a:lstStyle/>
          <a:p>
            <a:r>
              <a:rPr lang="en-US" sz="1200" dirty="0" smtClean="0"/>
              <a:t>Drogue</a:t>
            </a:r>
            <a:endParaRPr lang="it-IT" sz="1200" dirty="0"/>
          </a:p>
        </p:txBody>
      </p:sp>
      <p:sp>
        <p:nvSpPr>
          <p:cNvPr id="10" name="Rettangolo 9"/>
          <p:cNvSpPr/>
          <p:nvPr/>
        </p:nvSpPr>
        <p:spPr>
          <a:xfrm>
            <a:off x="8928744" y="1395115"/>
            <a:ext cx="851067" cy="276999"/>
          </a:xfrm>
          <a:prstGeom prst="rect">
            <a:avLst/>
          </a:prstGeom>
        </p:spPr>
        <p:txBody>
          <a:bodyPr wrap="none">
            <a:spAutoFit/>
          </a:bodyPr>
          <a:lstStyle/>
          <a:p>
            <a:r>
              <a:rPr lang="en-US" sz="1200" dirty="0" smtClean="0"/>
              <a:t>Probe </a:t>
            </a:r>
            <a:r>
              <a:rPr lang="en-US" sz="1200" dirty="0" err="1" smtClean="0"/>
              <a:t>assy</a:t>
            </a:r>
            <a:endParaRPr lang="it-IT" sz="1200" dirty="0"/>
          </a:p>
        </p:txBody>
      </p:sp>
      <p:cxnSp>
        <p:nvCxnSpPr>
          <p:cNvPr id="11" name="Connettore 2 10"/>
          <p:cNvCxnSpPr>
            <a:stCxn id="21" idx="1"/>
          </p:cNvCxnSpPr>
          <p:nvPr/>
        </p:nvCxnSpPr>
        <p:spPr>
          <a:xfrm flipH="1">
            <a:off x="6840512" y="1245583"/>
            <a:ext cx="792088" cy="653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1007864" y="1323107"/>
            <a:ext cx="1281698" cy="276999"/>
          </a:xfrm>
          <a:prstGeom prst="rect">
            <a:avLst/>
          </a:prstGeom>
        </p:spPr>
        <p:txBody>
          <a:bodyPr wrap="none">
            <a:spAutoFit/>
          </a:bodyPr>
          <a:lstStyle/>
          <a:p>
            <a:r>
              <a:rPr lang="en-US" sz="1200" dirty="0" smtClean="0"/>
              <a:t>Servo Motor </a:t>
            </a:r>
            <a:r>
              <a:rPr lang="en-US" sz="1200" dirty="0" err="1" smtClean="0"/>
              <a:t>Assy</a:t>
            </a:r>
            <a:endParaRPr lang="it-IT" sz="1200" dirty="0"/>
          </a:p>
        </p:txBody>
      </p:sp>
      <p:sp>
        <p:nvSpPr>
          <p:cNvPr id="13" name="Rettangolo 12"/>
          <p:cNvSpPr/>
          <p:nvPr/>
        </p:nvSpPr>
        <p:spPr>
          <a:xfrm>
            <a:off x="1799952" y="4707483"/>
            <a:ext cx="1050672" cy="276999"/>
          </a:xfrm>
          <a:prstGeom prst="rect">
            <a:avLst/>
          </a:prstGeom>
        </p:spPr>
        <p:txBody>
          <a:bodyPr wrap="none">
            <a:spAutoFit/>
          </a:bodyPr>
          <a:lstStyle/>
          <a:p>
            <a:r>
              <a:rPr lang="en-US" sz="1200" dirty="0" smtClean="0"/>
              <a:t>Control Board</a:t>
            </a:r>
            <a:endParaRPr lang="it-IT" sz="1200" dirty="0"/>
          </a:p>
        </p:txBody>
      </p:sp>
      <p:cxnSp>
        <p:nvCxnSpPr>
          <p:cNvPr id="14" name="Connettore 2 13"/>
          <p:cNvCxnSpPr>
            <a:stCxn id="13" idx="0"/>
          </p:cNvCxnSpPr>
          <p:nvPr/>
        </p:nvCxnSpPr>
        <p:spPr>
          <a:xfrm flipH="1" flipV="1">
            <a:off x="1727944" y="3771379"/>
            <a:ext cx="597344"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9072760" y="3483347"/>
            <a:ext cx="288032"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7632600" y="1107083"/>
            <a:ext cx="380232" cy="276999"/>
          </a:xfrm>
          <a:prstGeom prst="rect">
            <a:avLst/>
          </a:prstGeom>
        </p:spPr>
        <p:txBody>
          <a:bodyPr wrap="none">
            <a:spAutoFit/>
          </a:bodyPr>
          <a:lstStyle/>
          <a:p>
            <a:r>
              <a:rPr lang="en-US" sz="1200" dirty="0" smtClean="0"/>
              <a:t>Pin</a:t>
            </a:r>
            <a:endParaRPr lang="it-IT" sz="1200" dirty="0"/>
          </a:p>
        </p:txBody>
      </p:sp>
      <p:cxnSp>
        <p:nvCxnSpPr>
          <p:cNvPr id="23" name="Connettore 2 22"/>
          <p:cNvCxnSpPr>
            <a:stCxn id="24" idx="1"/>
          </p:cNvCxnSpPr>
          <p:nvPr/>
        </p:nvCxnSpPr>
        <p:spPr>
          <a:xfrm flipH="1">
            <a:off x="7992640" y="2757751"/>
            <a:ext cx="43204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8424688" y="2619251"/>
            <a:ext cx="936104" cy="276999"/>
          </a:xfrm>
          <a:prstGeom prst="rect">
            <a:avLst/>
          </a:prstGeom>
        </p:spPr>
        <p:txBody>
          <a:bodyPr wrap="square">
            <a:spAutoFit/>
          </a:bodyPr>
          <a:lstStyle/>
          <a:p>
            <a:r>
              <a:rPr lang="en-US" sz="1200" dirty="0" smtClean="0"/>
              <a:t>Cup Spring</a:t>
            </a:r>
            <a:endParaRPr lang="it-IT" sz="1200" dirty="0"/>
          </a:p>
        </p:txBody>
      </p:sp>
      <p:cxnSp>
        <p:nvCxnSpPr>
          <p:cNvPr id="28" name="Connettore 2 27"/>
          <p:cNvCxnSpPr/>
          <p:nvPr/>
        </p:nvCxnSpPr>
        <p:spPr>
          <a:xfrm flipV="1">
            <a:off x="6408464" y="2475235"/>
            <a:ext cx="43204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5904408" y="2763267"/>
            <a:ext cx="792088" cy="276999"/>
          </a:xfrm>
          <a:prstGeom prst="rect">
            <a:avLst/>
          </a:prstGeom>
        </p:spPr>
        <p:txBody>
          <a:bodyPr wrap="square">
            <a:spAutoFit/>
          </a:bodyPr>
          <a:lstStyle/>
          <a:p>
            <a:r>
              <a:rPr lang="en-US" sz="1200" dirty="0" smtClean="0"/>
              <a:t>Bushing</a:t>
            </a:r>
            <a:endParaRPr lang="it-IT" sz="1200" dirty="0"/>
          </a:p>
        </p:txBody>
      </p:sp>
      <p:cxnSp>
        <p:nvCxnSpPr>
          <p:cNvPr id="32" name="Connettore 2 31"/>
          <p:cNvCxnSpPr/>
          <p:nvPr/>
        </p:nvCxnSpPr>
        <p:spPr>
          <a:xfrm flipV="1">
            <a:off x="6984528" y="3267323"/>
            <a:ext cx="43204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ttangolo 32"/>
          <p:cNvSpPr/>
          <p:nvPr/>
        </p:nvSpPr>
        <p:spPr>
          <a:xfrm>
            <a:off x="6480472" y="3555355"/>
            <a:ext cx="792088" cy="461665"/>
          </a:xfrm>
          <a:prstGeom prst="rect">
            <a:avLst/>
          </a:prstGeom>
        </p:spPr>
        <p:txBody>
          <a:bodyPr wrap="square">
            <a:spAutoFit/>
          </a:bodyPr>
          <a:lstStyle/>
          <a:p>
            <a:r>
              <a:rPr lang="en-US" sz="1200" dirty="0" smtClean="0"/>
              <a:t>Radial Bearing</a:t>
            </a:r>
            <a:endParaRPr lang="it-IT" sz="1200" dirty="0"/>
          </a:p>
        </p:txBody>
      </p:sp>
      <p:cxnSp>
        <p:nvCxnSpPr>
          <p:cNvPr id="34" name="Connettore 2 33"/>
          <p:cNvCxnSpPr/>
          <p:nvPr/>
        </p:nvCxnSpPr>
        <p:spPr>
          <a:xfrm flipV="1">
            <a:off x="7416576" y="3843387"/>
            <a:ext cx="43204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ttangolo 34"/>
          <p:cNvSpPr/>
          <p:nvPr/>
        </p:nvSpPr>
        <p:spPr>
          <a:xfrm>
            <a:off x="6912520" y="4131419"/>
            <a:ext cx="792088" cy="276999"/>
          </a:xfrm>
          <a:prstGeom prst="rect">
            <a:avLst/>
          </a:prstGeom>
        </p:spPr>
        <p:txBody>
          <a:bodyPr wrap="square">
            <a:spAutoFit/>
          </a:bodyPr>
          <a:lstStyle/>
          <a:p>
            <a:r>
              <a:rPr lang="en-US" sz="1200" dirty="0" smtClean="0"/>
              <a:t>Bushing</a:t>
            </a:r>
            <a:endParaRPr lang="it-IT" sz="1200" dirty="0"/>
          </a:p>
        </p:txBody>
      </p:sp>
      <p:cxnSp>
        <p:nvCxnSpPr>
          <p:cNvPr id="36" name="Connettore 2 35"/>
          <p:cNvCxnSpPr/>
          <p:nvPr/>
        </p:nvCxnSpPr>
        <p:spPr>
          <a:xfrm flipV="1">
            <a:off x="7848624" y="4275435"/>
            <a:ext cx="43204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ttangolo 36"/>
          <p:cNvSpPr/>
          <p:nvPr/>
        </p:nvSpPr>
        <p:spPr>
          <a:xfrm>
            <a:off x="7344568" y="4563467"/>
            <a:ext cx="936104" cy="276999"/>
          </a:xfrm>
          <a:prstGeom prst="rect">
            <a:avLst/>
          </a:prstGeom>
        </p:spPr>
        <p:txBody>
          <a:bodyPr wrap="square">
            <a:spAutoFit/>
          </a:bodyPr>
          <a:lstStyle/>
          <a:p>
            <a:r>
              <a:rPr lang="en-US" sz="1200" dirty="0" smtClean="0"/>
              <a:t>Servo Horn</a:t>
            </a:r>
            <a:endParaRPr lang="it-IT" sz="1200" dirty="0"/>
          </a:p>
        </p:txBody>
      </p:sp>
      <p:cxnSp>
        <p:nvCxnSpPr>
          <p:cNvPr id="40" name="Connettore 2 39"/>
          <p:cNvCxnSpPr/>
          <p:nvPr/>
        </p:nvCxnSpPr>
        <p:spPr>
          <a:xfrm flipH="1">
            <a:off x="7632600" y="2115195"/>
            <a:ext cx="36004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ttangolo 40"/>
          <p:cNvSpPr/>
          <p:nvPr/>
        </p:nvSpPr>
        <p:spPr>
          <a:xfrm>
            <a:off x="7848624" y="1827163"/>
            <a:ext cx="1152128" cy="276999"/>
          </a:xfrm>
          <a:prstGeom prst="rect">
            <a:avLst/>
          </a:prstGeom>
        </p:spPr>
        <p:txBody>
          <a:bodyPr wrap="square">
            <a:spAutoFit/>
          </a:bodyPr>
          <a:lstStyle/>
          <a:p>
            <a:r>
              <a:rPr lang="en-US" sz="1200" dirty="0" smtClean="0"/>
              <a:t>Support Flange</a:t>
            </a:r>
            <a:endParaRPr lang="it-IT" sz="1200" dirty="0"/>
          </a:p>
        </p:txBody>
      </p:sp>
      <p:sp>
        <p:nvSpPr>
          <p:cNvPr id="45" name="Ovale 44"/>
          <p:cNvSpPr/>
          <p:nvPr/>
        </p:nvSpPr>
        <p:spPr>
          <a:xfrm>
            <a:off x="359792" y="1611139"/>
            <a:ext cx="2448272" cy="30963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2 45"/>
          <p:cNvCxnSpPr>
            <a:endCxn id="45" idx="6"/>
          </p:cNvCxnSpPr>
          <p:nvPr/>
        </p:nvCxnSpPr>
        <p:spPr>
          <a:xfrm flipH="1">
            <a:off x="2808064" y="2259211"/>
            <a:ext cx="1080120" cy="900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a:off x="4392240" y="1467123"/>
            <a:ext cx="11521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8" name="Tabella 57"/>
          <p:cNvGraphicFramePr>
            <a:graphicFrameLocks noGrp="1"/>
          </p:cNvGraphicFramePr>
          <p:nvPr/>
        </p:nvGraphicFramePr>
        <p:xfrm>
          <a:off x="3405613" y="3987403"/>
          <a:ext cx="2930843" cy="1097280"/>
        </p:xfrm>
        <a:graphic>
          <a:graphicData uri="http://schemas.openxmlformats.org/drawingml/2006/table">
            <a:tbl>
              <a:tblPr firstRow="1" bandRow="1">
                <a:tableStyleId>{5C22544A-7EE6-4342-B048-85BDC9FD1C3A}</a:tableStyleId>
              </a:tblPr>
              <a:tblGrid>
                <a:gridCol w="2930843"/>
              </a:tblGrid>
              <a:tr h="270000">
                <a:tc>
                  <a:txBody>
                    <a:bodyPr/>
                    <a:lstStyle/>
                    <a:p>
                      <a:pPr algn="ctr"/>
                      <a:r>
                        <a:rPr lang="it-IT" sz="1200" dirty="0" err="1" smtClean="0"/>
                        <a:t>Improvements</a:t>
                      </a:r>
                      <a:endParaRPr lang="it-IT" sz="1200" dirty="0"/>
                    </a:p>
                  </a:txBody>
                  <a:tcPr/>
                </a:tc>
              </a:tr>
              <a:tr h="270000">
                <a:tc>
                  <a:txBody>
                    <a:bodyPr/>
                    <a:lstStyle/>
                    <a:p>
                      <a:pPr algn="ctr"/>
                      <a:r>
                        <a:rPr lang="it-IT" sz="1200" dirty="0" err="1" smtClean="0"/>
                        <a:t>Reduced</a:t>
                      </a:r>
                      <a:r>
                        <a:rPr lang="it-IT" sz="1200" dirty="0" smtClean="0"/>
                        <a:t> Motor </a:t>
                      </a:r>
                      <a:r>
                        <a:rPr lang="it-IT" sz="1200" dirty="0" err="1" smtClean="0"/>
                        <a:t>Weight</a:t>
                      </a:r>
                      <a:endParaRPr lang="it-IT" sz="1200" dirty="0"/>
                    </a:p>
                  </a:txBody>
                  <a:tcPr/>
                </a:tc>
              </a:tr>
              <a:tr h="270000">
                <a:tc>
                  <a:txBody>
                    <a:bodyPr/>
                    <a:lstStyle/>
                    <a:p>
                      <a:pPr algn="ctr"/>
                      <a:r>
                        <a:rPr lang="it-IT" sz="1200" dirty="0" err="1" smtClean="0"/>
                        <a:t>Improved</a:t>
                      </a:r>
                      <a:r>
                        <a:rPr lang="it-IT" sz="1200" dirty="0" smtClean="0"/>
                        <a:t> Probe</a:t>
                      </a:r>
                      <a:r>
                        <a:rPr lang="it-IT" sz="1200" baseline="0" dirty="0" smtClean="0"/>
                        <a:t> Design </a:t>
                      </a:r>
                      <a:r>
                        <a:rPr lang="it-IT" sz="1200" baseline="0" dirty="0" err="1" smtClean="0"/>
                        <a:t>with</a:t>
                      </a:r>
                      <a:r>
                        <a:rPr lang="it-IT" sz="1200" baseline="0" dirty="0" smtClean="0"/>
                        <a:t> </a:t>
                      </a:r>
                      <a:r>
                        <a:rPr lang="it-IT" sz="1200" baseline="0" dirty="0" err="1" smtClean="0"/>
                        <a:t>elicoidal</a:t>
                      </a:r>
                      <a:r>
                        <a:rPr lang="it-IT" sz="1200" baseline="0" dirty="0" smtClean="0"/>
                        <a:t> </a:t>
                      </a:r>
                      <a:r>
                        <a:rPr lang="it-IT" sz="1200" baseline="0" dirty="0" err="1" smtClean="0"/>
                        <a:t>shape</a:t>
                      </a:r>
                      <a:endParaRPr lang="it-IT" sz="1200" dirty="0"/>
                    </a:p>
                  </a:txBody>
                  <a:tcPr/>
                </a:tc>
              </a:tr>
              <a:tr h="270000">
                <a:tc>
                  <a:txBody>
                    <a:bodyPr/>
                    <a:lstStyle/>
                    <a:p>
                      <a:pPr algn="ctr"/>
                      <a:r>
                        <a:rPr lang="it-IT" sz="1200" dirty="0" smtClean="0"/>
                        <a:t>No </a:t>
                      </a:r>
                      <a:r>
                        <a:rPr lang="it-IT" sz="1200" dirty="0" err="1" smtClean="0"/>
                        <a:t>Addiction</a:t>
                      </a:r>
                      <a:r>
                        <a:rPr lang="it-IT" sz="1200" baseline="0" dirty="0" err="1" smtClean="0"/>
                        <a:t>al</a:t>
                      </a:r>
                      <a:r>
                        <a:rPr lang="it-IT" sz="1200" baseline="0" dirty="0" smtClean="0"/>
                        <a:t> </a:t>
                      </a:r>
                      <a:r>
                        <a:rPr lang="it-IT" sz="1200" baseline="0" dirty="0" err="1" smtClean="0"/>
                        <a:t>Gear</a:t>
                      </a:r>
                      <a:r>
                        <a:rPr lang="it-IT" sz="1200" baseline="0" dirty="0" smtClean="0"/>
                        <a:t> Box </a:t>
                      </a:r>
                      <a:r>
                        <a:rPr lang="it-IT" sz="1200" baseline="0" dirty="0" err="1" smtClean="0"/>
                        <a:t>needed</a:t>
                      </a:r>
                      <a:endParaRPr lang="it-IT" sz="1200" dirty="0"/>
                    </a:p>
                  </a:txBody>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1019"/>
            <a:ext cx="5323509" cy="769441"/>
          </a:xfrm>
          <a:prstGeom prst="rect">
            <a:avLst/>
          </a:prstGeom>
          <a:noFill/>
        </p:spPr>
        <p:txBody>
          <a:bodyPr wrap="none" rtlCol="0">
            <a:spAutoFit/>
          </a:bodyPr>
          <a:lstStyle/>
          <a:p>
            <a:r>
              <a:rPr lang="en-US" sz="2400" b="1" dirty="0" smtClean="0"/>
              <a:t>The Docking Module</a:t>
            </a:r>
          </a:p>
          <a:p>
            <a:r>
              <a:rPr lang="en-US" sz="2000" dirty="0" smtClean="0"/>
              <a:t>The Engineering Module (from CAD to Prototype)</a:t>
            </a:r>
            <a:endParaRPr lang="en-US" sz="2000" dirty="0"/>
          </a:p>
        </p:txBody>
      </p:sp>
      <p:pic>
        <p:nvPicPr>
          <p:cNvPr id="3" name="Picture 25"/>
          <p:cNvPicPr>
            <a:picLocks noChangeAspect="1" noChangeArrowheads="1"/>
          </p:cNvPicPr>
          <p:nvPr/>
        </p:nvPicPr>
        <p:blipFill>
          <a:blip r:embed="rId2" cstate="print"/>
          <a:srcRect l="5238" t="16676" r="5711" b="19717"/>
          <a:stretch>
            <a:fillRect/>
          </a:stretch>
        </p:blipFill>
        <p:spPr bwMode="auto">
          <a:xfrm>
            <a:off x="8640712" y="603027"/>
            <a:ext cx="1367905" cy="23354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2087984" y="1539131"/>
            <a:ext cx="2088232" cy="3307587"/>
          </a:xfrm>
          <a:prstGeom prst="rect">
            <a:avLst/>
          </a:prstGeom>
          <a:noFill/>
          <a:ln w="9525">
            <a:noFill/>
            <a:miter lim="800000"/>
            <a:headEnd/>
            <a:tailEnd/>
          </a:ln>
        </p:spPr>
      </p:pic>
      <p:cxnSp>
        <p:nvCxnSpPr>
          <p:cNvPr id="9" name="Connettore 2 8"/>
          <p:cNvCxnSpPr/>
          <p:nvPr/>
        </p:nvCxnSpPr>
        <p:spPr>
          <a:xfrm flipH="1">
            <a:off x="2015976" y="3627363"/>
            <a:ext cx="1008112"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H="1" flipV="1">
            <a:off x="2087984" y="2835275"/>
            <a:ext cx="1368152"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575816" y="3555355"/>
            <a:ext cx="1309821" cy="1462038"/>
          </a:xfrm>
          <a:prstGeom prst="rect">
            <a:avLst/>
          </a:prstGeom>
          <a:noFill/>
          <a:ln w="9525">
            <a:noFill/>
            <a:miter lim="800000"/>
            <a:headEnd/>
            <a:tailEnd/>
          </a:ln>
        </p:spPr>
      </p:pic>
      <p:pic>
        <p:nvPicPr>
          <p:cNvPr id="14" name="Picture 6"/>
          <p:cNvPicPr>
            <a:picLocks noChangeAspect="1" noChangeArrowheads="1"/>
          </p:cNvPicPr>
          <p:nvPr/>
        </p:nvPicPr>
        <p:blipFill>
          <a:blip r:embed="rId5" cstate="print"/>
          <a:srcRect/>
          <a:stretch>
            <a:fillRect/>
          </a:stretch>
        </p:blipFill>
        <p:spPr bwMode="auto">
          <a:xfrm>
            <a:off x="550451" y="2043307"/>
            <a:ext cx="1321509" cy="1080000"/>
          </a:xfrm>
          <a:prstGeom prst="rect">
            <a:avLst/>
          </a:prstGeom>
          <a:noFill/>
          <a:ln w="9525">
            <a:noFill/>
            <a:miter lim="800000"/>
            <a:headEnd/>
            <a:tailEnd/>
          </a:ln>
        </p:spPr>
      </p:pic>
      <p:sp>
        <p:nvSpPr>
          <p:cNvPr id="16" name="Rettangolo 15"/>
          <p:cNvSpPr/>
          <p:nvPr/>
        </p:nvSpPr>
        <p:spPr>
          <a:xfrm>
            <a:off x="503808" y="1755155"/>
            <a:ext cx="1584176" cy="276999"/>
          </a:xfrm>
          <a:prstGeom prst="rect">
            <a:avLst/>
          </a:prstGeom>
        </p:spPr>
        <p:txBody>
          <a:bodyPr wrap="square">
            <a:spAutoFit/>
          </a:bodyPr>
          <a:lstStyle/>
          <a:p>
            <a:r>
              <a:rPr lang="en-US" sz="1200" dirty="0" smtClean="0"/>
              <a:t>Axial </a:t>
            </a:r>
            <a:r>
              <a:rPr lang="en-US" sz="1200" dirty="0" err="1" smtClean="0"/>
              <a:t>Miroswitch</a:t>
            </a:r>
            <a:endParaRPr lang="it-IT" sz="1200" dirty="0"/>
          </a:p>
        </p:txBody>
      </p:sp>
      <p:sp>
        <p:nvSpPr>
          <p:cNvPr id="17" name="Rettangolo 16"/>
          <p:cNvSpPr/>
          <p:nvPr/>
        </p:nvSpPr>
        <p:spPr>
          <a:xfrm>
            <a:off x="431800" y="3267323"/>
            <a:ext cx="1584176" cy="276999"/>
          </a:xfrm>
          <a:prstGeom prst="rect">
            <a:avLst/>
          </a:prstGeom>
        </p:spPr>
        <p:txBody>
          <a:bodyPr wrap="square">
            <a:spAutoFit/>
          </a:bodyPr>
          <a:lstStyle/>
          <a:p>
            <a:r>
              <a:rPr lang="en-US" sz="1200" dirty="0" smtClean="0"/>
              <a:t>Rotational </a:t>
            </a:r>
            <a:r>
              <a:rPr lang="en-US" sz="1200" dirty="0" err="1" smtClean="0"/>
              <a:t>Miroswitch</a:t>
            </a:r>
            <a:endParaRPr lang="it-IT" sz="1200" dirty="0"/>
          </a:p>
        </p:txBody>
      </p:sp>
      <p:sp>
        <p:nvSpPr>
          <p:cNvPr id="18" name="Arco 17"/>
          <p:cNvSpPr/>
          <p:nvPr/>
        </p:nvSpPr>
        <p:spPr bwMode="auto">
          <a:xfrm>
            <a:off x="971920" y="4239491"/>
            <a:ext cx="540000" cy="540000"/>
          </a:xfrm>
          <a:prstGeom prst="arc">
            <a:avLst>
              <a:gd name="adj1" fmla="val 9713775"/>
              <a:gd name="adj2" fmla="val 17935580"/>
            </a:avLst>
          </a:prstGeom>
          <a:noFill/>
          <a:ln w="2857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2000" b="0" i="0" u="none" strike="noStrike" cap="none" normalizeH="0" baseline="0" smtClean="0">
              <a:ln>
                <a:noFill/>
              </a:ln>
              <a:solidFill>
                <a:schemeClr val="bg1"/>
              </a:solidFill>
              <a:effectLst/>
              <a:latin typeface="Arial" charset="0"/>
              <a:ea typeface="Microsoft YaHei" charset="-122"/>
            </a:endParaRPr>
          </a:p>
        </p:txBody>
      </p:sp>
      <p:sp>
        <p:nvSpPr>
          <p:cNvPr id="19" name="Rettangolo 18"/>
          <p:cNvSpPr/>
          <p:nvPr/>
        </p:nvSpPr>
        <p:spPr>
          <a:xfrm>
            <a:off x="1799952" y="1323107"/>
            <a:ext cx="1245854" cy="369332"/>
          </a:xfrm>
          <a:prstGeom prst="rect">
            <a:avLst/>
          </a:prstGeom>
        </p:spPr>
        <p:txBody>
          <a:bodyPr wrap="none">
            <a:spAutoFit/>
          </a:bodyPr>
          <a:lstStyle/>
          <a:p>
            <a:r>
              <a:rPr lang="en-US" dirty="0" smtClean="0"/>
              <a:t>CAD Model</a:t>
            </a:r>
            <a:endParaRPr lang="it-IT" dirty="0"/>
          </a:p>
        </p:txBody>
      </p:sp>
      <p:sp>
        <p:nvSpPr>
          <p:cNvPr id="20" name="Rettangolo 19"/>
          <p:cNvSpPr/>
          <p:nvPr/>
        </p:nvSpPr>
        <p:spPr>
          <a:xfrm>
            <a:off x="6029680" y="1323107"/>
            <a:ext cx="2827056" cy="369332"/>
          </a:xfrm>
          <a:prstGeom prst="rect">
            <a:avLst/>
          </a:prstGeom>
        </p:spPr>
        <p:txBody>
          <a:bodyPr wrap="none">
            <a:spAutoFit/>
          </a:bodyPr>
          <a:lstStyle/>
          <a:p>
            <a:r>
              <a:rPr lang="en-US" dirty="0" smtClean="0"/>
              <a:t>Prototype Model 3D Printed</a:t>
            </a:r>
            <a:endParaRPr lang="it-IT" dirty="0"/>
          </a:p>
        </p:txBody>
      </p:sp>
      <p:sp>
        <p:nvSpPr>
          <p:cNvPr id="21" name="Rettangolo 20"/>
          <p:cNvSpPr/>
          <p:nvPr/>
        </p:nvSpPr>
        <p:spPr>
          <a:xfrm>
            <a:off x="5472360" y="1611139"/>
            <a:ext cx="1872208" cy="276999"/>
          </a:xfrm>
          <a:prstGeom prst="rect">
            <a:avLst/>
          </a:prstGeom>
        </p:spPr>
        <p:txBody>
          <a:bodyPr wrap="square">
            <a:spAutoFit/>
          </a:bodyPr>
          <a:lstStyle/>
          <a:p>
            <a:r>
              <a:rPr lang="en-US" sz="1200" dirty="0" smtClean="0"/>
              <a:t>EM Before Docking</a:t>
            </a:r>
            <a:endParaRPr lang="it-IT" sz="1200" dirty="0"/>
          </a:p>
        </p:txBody>
      </p:sp>
      <p:sp>
        <p:nvSpPr>
          <p:cNvPr id="22" name="Rettangolo 21"/>
          <p:cNvSpPr/>
          <p:nvPr/>
        </p:nvSpPr>
        <p:spPr>
          <a:xfrm>
            <a:off x="8352680" y="1611139"/>
            <a:ext cx="1584176" cy="276999"/>
          </a:xfrm>
          <a:prstGeom prst="rect">
            <a:avLst/>
          </a:prstGeom>
        </p:spPr>
        <p:txBody>
          <a:bodyPr wrap="square">
            <a:spAutoFit/>
          </a:bodyPr>
          <a:lstStyle/>
          <a:p>
            <a:r>
              <a:rPr lang="en-US" sz="1200" dirty="0" smtClean="0"/>
              <a:t>EM Docked</a:t>
            </a:r>
            <a:endParaRPr lang="it-IT" sz="1200" dirty="0"/>
          </a:p>
        </p:txBody>
      </p:sp>
      <p:cxnSp>
        <p:nvCxnSpPr>
          <p:cNvPr id="25" name="Connettore 1 24"/>
          <p:cNvCxnSpPr/>
          <p:nvPr/>
        </p:nvCxnSpPr>
        <p:spPr>
          <a:xfrm>
            <a:off x="4824288" y="1539131"/>
            <a:ext cx="0" cy="3384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Immagine 25" descr="20220415_104119.jpg"/>
          <p:cNvPicPr>
            <a:picLocks noChangeAspect="1"/>
          </p:cNvPicPr>
          <p:nvPr/>
        </p:nvPicPr>
        <p:blipFill>
          <a:blip r:embed="rId6" cstate="print"/>
          <a:srcRect l="20002" t="19991" r="11101" b="17780"/>
          <a:stretch>
            <a:fillRect/>
          </a:stretch>
        </p:blipFill>
        <p:spPr>
          <a:xfrm rot="5400000">
            <a:off x="4589740" y="2422111"/>
            <a:ext cx="3240000" cy="2194839"/>
          </a:xfrm>
          <a:prstGeom prst="rect">
            <a:avLst/>
          </a:prstGeom>
        </p:spPr>
      </p:pic>
      <p:pic>
        <p:nvPicPr>
          <p:cNvPr id="28" name="Immagine 27" descr="20220415_104345.jpg"/>
          <p:cNvPicPr>
            <a:picLocks noChangeAspect="1"/>
          </p:cNvPicPr>
          <p:nvPr/>
        </p:nvPicPr>
        <p:blipFill>
          <a:blip r:embed="rId7" cstate="print"/>
          <a:srcRect l="15546" t="14065" r="4445" b="14816"/>
          <a:stretch>
            <a:fillRect/>
          </a:stretch>
        </p:blipFill>
        <p:spPr>
          <a:xfrm rot="5400000">
            <a:off x="7236856" y="2439171"/>
            <a:ext cx="3240000" cy="21600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1019"/>
            <a:ext cx="6456704" cy="769441"/>
          </a:xfrm>
          <a:prstGeom prst="rect">
            <a:avLst/>
          </a:prstGeom>
          <a:noFill/>
        </p:spPr>
        <p:txBody>
          <a:bodyPr wrap="none" rtlCol="0">
            <a:spAutoFit/>
          </a:bodyPr>
          <a:lstStyle/>
          <a:p>
            <a:r>
              <a:rPr lang="en-US" sz="2400" b="1" dirty="0" smtClean="0"/>
              <a:t>The Docking Module</a:t>
            </a:r>
          </a:p>
          <a:p>
            <a:r>
              <a:rPr lang="en-US" sz="2000" dirty="0" smtClean="0"/>
              <a:t>The Docking Mechanism Prototype (ABS CF-10 3D Printed) </a:t>
            </a:r>
            <a:endParaRPr lang="en-US" sz="2000" dirty="0"/>
          </a:p>
        </p:txBody>
      </p:sp>
      <p:pic>
        <p:nvPicPr>
          <p:cNvPr id="3" name="Picture 25"/>
          <p:cNvPicPr>
            <a:picLocks noChangeAspect="1" noChangeArrowheads="1"/>
          </p:cNvPicPr>
          <p:nvPr/>
        </p:nvPicPr>
        <p:blipFill>
          <a:blip r:embed="rId2" cstate="print"/>
          <a:srcRect l="5238" t="16676" r="5711" b="19717"/>
          <a:stretch>
            <a:fillRect/>
          </a:stretch>
        </p:blipFill>
        <p:spPr bwMode="auto">
          <a:xfrm>
            <a:off x="8640712" y="603027"/>
            <a:ext cx="1367905" cy="233545"/>
          </a:xfrm>
          <a:prstGeom prst="rect">
            <a:avLst/>
          </a:prstGeom>
          <a:noFill/>
          <a:ln w="9525">
            <a:noFill/>
            <a:miter lim="800000"/>
            <a:headEnd/>
            <a:tailEnd/>
          </a:ln>
        </p:spPr>
      </p:pic>
      <p:pic>
        <p:nvPicPr>
          <p:cNvPr id="8" name="Immagine 7" descr="20220408_103216.jpg"/>
          <p:cNvPicPr>
            <a:picLocks noChangeAspect="1"/>
          </p:cNvPicPr>
          <p:nvPr/>
        </p:nvPicPr>
        <p:blipFill>
          <a:blip r:embed="rId3" cstate="print"/>
          <a:srcRect l="22315" t="14434" r="29499" b="17275"/>
          <a:stretch>
            <a:fillRect/>
          </a:stretch>
        </p:blipFill>
        <p:spPr>
          <a:xfrm rot="5400000">
            <a:off x="6160788" y="1642791"/>
            <a:ext cx="3015632" cy="3240360"/>
          </a:xfrm>
          <a:prstGeom prst="rect">
            <a:avLst/>
          </a:prstGeom>
        </p:spPr>
      </p:pic>
      <p:sp>
        <p:nvSpPr>
          <p:cNvPr id="6" name="Rettangolo 5"/>
          <p:cNvSpPr/>
          <p:nvPr/>
        </p:nvSpPr>
        <p:spPr>
          <a:xfrm>
            <a:off x="1439912" y="1313815"/>
            <a:ext cx="1245854" cy="369332"/>
          </a:xfrm>
          <a:prstGeom prst="rect">
            <a:avLst/>
          </a:prstGeom>
        </p:spPr>
        <p:txBody>
          <a:bodyPr wrap="none">
            <a:spAutoFit/>
          </a:bodyPr>
          <a:lstStyle/>
          <a:p>
            <a:r>
              <a:rPr lang="en-US" dirty="0" smtClean="0"/>
              <a:t>CAD Model</a:t>
            </a:r>
            <a:endParaRPr lang="it-IT" dirty="0"/>
          </a:p>
        </p:txBody>
      </p:sp>
      <p:sp>
        <p:nvSpPr>
          <p:cNvPr id="9" name="Rettangolo 8"/>
          <p:cNvSpPr/>
          <p:nvPr/>
        </p:nvSpPr>
        <p:spPr>
          <a:xfrm>
            <a:off x="6048424" y="1323107"/>
            <a:ext cx="2827056" cy="369332"/>
          </a:xfrm>
          <a:prstGeom prst="rect">
            <a:avLst/>
          </a:prstGeom>
        </p:spPr>
        <p:txBody>
          <a:bodyPr wrap="none">
            <a:spAutoFit/>
          </a:bodyPr>
          <a:lstStyle/>
          <a:p>
            <a:r>
              <a:rPr lang="en-US" dirty="0" smtClean="0"/>
              <a:t>Prototype Model 3D Printed</a:t>
            </a:r>
            <a:endParaRPr lang="it-IT" dirty="0"/>
          </a:p>
        </p:txBody>
      </p:sp>
      <p:pic>
        <p:nvPicPr>
          <p:cNvPr id="3074" name="Picture 2"/>
          <p:cNvPicPr>
            <a:picLocks noChangeAspect="1" noChangeArrowheads="1"/>
          </p:cNvPicPr>
          <p:nvPr/>
        </p:nvPicPr>
        <p:blipFill>
          <a:blip r:embed="rId4" cstate="print"/>
          <a:srcRect/>
          <a:stretch>
            <a:fillRect/>
          </a:stretch>
        </p:blipFill>
        <p:spPr bwMode="auto">
          <a:xfrm>
            <a:off x="2232000" y="2331219"/>
            <a:ext cx="1980944" cy="18000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43768" y="2259211"/>
            <a:ext cx="1980944" cy="1800000"/>
          </a:xfrm>
          <a:prstGeom prst="rect">
            <a:avLst/>
          </a:prstGeom>
          <a:noFill/>
          <a:ln w="9525">
            <a:noFill/>
            <a:miter lim="800000"/>
            <a:headEnd/>
            <a:tailEnd/>
          </a:ln>
        </p:spPr>
      </p:pic>
      <p:sp>
        <p:nvSpPr>
          <p:cNvPr id="11" name="Rettangolo 10"/>
          <p:cNvSpPr/>
          <p:nvPr/>
        </p:nvSpPr>
        <p:spPr>
          <a:xfrm>
            <a:off x="2664048" y="1899171"/>
            <a:ext cx="1009379" cy="369332"/>
          </a:xfrm>
          <a:prstGeom prst="rect">
            <a:avLst/>
          </a:prstGeom>
        </p:spPr>
        <p:txBody>
          <a:bodyPr wrap="none">
            <a:spAutoFit/>
          </a:bodyPr>
          <a:lstStyle/>
          <a:p>
            <a:r>
              <a:rPr lang="en-US" dirty="0" smtClean="0"/>
              <a:t>Top view</a:t>
            </a:r>
            <a:endParaRPr lang="it-IT" dirty="0"/>
          </a:p>
        </p:txBody>
      </p:sp>
      <p:sp>
        <p:nvSpPr>
          <p:cNvPr id="12" name="Rettangolo 11"/>
          <p:cNvSpPr/>
          <p:nvPr/>
        </p:nvSpPr>
        <p:spPr>
          <a:xfrm>
            <a:off x="359792" y="1899171"/>
            <a:ext cx="1375441" cy="369332"/>
          </a:xfrm>
          <a:prstGeom prst="rect">
            <a:avLst/>
          </a:prstGeom>
        </p:spPr>
        <p:txBody>
          <a:bodyPr wrap="none">
            <a:spAutoFit/>
          </a:bodyPr>
          <a:lstStyle/>
          <a:p>
            <a:r>
              <a:rPr lang="en-US" dirty="0" smtClean="0"/>
              <a:t>Bottom view</a:t>
            </a:r>
            <a:endParaRPr lang="it-IT" dirty="0"/>
          </a:p>
        </p:txBody>
      </p:sp>
      <p:sp>
        <p:nvSpPr>
          <p:cNvPr id="13" name="Figura a mano libera 12"/>
          <p:cNvSpPr/>
          <p:nvPr/>
        </p:nvSpPr>
        <p:spPr>
          <a:xfrm rot="20144109">
            <a:off x="3456490" y="3213534"/>
            <a:ext cx="1800000" cy="1440000"/>
          </a:xfrm>
          <a:custGeom>
            <a:avLst/>
            <a:gdLst>
              <a:gd name="connsiteX0" fmla="*/ 0 w 2167759"/>
              <a:gd name="connsiteY0" fmla="*/ 0 h 1995652"/>
              <a:gd name="connsiteX1" fmla="*/ 488731 w 2167759"/>
              <a:gd name="connsiteY1" fmla="*/ 1694793 h 1995652"/>
              <a:gd name="connsiteX2" fmla="*/ 2167759 w 2167759"/>
              <a:gd name="connsiteY2" fmla="*/ 1805152 h 1995652"/>
            </a:gdLst>
            <a:ahLst/>
            <a:cxnLst>
              <a:cxn ang="0">
                <a:pos x="connsiteX0" y="connsiteY0"/>
              </a:cxn>
              <a:cxn ang="0">
                <a:pos x="connsiteX1" y="connsiteY1"/>
              </a:cxn>
              <a:cxn ang="0">
                <a:pos x="connsiteX2" y="connsiteY2"/>
              </a:cxn>
            </a:cxnLst>
            <a:rect l="l" t="t" r="r" b="b"/>
            <a:pathLst>
              <a:path w="2167759" h="1995652">
                <a:moveTo>
                  <a:pt x="0" y="0"/>
                </a:moveTo>
                <a:cubicBezTo>
                  <a:pt x="63719" y="696967"/>
                  <a:pt x="127438" y="1393934"/>
                  <a:pt x="488731" y="1694793"/>
                </a:cubicBezTo>
                <a:cubicBezTo>
                  <a:pt x="850024" y="1995652"/>
                  <a:pt x="1883980" y="1818290"/>
                  <a:pt x="2167759" y="1805152"/>
                </a:cubicBezTo>
              </a:path>
            </a:pathLst>
          </a:cu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Rettangolo 13"/>
          <p:cNvSpPr/>
          <p:nvPr/>
        </p:nvSpPr>
        <p:spPr>
          <a:xfrm>
            <a:off x="1223888" y="4635475"/>
            <a:ext cx="4743671" cy="369332"/>
          </a:xfrm>
          <a:prstGeom prst="rect">
            <a:avLst/>
          </a:prstGeom>
        </p:spPr>
        <p:txBody>
          <a:bodyPr wrap="none">
            <a:spAutoFit/>
          </a:bodyPr>
          <a:lstStyle/>
          <a:p>
            <a:r>
              <a:rPr lang="en-US" dirty="0" smtClean="0"/>
              <a:t>Interface plate 3D printed as a single component</a:t>
            </a:r>
            <a:endParaRPr lang="it-IT"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1019"/>
            <a:ext cx="8230779" cy="769441"/>
          </a:xfrm>
          <a:prstGeom prst="rect">
            <a:avLst/>
          </a:prstGeom>
          <a:noFill/>
        </p:spPr>
        <p:txBody>
          <a:bodyPr wrap="none" rtlCol="0">
            <a:spAutoFit/>
          </a:bodyPr>
          <a:lstStyle/>
          <a:p>
            <a:r>
              <a:rPr lang="en-US" sz="2400" b="1" dirty="0" smtClean="0"/>
              <a:t>The Docking Module</a:t>
            </a:r>
          </a:p>
          <a:p>
            <a:r>
              <a:rPr lang="en-US" sz="2000" dirty="0" smtClean="0"/>
              <a:t>The Docking Mechanism Prototype for PM3 integration (Titanium 3D Printed) </a:t>
            </a:r>
            <a:endParaRPr lang="en-US" sz="2000" dirty="0"/>
          </a:p>
        </p:txBody>
      </p:sp>
      <p:pic>
        <p:nvPicPr>
          <p:cNvPr id="3" name="Picture 25"/>
          <p:cNvPicPr>
            <a:picLocks noChangeAspect="1" noChangeArrowheads="1"/>
          </p:cNvPicPr>
          <p:nvPr/>
        </p:nvPicPr>
        <p:blipFill>
          <a:blip r:embed="rId2" cstate="print"/>
          <a:srcRect l="5238" t="16676" r="5711" b="19717"/>
          <a:stretch>
            <a:fillRect/>
          </a:stretch>
        </p:blipFill>
        <p:spPr bwMode="auto">
          <a:xfrm>
            <a:off x="8640712" y="603027"/>
            <a:ext cx="1367905" cy="233545"/>
          </a:xfrm>
          <a:prstGeom prst="rect">
            <a:avLst/>
          </a:prstGeom>
          <a:noFill/>
          <a:ln w="9525">
            <a:noFill/>
            <a:miter lim="800000"/>
            <a:headEnd/>
            <a:tailEnd/>
          </a:ln>
        </p:spPr>
      </p:pic>
      <p:pic>
        <p:nvPicPr>
          <p:cNvPr id="5" name="Immagine 4"/>
          <p:cNvPicPr>
            <a:picLocks noChangeAspect="1"/>
          </p:cNvPicPr>
          <p:nvPr/>
        </p:nvPicPr>
        <p:blipFill>
          <a:blip r:embed="rId3" cstate="print"/>
          <a:srcRect/>
          <a:stretch>
            <a:fillRect/>
          </a:stretch>
        </p:blipFill>
        <p:spPr bwMode="auto">
          <a:xfrm>
            <a:off x="5132412" y="3159491"/>
            <a:ext cx="1924124" cy="1620000"/>
          </a:xfrm>
          <a:prstGeom prst="rect">
            <a:avLst/>
          </a:prstGeom>
          <a:noFill/>
          <a:ln w="9525">
            <a:noFill/>
            <a:miter lim="800000"/>
            <a:headEnd/>
            <a:tailEnd/>
          </a:ln>
        </p:spPr>
      </p:pic>
      <p:sp>
        <p:nvSpPr>
          <p:cNvPr id="7" name="Rettangolo 6"/>
          <p:cNvSpPr/>
          <p:nvPr/>
        </p:nvSpPr>
        <p:spPr>
          <a:xfrm>
            <a:off x="1439912" y="1313815"/>
            <a:ext cx="1245854" cy="369332"/>
          </a:xfrm>
          <a:prstGeom prst="rect">
            <a:avLst/>
          </a:prstGeom>
        </p:spPr>
        <p:txBody>
          <a:bodyPr wrap="none">
            <a:spAutoFit/>
          </a:bodyPr>
          <a:lstStyle/>
          <a:p>
            <a:r>
              <a:rPr lang="en-US" dirty="0" smtClean="0"/>
              <a:t>CAD Model</a:t>
            </a:r>
            <a:endParaRPr lang="it-IT" dirty="0"/>
          </a:p>
        </p:txBody>
      </p:sp>
      <p:pic>
        <p:nvPicPr>
          <p:cNvPr id="12" name="Immagine 11"/>
          <p:cNvPicPr/>
          <p:nvPr/>
        </p:nvPicPr>
        <p:blipFill>
          <a:blip r:embed="rId4" cstate="print">
            <a:lum bright="10000"/>
          </a:blip>
          <a:srcRect l="2239" t="2667" b="1322"/>
          <a:stretch>
            <a:fillRect/>
          </a:stretch>
        </p:blipFill>
        <p:spPr bwMode="auto">
          <a:xfrm>
            <a:off x="431800" y="1827163"/>
            <a:ext cx="3144168" cy="2592288"/>
          </a:xfrm>
          <a:prstGeom prst="rect">
            <a:avLst/>
          </a:prstGeom>
          <a:noFill/>
          <a:ln w="9525">
            <a:noFill/>
            <a:miter lim="800000"/>
            <a:headEnd/>
            <a:tailEnd/>
          </a:ln>
        </p:spPr>
      </p:pic>
      <p:sp>
        <p:nvSpPr>
          <p:cNvPr id="13" name="Rettangolo 12"/>
          <p:cNvSpPr/>
          <p:nvPr/>
        </p:nvSpPr>
        <p:spPr>
          <a:xfrm>
            <a:off x="1843968" y="4770199"/>
            <a:ext cx="6076664" cy="369332"/>
          </a:xfrm>
          <a:prstGeom prst="rect">
            <a:avLst/>
          </a:prstGeom>
        </p:spPr>
        <p:txBody>
          <a:bodyPr wrap="none">
            <a:spAutoFit/>
          </a:bodyPr>
          <a:lstStyle/>
          <a:p>
            <a:r>
              <a:rPr lang="en-US" dirty="0" smtClean="0"/>
              <a:t>Probe/Drogue components 3D printed as separate components</a:t>
            </a:r>
            <a:endParaRPr lang="it-IT" dirty="0"/>
          </a:p>
        </p:txBody>
      </p:sp>
      <p:cxnSp>
        <p:nvCxnSpPr>
          <p:cNvPr id="15" name="Connettore 2 14"/>
          <p:cNvCxnSpPr>
            <a:stCxn id="12" idx="3"/>
          </p:cNvCxnSpPr>
          <p:nvPr/>
        </p:nvCxnSpPr>
        <p:spPr>
          <a:xfrm flipV="1">
            <a:off x="3575968" y="2907283"/>
            <a:ext cx="1536352"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Immagine 17"/>
          <p:cNvPicPr>
            <a:picLocks noChangeAspect="1"/>
          </p:cNvPicPr>
          <p:nvPr/>
        </p:nvPicPr>
        <p:blipFill>
          <a:blip r:embed="rId5" cstate="print"/>
          <a:srcRect/>
          <a:stretch>
            <a:fillRect/>
          </a:stretch>
        </p:blipFill>
        <p:spPr bwMode="auto">
          <a:xfrm>
            <a:off x="6264448" y="1359291"/>
            <a:ext cx="2265113" cy="1620000"/>
          </a:xfrm>
          <a:prstGeom prst="rect">
            <a:avLst/>
          </a:prstGeom>
          <a:noFill/>
          <a:ln w="9525">
            <a:noFill/>
            <a:miter lim="800000"/>
            <a:headEnd/>
            <a:tailEnd/>
          </a:ln>
        </p:spPr>
      </p:pic>
      <p:pic>
        <p:nvPicPr>
          <p:cNvPr id="19" name="Immagine 18"/>
          <p:cNvPicPr>
            <a:picLocks noChangeAspect="1"/>
          </p:cNvPicPr>
          <p:nvPr/>
        </p:nvPicPr>
        <p:blipFill>
          <a:blip r:embed="rId6" cstate="print"/>
          <a:srcRect/>
          <a:stretch>
            <a:fillRect/>
          </a:stretch>
        </p:blipFill>
        <p:spPr bwMode="auto">
          <a:xfrm>
            <a:off x="8031989" y="3123307"/>
            <a:ext cx="1760851" cy="162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415</Words>
  <Application>Microsoft Office PowerPoint</Application>
  <PresentationFormat>Personalizzato</PresentationFormat>
  <Paragraphs>105</Paragraphs>
  <Slides>11</Slides>
  <Notes>1</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Predefinito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SRSED Pietro Pasolini</dc:creator>
  <cp:lastModifiedBy>pietro.pasolini</cp:lastModifiedBy>
  <cp:revision>59</cp:revision>
  <dcterms:created xsi:type="dcterms:W3CDTF">2022-04-12T10:45:21Z</dcterms:created>
  <dcterms:modified xsi:type="dcterms:W3CDTF">2022-04-20T16:16:04Z</dcterms:modified>
</cp:coreProperties>
</file>