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73" r:id="rId2"/>
    <p:sldId id="264" r:id="rId3"/>
    <p:sldId id="257" r:id="rId4"/>
    <p:sldId id="265" r:id="rId5"/>
    <p:sldId id="267" r:id="rId6"/>
    <p:sldId id="274" r:id="rId7"/>
    <p:sldId id="275" r:id="rId8"/>
    <p:sldId id="276" r:id="rId9"/>
    <p:sldId id="277" r:id="rId10"/>
    <p:sldId id="263" r:id="rId11"/>
    <p:sldId id="258" r:id="rId12"/>
    <p:sldId id="259" r:id="rId13"/>
    <p:sldId id="260" r:id="rId14"/>
    <p:sldId id="261" r:id="rId15"/>
    <p:sldId id="262" r:id="rId16"/>
  </p:sldIdLst>
  <p:sldSz cx="10080625" cy="567055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E00"/>
    <a:srgbClr val="0201FB"/>
    <a:srgbClr val="F5903D"/>
    <a:srgbClr val="F9BF8F"/>
    <a:srgbClr val="69B4FF"/>
    <a:srgbClr val="E1F0FF"/>
    <a:srgbClr val="4283D2"/>
    <a:srgbClr val="C5D9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70526" autoAdjust="0"/>
  </p:normalViewPr>
  <p:slideViewPr>
    <p:cSldViewPr snapToGrid="0">
      <p:cViewPr varScale="1">
        <p:scale>
          <a:sx n="57" d="100"/>
          <a:sy n="57" d="100"/>
        </p:scale>
        <p:origin x="1530" y="54"/>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72" d="100"/>
          <a:sy n="72" d="100"/>
        </p:scale>
        <p:origin x="391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RICERCA_PM3\Resport\23_ultima%20roba\Grafico%20perdite%20DAHB.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RICERCA_PM3\Resport\23_ultima%20roba\Grafico%20perdite%20DAHB.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RICERCA_PM3\Resport\23_ultima%20roba\Grafico%20perdite%20DAHB.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RICERCA_PM3\Resport\22_25-11_2-11\Perdite\Libro%201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it-IT" dirty="0"/>
              <a:t>480kHz</a:t>
            </a:r>
          </a:p>
        </c:rich>
      </c:tx>
      <c:layout>
        <c:manualLayout>
          <c:xMode val="edge"/>
          <c:yMode val="edge"/>
          <c:x val="0.22188122230456081"/>
          <c:y val="0.8703700747205233"/>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it-IT"/>
        </a:p>
      </c:txPr>
    </c:title>
    <c:autoTitleDeleted val="0"/>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57FD-6E41-B9C9-CB3A19F35833}"/>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57FD-6E41-B9C9-CB3A19F35833}"/>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57FD-6E41-B9C9-CB3A19F3583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57FD-6E41-B9C9-CB3A19F35833}"/>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57FD-6E41-B9C9-CB3A19F35833}"/>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57FD-6E41-B9C9-CB3A19F35833}"/>
              </c:ext>
            </c:extLst>
          </c:dPt>
          <c:dLbls>
            <c:dLbl>
              <c:idx val="0"/>
              <c:tx>
                <c:rich>
                  <a:bodyPr/>
                  <a:lstStyle/>
                  <a:p>
                    <a:fld id="{3066606E-BE1E-44C8-AFE5-4CFA220F1E54}" type="CELLRANGE">
                      <a:rPr lang="en-US"/>
                      <a:pPr/>
                      <a:t>[INTERVALLOCELLE]</a:t>
                    </a:fld>
                    <a:r>
                      <a:rPr lang="en-US" baseline="0"/>
                      <a:t>; </a:t>
                    </a:r>
                    <a:fld id="{990F0BED-0B28-48F4-BD27-FF72B4073D6F}"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57FD-6E41-B9C9-CB3A19F35833}"/>
                </c:ext>
              </c:extLst>
            </c:dLbl>
            <c:dLbl>
              <c:idx val="1"/>
              <c:tx>
                <c:rich>
                  <a:bodyPr/>
                  <a:lstStyle/>
                  <a:p>
                    <a:fld id="{DACC1AE0-AB34-41E3-B4F0-65CA8B799002}" type="CELLRANGE">
                      <a:rPr lang="en-US"/>
                      <a:pPr/>
                      <a:t>[INTERVALLOCELLE]</a:t>
                    </a:fld>
                    <a:r>
                      <a:rPr lang="en-US" baseline="0"/>
                      <a:t>; </a:t>
                    </a:r>
                    <a:fld id="{066FB60C-4C2A-46C0-A715-2C3F3844D0CB}"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57FD-6E41-B9C9-CB3A19F35833}"/>
                </c:ext>
              </c:extLst>
            </c:dLbl>
            <c:dLbl>
              <c:idx val="2"/>
              <c:tx>
                <c:rich>
                  <a:bodyPr/>
                  <a:lstStyle/>
                  <a:p>
                    <a:fld id="{618C6334-99DD-485C-874B-E5C6430D1E76}" type="CELLRANGE">
                      <a:rPr lang="en-US"/>
                      <a:pPr/>
                      <a:t>[INTERVALLOCELLE]</a:t>
                    </a:fld>
                    <a:r>
                      <a:rPr lang="en-US" baseline="0"/>
                      <a:t>; </a:t>
                    </a:r>
                    <a:fld id="{74690811-9087-4FC0-89CB-CC983DC2BC0C}"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7FD-6E41-B9C9-CB3A19F35833}"/>
                </c:ext>
              </c:extLst>
            </c:dLbl>
            <c:dLbl>
              <c:idx val="3"/>
              <c:tx>
                <c:rich>
                  <a:bodyPr/>
                  <a:lstStyle/>
                  <a:p>
                    <a:fld id="{F2395AC6-3228-47E0-9625-AEDB2CEAD449}" type="CELLRANGE">
                      <a:rPr lang="en-US"/>
                      <a:pPr/>
                      <a:t>[INTERVALLOCELLE]</a:t>
                    </a:fld>
                    <a:r>
                      <a:rPr lang="en-US" baseline="0"/>
                      <a:t>; </a:t>
                    </a:r>
                    <a:fld id="{22E77292-FBF2-4208-B50C-E022A5D6F9CE}"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7FD-6E41-B9C9-CB3A19F35833}"/>
                </c:ext>
              </c:extLst>
            </c:dLbl>
            <c:dLbl>
              <c:idx val="4"/>
              <c:tx>
                <c:rich>
                  <a:bodyPr/>
                  <a:lstStyle/>
                  <a:p>
                    <a:fld id="{7CD10AD9-2C9C-435C-A6E0-D9BB1F54B6E7}" type="CELLRANGE">
                      <a:rPr lang="en-US"/>
                      <a:pPr/>
                      <a:t>[INTERVALLOCELLE]</a:t>
                    </a:fld>
                    <a:r>
                      <a:rPr lang="en-US" baseline="0"/>
                      <a:t>; </a:t>
                    </a:r>
                    <a:fld id="{7BB29A3B-FBF3-4333-99E1-BABC175F6F04}"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57FD-6E41-B9C9-CB3A19F35833}"/>
                </c:ext>
              </c:extLst>
            </c:dLbl>
            <c:dLbl>
              <c:idx val="5"/>
              <c:tx>
                <c:rich>
                  <a:bodyPr/>
                  <a:lstStyle/>
                  <a:p>
                    <a:fld id="{166987D3-71F3-42C7-BA53-8D06B6761EB6}" type="CELLRANGE">
                      <a:rPr lang="en-US"/>
                      <a:pPr/>
                      <a:t>[INTERVALLOCELLE]</a:t>
                    </a:fld>
                    <a:r>
                      <a:rPr lang="en-US" baseline="0"/>
                      <a:t>; </a:t>
                    </a:r>
                    <a:fld id="{5D03C9C6-1474-4DA0-BD64-200E7E220887}"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57FD-6E41-B9C9-CB3A19F358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showDataLabelsRange val="1"/>
              </c:ext>
            </c:extLst>
          </c:dLbls>
          <c:cat>
            <c:strRef>
              <c:f>Foglio1!$H$41:$H$46</c:f>
              <c:strCache>
                <c:ptCount val="6"/>
                <c:pt idx="0">
                  <c:v>ESR condensatore C1</c:v>
                </c:pt>
                <c:pt idx="1">
                  <c:v>ESR condensatore C2</c:v>
                </c:pt>
                <c:pt idx="2">
                  <c:v>Resistenza serie primario</c:v>
                </c:pt>
                <c:pt idx="3">
                  <c:v>Resistenza serie secondario</c:v>
                </c:pt>
                <c:pt idx="4">
                  <c:v>Perdite di pilotaggio dispositivi GaN</c:v>
                </c:pt>
                <c:pt idx="5">
                  <c:v>Perdite di conduzione dispositivi GaN</c:v>
                </c:pt>
              </c:strCache>
            </c:strRef>
          </c:cat>
          <c:val>
            <c:numRef>
              <c:f>Foglio1!$I$41:$I$46</c:f>
              <c:numCache>
                <c:formatCode>0.0</c:formatCode>
                <c:ptCount val="6"/>
                <c:pt idx="0">
                  <c:v>101.4375</c:v>
                </c:pt>
                <c:pt idx="1">
                  <c:v>154.88000000000002</c:v>
                </c:pt>
                <c:pt idx="2">
                  <c:v>706.25</c:v>
                </c:pt>
                <c:pt idx="3">
                  <c:v>468.65159999999992</c:v>
                </c:pt>
                <c:pt idx="4">
                  <c:v>172.79999999999998</c:v>
                </c:pt>
                <c:pt idx="5">
                  <c:v>30.731999999999992</c:v>
                </c:pt>
              </c:numCache>
            </c:numRef>
          </c:val>
          <c:extLst>
            <c:ext xmlns:c15="http://schemas.microsoft.com/office/drawing/2012/chart" uri="{02D57815-91ED-43cb-92C2-25804820EDAC}">
              <c15:datalabelsRange>
                <c15:f>Foglio1!$N$41:$N$46</c15:f>
                <c15:dlblRangeCache>
                  <c:ptCount val="6"/>
                  <c:pt idx="0">
                    <c:v>0,45%</c:v>
                  </c:pt>
                  <c:pt idx="1">
                    <c:v>0,68%</c:v>
                  </c:pt>
                  <c:pt idx="2">
                    <c:v>3,11%</c:v>
                  </c:pt>
                  <c:pt idx="3">
                    <c:v>2,06%</c:v>
                  </c:pt>
                  <c:pt idx="4">
                    <c:v>0,76%</c:v>
                  </c:pt>
                  <c:pt idx="5">
                    <c:v>0,14%</c:v>
                  </c:pt>
                </c15:dlblRangeCache>
              </c15:datalabelsRange>
            </c:ext>
            <c:ext xmlns:c16="http://schemas.microsoft.com/office/drawing/2014/chart" uri="{C3380CC4-5D6E-409C-BE32-E72D297353CC}">
              <c16:uniqueId val="{0000000C-57FD-6E41-B9C9-CB3A19F3583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25778652668417"/>
          <c:y val="0.11458005249343832"/>
          <c:w val="0.32353324584426951"/>
          <c:h val="0.77083989501312355"/>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it-IT"/>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it-IT" dirty="0"/>
              <a:t>320kHz</a:t>
            </a:r>
          </a:p>
        </c:rich>
      </c:tx>
      <c:layout>
        <c:manualLayout>
          <c:xMode val="edge"/>
          <c:yMode val="edge"/>
          <c:x val="0.39035618425712493"/>
          <c:y val="0.8703700747205233"/>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it-IT"/>
        </a:p>
      </c:txPr>
    </c:title>
    <c:autoTitleDeleted val="0"/>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2DED-5646-84DB-0DB0061993EA}"/>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2DED-5646-84DB-0DB0061993EA}"/>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2DED-5646-84DB-0DB0061993EA}"/>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2DED-5646-84DB-0DB0061993EA}"/>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2DED-5646-84DB-0DB0061993EA}"/>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2DED-5646-84DB-0DB0061993EA}"/>
              </c:ext>
            </c:extLst>
          </c:dPt>
          <c:dLbls>
            <c:dLbl>
              <c:idx val="0"/>
              <c:layout>
                <c:manualLayout>
                  <c:x val="0.13375808017597648"/>
                  <c:y val="-1.1759988334791499E-2"/>
                </c:manualLayout>
              </c:layout>
              <c:tx>
                <c:rich>
                  <a:bodyPr/>
                  <a:lstStyle/>
                  <a:p>
                    <a:fld id="{FB5F2D02-407E-4209-A8F7-59786F323362}" type="CELLRANGE">
                      <a:rPr lang="en-US"/>
                      <a:pPr/>
                      <a:t>[INTERVALLOCELLE]</a:t>
                    </a:fld>
                    <a:r>
                      <a:rPr lang="en-US" baseline="0"/>
                      <a:t>; </a:t>
                    </a:r>
                    <a:fld id="{9FFC6BD6-938A-4D12-B949-31BA2870EA4F}"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layout>
                    <c:manualLayout>
                      <c:w val="0.24752134216428806"/>
                      <c:h val="0.16262587598706124"/>
                    </c:manualLayout>
                  </c15:layout>
                  <c15:dlblFieldTable/>
                  <c15:showDataLabelsRange val="1"/>
                </c:ext>
                <c:ext xmlns:c16="http://schemas.microsoft.com/office/drawing/2014/chart" uri="{C3380CC4-5D6E-409C-BE32-E72D297353CC}">
                  <c16:uniqueId val="{00000001-2DED-5646-84DB-0DB0061993EA}"/>
                </c:ext>
              </c:extLst>
            </c:dLbl>
            <c:dLbl>
              <c:idx val="1"/>
              <c:tx>
                <c:rich>
                  <a:bodyPr/>
                  <a:lstStyle/>
                  <a:p>
                    <a:fld id="{373FE1C2-EBED-4494-BDA1-428023EBCE9C}" type="CELLRANGE">
                      <a:rPr lang="en-US"/>
                      <a:pPr/>
                      <a:t>[INTERVALLOCELLE]</a:t>
                    </a:fld>
                    <a:r>
                      <a:rPr lang="en-US" baseline="0"/>
                      <a:t>; </a:t>
                    </a:r>
                    <a:fld id="{547951EF-7EEC-450D-B9BF-6E1062D44C24}"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layout>
                    <c:manualLayout>
                      <c:w val="0.24041971369812798"/>
                      <c:h val="0.16319438901009811"/>
                    </c:manualLayout>
                  </c15:layout>
                  <c15:dlblFieldTable/>
                  <c15:showDataLabelsRange val="1"/>
                </c:ext>
                <c:ext xmlns:c16="http://schemas.microsoft.com/office/drawing/2014/chart" uri="{C3380CC4-5D6E-409C-BE32-E72D297353CC}">
                  <c16:uniqueId val="{00000003-2DED-5646-84DB-0DB0061993EA}"/>
                </c:ext>
              </c:extLst>
            </c:dLbl>
            <c:dLbl>
              <c:idx val="2"/>
              <c:tx>
                <c:rich>
                  <a:bodyPr/>
                  <a:lstStyle/>
                  <a:p>
                    <a:fld id="{55B9F187-4178-413B-A20B-BCAEB4C3F786}" type="CELLRANGE">
                      <a:rPr lang="en-US"/>
                      <a:pPr/>
                      <a:t>[INTERVALLOCELLE]</a:t>
                    </a:fld>
                    <a:r>
                      <a:rPr lang="en-US" baseline="0"/>
                      <a:t>; </a:t>
                    </a:r>
                    <a:fld id="{4651E753-7749-404F-BAFB-326AA4A30805}" type="VALUE">
                      <a:rPr lang="en-US" baseline="0"/>
                      <a:pPr/>
                      <a:t>[VALORE]</a:t>
                    </a:fld>
                    <a:r>
                      <a:rPr lang="en-US" baseline="0"/>
                      <a:t>mW</a:t>
                    </a:r>
                  </a:p>
                </c:rich>
              </c:tx>
              <c:showLegendKey val="0"/>
              <c:showVal val="1"/>
              <c:showCatName val="0"/>
              <c:showSerName val="0"/>
              <c:showPercent val="0"/>
              <c:showBubbleSize val="0"/>
              <c:extLst>
                <c:ext xmlns:c15="http://schemas.microsoft.com/office/drawing/2012/chart" uri="{CE6537A1-D6FC-4f65-9D91-7224C49458BB}">
                  <c15:layout>
                    <c:manualLayout>
                      <c:w val="0.25521477300262818"/>
                      <c:h val="0.1706123157832844"/>
                    </c:manualLayout>
                  </c15:layout>
                  <c15:dlblFieldTable/>
                  <c15:showDataLabelsRange val="1"/>
                </c:ext>
                <c:ext xmlns:c16="http://schemas.microsoft.com/office/drawing/2014/chart" uri="{C3380CC4-5D6E-409C-BE32-E72D297353CC}">
                  <c16:uniqueId val="{00000005-2DED-5646-84DB-0DB0061993EA}"/>
                </c:ext>
              </c:extLst>
            </c:dLbl>
            <c:dLbl>
              <c:idx val="3"/>
              <c:layout>
                <c:manualLayout>
                  <c:x val="2.9590118609000366E-2"/>
                  <c:y val="0.11720129605393549"/>
                </c:manualLayout>
              </c:layout>
              <c:tx>
                <c:rich>
                  <a:bodyPr/>
                  <a:lstStyle/>
                  <a:p>
                    <a:fld id="{7D06246C-A92B-4CCD-AA7D-BB95A279AA5B}" type="CELLRANGE">
                      <a:rPr lang="en-US"/>
                      <a:pPr/>
                      <a:t>[INTERVALLOCELLE]</a:t>
                    </a:fld>
                    <a:r>
                      <a:rPr lang="en-US" baseline="0"/>
                      <a:t>; </a:t>
                    </a:r>
                    <a:fld id="{374FD876-9466-4066-A234-EF6D55A3628F}"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layout>
                    <c:manualLayout>
                      <c:w val="0.27370859713325341"/>
                      <c:h val="0.16319438901009811"/>
                    </c:manualLayout>
                  </c15:layout>
                  <c15:dlblFieldTable/>
                  <c15:showDataLabelsRange val="1"/>
                </c:ext>
                <c:ext xmlns:c16="http://schemas.microsoft.com/office/drawing/2014/chart" uri="{C3380CC4-5D6E-409C-BE32-E72D297353CC}">
                  <c16:uniqueId val="{00000007-2DED-5646-84DB-0DB0061993EA}"/>
                </c:ext>
              </c:extLst>
            </c:dLbl>
            <c:dLbl>
              <c:idx val="4"/>
              <c:tx>
                <c:rich>
                  <a:bodyPr/>
                  <a:lstStyle/>
                  <a:p>
                    <a:fld id="{5B27165D-D364-4664-AD48-C1B545474124}" type="CELLRANGE">
                      <a:rPr lang="en-US"/>
                      <a:pPr/>
                      <a:t>[INTERVALLOCELLE]</a:t>
                    </a:fld>
                    <a:r>
                      <a:rPr lang="en-US" baseline="0"/>
                      <a:t>; </a:t>
                    </a:r>
                    <a:fld id="{EDF0DDF1-45FB-4F89-A005-3A54A97242FD}"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layout>
                    <c:manualLayout>
                      <c:w val="0.28357197000292017"/>
                      <c:h val="0.16319438901009811"/>
                    </c:manualLayout>
                  </c15:layout>
                  <c15:dlblFieldTable/>
                  <c15:showDataLabelsRange val="1"/>
                </c:ext>
                <c:ext xmlns:c16="http://schemas.microsoft.com/office/drawing/2014/chart" uri="{C3380CC4-5D6E-409C-BE32-E72D297353CC}">
                  <c16:uniqueId val="{00000009-2DED-5646-84DB-0DB0061993EA}"/>
                </c:ext>
              </c:extLst>
            </c:dLbl>
            <c:dLbl>
              <c:idx val="5"/>
              <c:layout>
                <c:manualLayout>
                  <c:x val="4.4034729387767341E-2"/>
                  <c:y val="-2.8256051326917483E-2"/>
                </c:manualLayout>
              </c:layout>
              <c:tx>
                <c:rich>
                  <a:bodyPr/>
                  <a:lstStyle/>
                  <a:p>
                    <a:fld id="{AE729602-6296-4CA5-9716-D6EDB6AD85EC}" type="CELLRANGE">
                      <a:rPr lang="en-US"/>
                      <a:pPr/>
                      <a:t>[INTERVALLOCELLE]</a:t>
                    </a:fld>
                    <a:r>
                      <a:rPr lang="en-US" baseline="0"/>
                      <a:t>; </a:t>
                    </a:r>
                    <a:fld id="{6E2609C0-1270-4F15-ACC2-A7FB3102BA77}" type="VALUE">
                      <a:rPr lang="en-US" baseline="0"/>
                      <a:pPr/>
                      <a:t>[VALORE]</a:t>
                    </a:fld>
                    <a:r>
                      <a:rPr lang="en-US" sz="800" b="0" i="0" u="none" strike="noStrike" kern="1200" baseline="0">
                        <a:solidFill>
                          <a:sysClr val="windowText" lastClr="000000">
                            <a:lumMod val="75000"/>
                            <a:lumOff val="25000"/>
                          </a:sysClr>
                        </a:solidFill>
                      </a:rPr>
                      <a:t>mW</a:t>
                    </a:r>
                  </a:p>
                </c:rich>
              </c:tx>
              <c:showLegendKey val="0"/>
              <c:showVal val="1"/>
              <c:showCatName val="0"/>
              <c:showSerName val="0"/>
              <c:showPercent val="0"/>
              <c:showBubbleSize val="0"/>
              <c:extLst>
                <c:ext xmlns:c15="http://schemas.microsoft.com/office/drawing/2012/chart" uri="{CE6537A1-D6FC-4f65-9D91-7224C49458BB}">
                  <c15:layout>
                    <c:manualLayout>
                      <c:w val="0.22283805739706367"/>
                      <c:h val="0.16262587598706124"/>
                    </c:manualLayout>
                  </c15:layout>
                  <c15:dlblFieldTable/>
                  <c15:showDataLabelsRange val="1"/>
                </c:ext>
                <c:ext xmlns:c16="http://schemas.microsoft.com/office/drawing/2014/chart" uri="{C3380CC4-5D6E-409C-BE32-E72D297353CC}">
                  <c16:uniqueId val="{0000000B-2DED-5646-84DB-0DB0061993E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showDataLabelsRange val="1"/>
              </c:ext>
            </c:extLst>
          </c:dLbls>
          <c:cat>
            <c:strRef>
              <c:f>Foglio1!$H$23:$H$28</c:f>
              <c:strCache>
                <c:ptCount val="6"/>
                <c:pt idx="0">
                  <c:v>ESR condensatore C1</c:v>
                </c:pt>
                <c:pt idx="1">
                  <c:v>ESR condensatore C2</c:v>
                </c:pt>
                <c:pt idx="2">
                  <c:v>Resistenza serie primario</c:v>
                </c:pt>
                <c:pt idx="3">
                  <c:v>Resistenza serie secondario</c:v>
                </c:pt>
                <c:pt idx="4">
                  <c:v>Perdite di pilotaggio dispositivi GaN</c:v>
                </c:pt>
                <c:pt idx="5">
                  <c:v>Perdite di conduzione dispositivi GaN</c:v>
                </c:pt>
              </c:strCache>
            </c:strRef>
          </c:cat>
          <c:val>
            <c:numRef>
              <c:f>Foglio1!$I$23:$I$28</c:f>
              <c:numCache>
                <c:formatCode>0.00</c:formatCode>
                <c:ptCount val="6"/>
                <c:pt idx="0">
                  <c:v>124.73369700000002</c:v>
                </c:pt>
                <c:pt idx="1">
                  <c:v>359.37133999999998</c:v>
                </c:pt>
                <c:pt idx="2">
                  <c:v>960.76420000000019</c:v>
                </c:pt>
                <c:pt idx="3">
                  <c:v>288.73895999999991</c:v>
                </c:pt>
                <c:pt idx="4">
                  <c:v>115.2</c:v>
                </c:pt>
                <c:pt idx="5">
                  <c:v>38.506199999999993</c:v>
                </c:pt>
              </c:numCache>
            </c:numRef>
          </c:val>
          <c:extLst>
            <c:ext xmlns:c15="http://schemas.microsoft.com/office/drawing/2012/chart" uri="{02D57815-91ED-43cb-92C2-25804820EDAC}">
              <c15:datalabelsRange>
                <c15:f>Foglio1!$N$23:$N$29</c15:f>
                <c15:dlblRangeCache>
                  <c:ptCount val="7"/>
                  <c:pt idx="0">
                    <c:v>0,55%</c:v>
                  </c:pt>
                  <c:pt idx="1">
                    <c:v>1,59%</c:v>
                  </c:pt>
                  <c:pt idx="2">
                    <c:v>4,26%</c:v>
                  </c:pt>
                  <c:pt idx="3">
                    <c:v>1,28%</c:v>
                  </c:pt>
                  <c:pt idx="4">
                    <c:v>0,51%</c:v>
                  </c:pt>
                  <c:pt idx="5">
                    <c:v>0,17%</c:v>
                  </c:pt>
                  <c:pt idx="6">
                    <c:v>8,36%</c:v>
                  </c:pt>
                </c15:dlblRangeCache>
              </c15:datalabelsRange>
            </c:ext>
            <c:ext xmlns:c16="http://schemas.microsoft.com/office/drawing/2014/chart" uri="{C3380CC4-5D6E-409C-BE32-E72D297353CC}">
              <c16:uniqueId val="{0000000C-2DED-5646-84DB-0DB0061993E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it-IT" dirty="0"/>
              <a:t>235kHz</a:t>
            </a:r>
          </a:p>
        </c:rich>
      </c:tx>
      <c:layout>
        <c:manualLayout>
          <c:xMode val="edge"/>
          <c:yMode val="edge"/>
          <c:x val="0.34597100634362438"/>
          <c:y val="0.8703700747205233"/>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it-IT"/>
        </a:p>
      </c:txPr>
    </c:title>
    <c:autoTitleDeleted val="0"/>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4517-D44A-885F-2C3A90393234}"/>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4517-D44A-885F-2C3A90393234}"/>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4517-D44A-885F-2C3A90393234}"/>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4517-D44A-885F-2C3A90393234}"/>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4517-D44A-885F-2C3A90393234}"/>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4517-D44A-885F-2C3A90393234}"/>
              </c:ext>
            </c:extLst>
          </c:dPt>
          <c:dLbls>
            <c:dLbl>
              <c:idx val="0"/>
              <c:layout>
                <c:manualLayout>
                  <c:x val="7.4763308879452164E-2"/>
                  <c:y val="-1.3877787807814457E-17"/>
                </c:manualLayout>
              </c:layout>
              <c:tx>
                <c:rich>
                  <a:bodyPr/>
                  <a:lstStyle/>
                  <a:p>
                    <a:fld id="{ABAA6571-FD86-4BEA-9D42-D52A4B64DFCD}" type="CELLRANGE">
                      <a:rPr lang="en-US"/>
                      <a:pPr/>
                      <a:t>[INTERVALLOCELLE]</a:t>
                    </a:fld>
                    <a:r>
                      <a:rPr lang="en-US" baseline="0"/>
                      <a:t>; </a:t>
                    </a:r>
                    <a:fld id="{90FB654F-2D4B-424C-87DA-287761E7104A}" type="VALUE">
                      <a:rPr lang="en-US" baseline="0"/>
                      <a:pPr/>
                      <a:t>[VALORE]</a:t>
                    </a:fld>
                    <a:r>
                      <a:rPr lang="en-US" baseline="0"/>
                      <a:t>mW</a:t>
                    </a:r>
                  </a:p>
                </c:rich>
              </c:tx>
              <c:showLegendKey val="0"/>
              <c:showVal val="1"/>
              <c:showCatName val="0"/>
              <c:showSerName val="0"/>
              <c:showPercent val="0"/>
              <c:showBubbleSize val="0"/>
              <c:extLst>
                <c:ext xmlns:c15="http://schemas.microsoft.com/office/drawing/2012/chart" uri="{CE6537A1-D6FC-4f65-9D91-7224C49458BB}">
                  <c15:layout>
                    <c:manualLayout>
                      <c:w val="0.28118029624290924"/>
                      <c:h val="0.16831295317983738"/>
                    </c:manualLayout>
                  </c15:layout>
                  <c15:dlblFieldTable/>
                  <c15:showDataLabelsRange val="1"/>
                </c:ext>
                <c:ext xmlns:c16="http://schemas.microsoft.com/office/drawing/2014/chart" uri="{C3380CC4-5D6E-409C-BE32-E72D297353CC}">
                  <c16:uniqueId val="{00000001-4517-D44A-885F-2C3A90393234}"/>
                </c:ext>
              </c:extLst>
            </c:dLbl>
            <c:dLbl>
              <c:idx val="1"/>
              <c:tx>
                <c:rich>
                  <a:bodyPr/>
                  <a:lstStyle/>
                  <a:p>
                    <a:fld id="{F0BE4622-6E30-4399-9D92-95B5C74DAB40}" type="CELLRANGE">
                      <a:rPr lang="en-US"/>
                      <a:pPr/>
                      <a:t>[INTERVALLOCELLE]</a:t>
                    </a:fld>
                    <a:r>
                      <a:rPr lang="en-US" baseline="0"/>
                      <a:t>; </a:t>
                    </a:r>
                    <a:fld id="{CF8BC775-2507-4B40-9FB1-C6885C16D103}" type="VALUE">
                      <a:rPr lang="en-US" baseline="0"/>
                      <a:pPr/>
                      <a:t>[VALORE]</a:t>
                    </a:fld>
                    <a:r>
                      <a:rPr lang="en-US" baseline="0"/>
                      <a:t>mW</a:t>
                    </a: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517-D44A-885F-2C3A90393234}"/>
                </c:ext>
              </c:extLst>
            </c:dLbl>
            <c:dLbl>
              <c:idx val="2"/>
              <c:tx>
                <c:rich>
                  <a:bodyPr/>
                  <a:lstStyle/>
                  <a:p>
                    <a:fld id="{A81EEB19-E72C-4339-8AC8-AD983D34697E}" type="CELLRANGE">
                      <a:rPr lang="en-US"/>
                      <a:pPr/>
                      <a:t>[INTERVALLOCELLE]</a:t>
                    </a:fld>
                    <a:r>
                      <a:rPr lang="en-US" baseline="0"/>
                      <a:t>; </a:t>
                    </a:r>
                    <a:fld id="{75A7A953-95DC-4F26-9864-E10B9D302EB3}" type="VALUE">
                      <a:rPr lang="en-US" baseline="0"/>
                      <a:pPr/>
                      <a:t>[VALORE]</a:t>
                    </a:fld>
                    <a:r>
                      <a:rPr lang="en-US" baseline="0"/>
                      <a:t>mW</a:t>
                    </a:r>
                  </a:p>
                </c:rich>
              </c:tx>
              <c:showLegendKey val="0"/>
              <c:showVal val="1"/>
              <c:showCatName val="0"/>
              <c:showSerName val="0"/>
              <c:showPercent val="0"/>
              <c:showBubbleSize val="0"/>
              <c:extLst>
                <c:ext xmlns:c15="http://schemas.microsoft.com/office/drawing/2012/chart" uri="{CE6537A1-D6FC-4f65-9D91-7224C49458BB}">
                  <c15:layout>
                    <c:manualLayout>
                      <c:w val="0.27740736195937843"/>
                      <c:h val="0.16690335239669127"/>
                    </c:manualLayout>
                  </c15:layout>
                  <c15:dlblFieldTable/>
                  <c15:showDataLabelsRange val="1"/>
                </c:ext>
                <c:ext xmlns:c16="http://schemas.microsoft.com/office/drawing/2014/chart" uri="{C3380CC4-5D6E-409C-BE32-E72D297353CC}">
                  <c16:uniqueId val="{00000005-4517-D44A-885F-2C3A90393234}"/>
                </c:ext>
              </c:extLst>
            </c:dLbl>
            <c:dLbl>
              <c:idx val="3"/>
              <c:layout>
                <c:manualLayout>
                  <c:x val="7.0513407973954473E-2"/>
                  <c:y val="5.5526978473994168E-2"/>
                </c:manualLayout>
              </c:layout>
              <c:tx>
                <c:rich>
                  <a:bodyPr/>
                  <a:lstStyle/>
                  <a:p>
                    <a:fld id="{B5B4A1F8-7F43-4687-BECE-13FF66F4F758}" type="CELLRANGE">
                      <a:rPr lang="en-US"/>
                      <a:pPr/>
                      <a:t>[INTERVALLOCELLE]</a:t>
                    </a:fld>
                    <a:r>
                      <a:rPr lang="en-US" baseline="0" dirty="0"/>
                      <a:t>; </a:t>
                    </a:r>
                    <a:fld id="{DBC3AA4E-2770-43D3-AF3A-CC227E9BA5D5}" type="VALUE">
                      <a:rPr lang="en-US" baseline="0"/>
                      <a:pPr/>
                      <a:t>[VALORE]</a:t>
                    </a:fld>
                    <a:r>
                      <a:rPr lang="en-US" baseline="0" dirty="0"/>
                      <a:t>mW</a:t>
                    </a:r>
                  </a:p>
                </c:rich>
              </c:tx>
              <c:showLegendKey val="0"/>
              <c:showVal val="1"/>
              <c:showCatName val="0"/>
              <c:showSerName val="0"/>
              <c:showPercent val="0"/>
              <c:showBubbleSize val="0"/>
              <c:extLst>
                <c:ext xmlns:c15="http://schemas.microsoft.com/office/drawing/2012/chart" uri="{CE6537A1-D6FC-4f65-9D91-7224C49458BB}">
                  <c15:layout>
                    <c:manualLayout>
                      <c:w val="0.27624860980807586"/>
                      <c:h val="0.16831295317983738"/>
                    </c:manualLayout>
                  </c15:layout>
                  <c15:dlblFieldTable/>
                  <c15:showDataLabelsRange val="1"/>
                </c:ext>
                <c:ext xmlns:c16="http://schemas.microsoft.com/office/drawing/2014/chart" uri="{C3380CC4-5D6E-409C-BE32-E72D297353CC}">
                  <c16:uniqueId val="{00000007-4517-D44A-885F-2C3A90393234}"/>
                </c:ext>
              </c:extLst>
            </c:dLbl>
            <c:dLbl>
              <c:idx val="4"/>
              <c:layout>
                <c:manualLayout>
                  <c:x val="-3.4614968676423712E-2"/>
                  <c:y val="-1.9949892627057996E-2"/>
                </c:manualLayout>
              </c:layout>
              <c:tx>
                <c:rich>
                  <a:bodyPr/>
                  <a:lstStyle/>
                  <a:p>
                    <a:fld id="{B114E85D-FA3B-4E4A-A05F-25634FFB3FBF}" type="CELLRANGE">
                      <a:rPr lang="en-US"/>
                      <a:pPr/>
                      <a:t>[INTERVALLOCELLE]</a:t>
                    </a:fld>
                    <a:r>
                      <a:rPr lang="en-US" baseline="0"/>
                      <a:t>; </a:t>
                    </a:r>
                    <a:fld id="{5F18711E-753F-4863-8FD0-D952242FA570}" type="VALUE">
                      <a:rPr lang="en-US" baseline="0"/>
                      <a:pPr/>
                      <a:t>[VALORE]</a:t>
                    </a:fld>
                    <a:r>
                      <a:rPr lang="en-US" baseline="0"/>
                      <a:t>mW</a:t>
                    </a:r>
                  </a:p>
                </c:rich>
              </c:tx>
              <c:showLegendKey val="0"/>
              <c:showVal val="1"/>
              <c:showCatName val="0"/>
              <c:showSerName val="0"/>
              <c:showPercent val="0"/>
              <c:showBubbleSize val="0"/>
              <c:extLst>
                <c:ext xmlns:c15="http://schemas.microsoft.com/office/drawing/2012/chart" uri="{CE6537A1-D6FC-4f65-9D91-7224C49458BB}">
                  <c15:layout>
                    <c:manualLayout>
                      <c:w val="0.22200005902490846"/>
                      <c:h val="0.16831295317983738"/>
                    </c:manualLayout>
                  </c15:layout>
                  <c15:dlblFieldTable/>
                  <c15:showDataLabelsRange val="1"/>
                </c:ext>
                <c:ext xmlns:c16="http://schemas.microsoft.com/office/drawing/2014/chart" uri="{C3380CC4-5D6E-409C-BE32-E72D297353CC}">
                  <c16:uniqueId val="{00000009-4517-D44A-885F-2C3A90393234}"/>
                </c:ext>
              </c:extLst>
            </c:dLbl>
            <c:dLbl>
              <c:idx val="5"/>
              <c:layout>
                <c:manualLayout>
                  <c:x val="5.2698607522189245E-2"/>
                  <c:y val="-3.4367629883585139E-2"/>
                </c:manualLayout>
              </c:layout>
              <c:tx>
                <c:rich>
                  <a:bodyPr/>
                  <a:lstStyle/>
                  <a:p>
                    <a:fld id="{7151F73D-3F78-4045-ABF3-6A67AF73934F}" type="CELLRANGE">
                      <a:rPr lang="en-US"/>
                      <a:pPr/>
                      <a:t>[INTERVALLOCELLE]</a:t>
                    </a:fld>
                    <a:r>
                      <a:rPr lang="en-US" baseline="0"/>
                      <a:t>; </a:t>
                    </a:r>
                    <a:fld id="{2AE310EA-7486-420E-A0A9-A17348B1132E}" type="VALUE">
                      <a:rPr lang="en-US" baseline="0"/>
                      <a:pPr/>
                      <a:t>[VALORE]</a:t>
                    </a:fld>
                    <a:r>
                      <a:rPr lang="en-US" baseline="0"/>
                      <a:t>mW</a:t>
                    </a:r>
                  </a:p>
                </c:rich>
              </c:tx>
              <c:showLegendKey val="0"/>
              <c:showVal val="1"/>
              <c:showCatName val="0"/>
              <c:showSerName val="0"/>
              <c:showPercent val="0"/>
              <c:showBubbleSize val="0"/>
              <c:extLst>
                <c:ext xmlns:c15="http://schemas.microsoft.com/office/drawing/2012/chart" uri="{CE6537A1-D6FC-4f65-9D91-7224C49458BB}">
                  <c15:layout>
                    <c:manualLayout>
                      <c:w val="0.23186343189457531"/>
                      <c:h val="0.16831295317983738"/>
                    </c:manualLayout>
                  </c15:layout>
                  <c15:dlblFieldTable/>
                  <c15:showDataLabelsRange val="1"/>
                </c:ext>
                <c:ext xmlns:c16="http://schemas.microsoft.com/office/drawing/2014/chart" uri="{C3380CC4-5D6E-409C-BE32-E72D297353CC}">
                  <c16:uniqueId val="{0000000B-4517-D44A-885F-2C3A9039323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showDataLabelsRange val="1"/>
              </c:ext>
            </c:extLst>
          </c:dLbls>
          <c:cat>
            <c:strRef>
              <c:f>Foglio1!$H$5:$H$10</c:f>
              <c:strCache>
                <c:ptCount val="6"/>
                <c:pt idx="0">
                  <c:v>ESR condensatore C1</c:v>
                </c:pt>
                <c:pt idx="1">
                  <c:v>ESR condensatore C2</c:v>
                </c:pt>
                <c:pt idx="2">
                  <c:v>Resistenza serie primario</c:v>
                </c:pt>
                <c:pt idx="3">
                  <c:v>Resistenza serie secondario</c:v>
                </c:pt>
                <c:pt idx="4">
                  <c:v>Perdite di pilotaggio dispositivi GaN</c:v>
                </c:pt>
                <c:pt idx="5">
                  <c:v>Perdite di conduzione dispositivi GaN</c:v>
                </c:pt>
              </c:strCache>
            </c:strRef>
          </c:cat>
          <c:val>
            <c:numRef>
              <c:f>Foglio1!$I$5:$I$10</c:f>
              <c:numCache>
                <c:formatCode>0.00</c:formatCode>
                <c:ptCount val="6"/>
                <c:pt idx="0">
                  <c:v>174.13483088000001</c:v>
                </c:pt>
                <c:pt idx="1">
                  <c:v>202.83250000000001</c:v>
                </c:pt>
                <c:pt idx="2">
                  <c:v>1066.6758399999999</c:v>
                </c:pt>
                <c:pt idx="3">
                  <c:v>234.03750000000002</c:v>
                </c:pt>
                <c:pt idx="4">
                  <c:v>84.6</c:v>
                </c:pt>
                <c:pt idx="5">
                  <c:v>50.723275199999982</c:v>
                </c:pt>
              </c:numCache>
            </c:numRef>
          </c:val>
          <c:extLst>
            <c:ext xmlns:c15="http://schemas.microsoft.com/office/drawing/2012/chart" uri="{02D57815-91ED-43cb-92C2-25804820EDAC}">
              <c15:datalabelsRange>
                <c15:f>Foglio1!$N$5:$N$10</c15:f>
                <c15:dlblRangeCache>
                  <c:ptCount val="6"/>
                  <c:pt idx="0">
                    <c:v>0,76%</c:v>
                  </c:pt>
                  <c:pt idx="1">
                    <c:v>0,89%</c:v>
                  </c:pt>
                  <c:pt idx="2">
                    <c:v>4,68%</c:v>
                  </c:pt>
                  <c:pt idx="3">
                    <c:v>1,03%</c:v>
                  </c:pt>
                  <c:pt idx="4">
                    <c:v>0,37%</c:v>
                  </c:pt>
                  <c:pt idx="5">
                    <c:v>0,22%</c:v>
                  </c:pt>
                </c15:dlblRangeCache>
              </c15:datalabelsRange>
            </c:ext>
            <c:ext xmlns:c16="http://schemas.microsoft.com/office/drawing/2014/chart" uri="{C3380CC4-5D6E-409C-BE32-E72D297353CC}">
              <c16:uniqueId val="{0000000C-4517-D44A-885F-2C3A9039323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C8F-A843-9A80-2E42DF04515B}"/>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C8F-A843-9A80-2E42DF04515B}"/>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CC8F-A843-9A80-2E42DF04515B}"/>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CC8F-A843-9A80-2E42DF04515B}"/>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CC8F-A843-9A80-2E42DF04515B}"/>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CC8F-A843-9A80-2E42DF04515B}"/>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CC8F-A843-9A80-2E42DF04515B}"/>
              </c:ext>
            </c:extLst>
          </c:dPt>
          <c:dLbls>
            <c:dLbl>
              <c:idx val="0"/>
              <c:layout>
                <c:manualLayout>
                  <c:x val="-6.4356010207865286E-2"/>
                  <c:y val="-4.4647986260008016E-2"/>
                </c:manualLayout>
              </c:layout>
              <c:tx>
                <c:rich>
                  <a:bodyPr/>
                  <a:lstStyle/>
                  <a:p>
                    <a:fld id="{3D872297-2539-482E-A5FF-615995E452AD}" type="CELLRANGE">
                      <a:rPr lang="en-US"/>
                      <a:pPr/>
                      <a:t>[INTERVALLOCELLE]</a:t>
                    </a:fld>
                    <a:r>
                      <a:rPr lang="en-US" baseline="0"/>
                      <a:t>; </a:t>
                    </a:r>
                    <a:fld id="{34B440E2-A30A-41FF-A958-9518D2D4B544}" type="VALUE">
                      <a:rPr lang="en-US" baseline="0"/>
                      <a:pPr/>
                      <a:t>[VALORE]</a:t>
                    </a:fld>
                    <a:r>
                      <a:rPr lang="en-US" baseline="0"/>
                      <a:t>mW</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C8F-A843-9A80-2E42DF04515B}"/>
                </c:ext>
              </c:extLst>
            </c:dLbl>
            <c:dLbl>
              <c:idx val="1"/>
              <c:layout>
                <c:manualLayout>
                  <c:x val="2.1220581499334745E-3"/>
                  <c:y val="-1.2449844983762831E-2"/>
                </c:manualLayout>
              </c:layout>
              <c:tx>
                <c:rich>
                  <a:bodyPr/>
                  <a:lstStyle/>
                  <a:p>
                    <a:fld id="{58033C1F-36C0-4AEC-981A-CB499EDC3B45}" type="CELLRANGE">
                      <a:rPr lang="en-US"/>
                      <a:pPr/>
                      <a:t>[INTERVALLOCELLE]</a:t>
                    </a:fld>
                    <a:r>
                      <a:rPr lang="en-US" baseline="0"/>
                      <a:t>; </a:t>
                    </a:r>
                    <a:fld id="{E2B6E020-47C1-48F9-B9A5-ED2A7557DA0B}" type="VALUE">
                      <a:rPr lang="en-US" baseline="0"/>
                      <a:pPr/>
                      <a:t>[VALORE]</a:t>
                    </a:fld>
                    <a:r>
                      <a:rPr lang="en-US" baseline="0"/>
                      <a:t>mW</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C8F-A843-9A80-2E42DF04515B}"/>
                </c:ext>
              </c:extLst>
            </c:dLbl>
            <c:dLbl>
              <c:idx val="2"/>
              <c:tx>
                <c:rich>
                  <a:bodyPr/>
                  <a:lstStyle/>
                  <a:p>
                    <a:fld id="{2C4E43A3-CE18-4501-AE84-7484490EB634}" type="CELLRANGE">
                      <a:rPr lang="en-US"/>
                      <a:pPr/>
                      <a:t>[INTERVALLOCELLE]</a:t>
                    </a:fld>
                    <a:r>
                      <a:rPr lang="en-US" baseline="0"/>
                      <a:t>; </a:t>
                    </a:r>
                    <a:fld id="{82A203C4-DE86-49FC-8CE0-4419198A909F}" type="VALUE">
                      <a:rPr lang="en-US" baseline="0"/>
                      <a:pPr/>
                      <a:t>[VALORE]</a:t>
                    </a:fld>
                    <a:r>
                      <a:rPr lang="en-US" baseline="0"/>
                      <a:t>mW</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CC8F-A843-9A80-2E42DF04515B}"/>
                </c:ext>
              </c:extLst>
            </c:dLbl>
            <c:dLbl>
              <c:idx val="3"/>
              <c:tx>
                <c:rich>
                  <a:bodyPr/>
                  <a:lstStyle/>
                  <a:p>
                    <a:fld id="{5F0E336A-9304-46CC-B159-307405931A27}" type="CELLRANGE">
                      <a:rPr lang="en-US"/>
                      <a:pPr/>
                      <a:t>[INTERVALLOCELLE]</a:t>
                    </a:fld>
                    <a:r>
                      <a:rPr lang="en-US" baseline="0"/>
                      <a:t>; </a:t>
                    </a:r>
                    <a:fld id="{7A44B517-047A-4081-BF37-50671D6EF5EC}" type="VALUE">
                      <a:rPr lang="en-US" baseline="0"/>
                      <a:pPr/>
                      <a:t>[VALORE]</a:t>
                    </a:fld>
                    <a:r>
                      <a:rPr lang="en-US" baseline="0"/>
                      <a:t>mW</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CC8F-A843-9A80-2E42DF04515B}"/>
                </c:ext>
              </c:extLst>
            </c:dLbl>
            <c:dLbl>
              <c:idx val="4"/>
              <c:layout>
                <c:manualLayout>
                  <c:x val="1.211071607738784E-2"/>
                  <c:y val="9.8240942675252935E-2"/>
                </c:manualLayout>
              </c:layout>
              <c:tx>
                <c:rich>
                  <a:bodyPr/>
                  <a:lstStyle/>
                  <a:p>
                    <a:fld id="{68E515DE-F741-4CC7-9C01-9CEE4AEBCD4D}" type="CELLRANGE">
                      <a:rPr lang="en-US"/>
                      <a:pPr/>
                      <a:t>[INTERVALLOCELLE]</a:t>
                    </a:fld>
                    <a:r>
                      <a:rPr lang="en-US" baseline="0"/>
                      <a:t>; </a:t>
                    </a:r>
                    <a:fld id="{2836B5B1-280B-4314-A1E6-C691FCB472E5}" type="VALUE">
                      <a:rPr lang="en-US" baseline="0"/>
                      <a:pPr/>
                      <a:t>[VALORE]</a:t>
                    </a:fld>
                    <a:r>
                      <a:rPr lang="en-US" baseline="0"/>
                      <a:t>mW</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CC8F-A843-9A80-2E42DF04515B}"/>
                </c:ext>
              </c:extLst>
            </c:dLbl>
            <c:dLbl>
              <c:idx val="5"/>
              <c:layout>
                <c:manualLayout>
                  <c:x val="0"/>
                  <c:y val="-4.8939527117727753E-3"/>
                </c:manualLayout>
              </c:layout>
              <c:tx>
                <c:rich>
                  <a:bodyPr/>
                  <a:lstStyle/>
                  <a:p>
                    <a:fld id="{63E206D3-DFEC-48C7-A330-A888A8FD8E6F}" type="CELLRANGE">
                      <a:rPr lang="en-US"/>
                      <a:pPr/>
                      <a:t>[INTERVALLOCELLE]</a:t>
                    </a:fld>
                    <a:r>
                      <a:rPr lang="en-US" baseline="0"/>
                      <a:t>; </a:t>
                    </a:r>
                    <a:fld id="{8548D51B-E364-4A7C-B860-02750AD45A21}" type="VALUE">
                      <a:rPr lang="en-US" baseline="0"/>
                      <a:pPr/>
                      <a:t>[VALORE]</a:t>
                    </a:fld>
                    <a:r>
                      <a:rPr lang="en-US" baseline="0"/>
                      <a:t>mW</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C8F-A843-9A80-2E42DF04515B}"/>
                </c:ext>
              </c:extLst>
            </c:dLbl>
            <c:dLbl>
              <c:idx val="6"/>
              <c:layout>
                <c:manualLayout>
                  <c:x val="2.7797892991907876E-2"/>
                  <c:y val="-0.11656522266804459"/>
                </c:manualLayout>
              </c:layout>
              <c:tx>
                <c:rich>
                  <a:bodyPr/>
                  <a:lstStyle/>
                  <a:p>
                    <a:fld id="{071E13F6-BC2A-4C19-93CF-0168BDD2B78E}" type="CELLRANGE">
                      <a:rPr lang="en-US"/>
                      <a:pPr/>
                      <a:t>[INTERVALLOCELLE]</a:t>
                    </a:fld>
                    <a:r>
                      <a:rPr lang="en-US" baseline="0"/>
                      <a:t>; </a:t>
                    </a:r>
                    <a:fld id="{2AAFDF7C-7C26-4F6B-AC7B-7F470C00391A}" type="VALUE">
                      <a:rPr lang="en-US" baseline="0"/>
                      <a:pPr/>
                      <a:t>[VALORE]</a:t>
                    </a:fld>
                    <a:r>
                      <a:rPr lang="en-US" baseline="0"/>
                      <a:t>mW</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CC8F-A843-9A80-2E42DF04515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showDataLabelsRange val="1"/>
              </c:ext>
            </c:extLst>
          </c:dLbls>
          <c:cat>
            <c:strRef>
              <c:f>Foglio1!$H$40:$H$46</c:f>
              <c:strCache>
                <c:ptCount val="7"/>
                <c:pt idx="0">
                  <c:v>ESR condensatore C1</c:v>
                </c:pt>
                <c:pt idx="1">
                  <c:v>ESR condensatore C2</c:v>
                </c:pt>
                <c:pt idx="2">
                  <c:v>Resistenza serie primario</c:v>
                </c:pt>
                <c:pt idx="3">
                  <c:v>Resistenza serie secondario</c:v>
                </c:pt>
                <c:pt idx="4">
                  <c:v>Perdite di conduzione dispositivi GaN</c:v>
                </c:pt>
                <c:pt idx="5">
                  <c:v>Perdite di pilotaggio dispositivi GaN</c:v>
                </c:pt>
                <c:pt idx="6">
                  <c:v>Perdite di conduzione diodi</c:v>
                </c:pt>
              </c:strCache>
            </c:strRef>
          </c:cat>
          <c:val>
            <c:numRef>
              <c:f>Foglio1!$I$40:$I$46</c:f>
              <c:numCache>
                <c:formatCode>0.0</c:formatCode>
                <c:ptCount val="7"/>
                <c:pt idx="0">
                  <c:v>118.09800000000003</c:v>
                </c:pt>
                <c:pt idx="1">
                  <c:v>46.437299999999993</c:v>
                </c:pt>
                <c:pt idx="2">
                  <c:v>566.87040000000013</c:v>
                </c:pt>
                <c:pt idx="3">
                  <c:v>285.76799999999997</c:v>
                </c:pt>
                <c:pt idx="4" formatCode="General">
                  <c:v>9</c:v>
                </c:pt>
                <c:pt idx="5" formatCode="General">
                  <c:v>81</c:v>
                </c:pt>
                <c:pt idx="6" formatCode="General">
                  <c:v>437</c:v>
                </c:pt>
              </c:numCache>
            </c:numRef>
          </c:val>
          <c:extLst>
            <c:ext xmlns:c15="http://schemas.microsoft.com/office/drawing/2012/chart" uri="{02D57815-91ED-43cb-92C2-25804820EDAC}">
              <c15:datalabelsRange>
                <c15:f>Foglio1!$J$40:$J$46</c15:f>
                <c15:dlblRangeCache>
                  <c:ptCount val="7"/>
                  <c:pt idx="0">
                    <c:v>0,54%</c:v>
                  </c:pt>
                  <c:pt idx="1">
                    <c:v>0,21%</c:v>
                  </c:pt>
                  <c:pt idx="2">
                    <c:v>2,57%</c:v>
                  </c:pt>
                  <c:pt idx="3">
                    <c:v>1,30%</c:v>
                  </c:pt>
                  <c:pt idx="4">
                    <c:v>0,00%</c:v>
                  </c:pt>
                  <c:pt idx="5">
                    <c:v>0,37%</c:v>
                  </c:pt>
                  <c:pt idx="6">
                    <c:v>1,98%</c:v>
                  </c:pt>
                </c15:dlblRangeCache>
              </c15:datalabelsRange>
            </c:ext>
            <c:ext xmlns:c16="http://schemas.microsoft.com/office/drawing/2014/chart" uri="{C3380CC4-5D6E-409C-BE32-E72D297353CC}">
              <c16:uniqueId val="{0000000E-CC8F-A843-9A80-2E42DF04515B}"/>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3BD666B7-6430-4148-B2CD-C03ED97DBE6D}"/>
              </a:ext>
            </a:extLst>
          </p:cNvPr>
          <p:cNvSpPr txBox="1">
            <a:spLocks noGrp="1"/>
          </p:cNvSpPr>
          <p:nvPr>
            <p:ph type="hdr" sz="quarter"/>
          </p:nvPr>
        </p:nvSpPr>
        <p:spPr>
          <a:xfrm>
            <a:off x="0" y="0"/>
            <a:ext cx="3280684" cy="534238"/>
          </a:xfrm>
          <a:prstGeom prst="rect">
            <a:avLst/>
          </a:prstGeom>
          <a:noFill/>
          <a:ln>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Liberation Sans" pitchFamily="18"/>
              <a:ea typeface="Microsoft YaHei" pitchFamily="2"/>
              <a:cs typeface="Lucida Sans" pitchFamily="2"/>
            </a:endParaRPr>
          </a:p>
        </p:txBody>
      </p:sp>
      <p:sp>
        <p:nvSpPr>
          <p:cNvPr id="3" name="Segnaposto data 2">
            <a:extLst>
              <a:ext uri="{FF2B5EF4-FFF2-40B4-BE49-F238E27FC236}">
                <a16:creationId xmlns:a16="http://schemas.microsoft.com/office/drawing/2014/main" id="{8FF8A43A-EAE6-4052-B71B-C6DC0FF54EE2}"/>
              </a:ext>
            </a:extLst>
          </p:cNvPr>
          <p:cNvSpPr txBox="1">
            <a:spLocks noGrp="1"/>
          </p:cNvSpPr>
          <p:nvPr>
            <p:ph type="dt" sz="quarter" idx="1"/>
          </p:nvPr>
        </p:nvSpPr>
        <p:spPr>
          <a:xfrm>
            <a:off x="4278962" y="0"/>
            <a:ext cx="3280684" cy="534238"/>
          </a:xfrm>
          <a:prstGeom prst="rect">
            <a:avLst/>
          </a:prstGeom>
          <a:noFill/>
          <a:ln>
            <a:noFill/>
          </a:ln>
        </p:spPr>
        <p:txBody>
          <a:bodyPr vert="horz" wrap="none" lIns="90004" tIns="44997" rIns="90004" bIns="44997" anchor="t" anchorCtr="0" compatLnSpc="0">
            <a:sp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Liberation Sans" pitchFamily="18"/>
              <a:ea typeface="Microsoft YaHei" pitchFamily="2"/>
              <a:cs typeface="Lucida Sans" pitchFamily="2"/>
            </a:endParaRPr>
          </a:p>
        </p:txBody>
      </p:sp>
      <p:sp>
        <p:nvSpPr>
          <p:cNvPr id="4" name="Segnaposto piè di pagina 3">
            <a:extLst>
              <a:ext uri="{FF2B5EF4-FFF2-40B4-BE49-F238E27FC236}">
                <a16:creationId xmlns:a16="http://schemas.microsoft.com/office/drawing/2014/main" id="{E5A7B895-C567-426F-BF73-B0ADCD8A8F26}"/>
              </a:ext>
            </a:extLst>
          </p:cNvPr>
          <p:cNvSpPr txBox="1">
            <a:spLocks noGrp="1"/>
          </p:cNvSpPr>
          <p:nvPr>
            <p:ph type="ftr" sz="quarter" idx="2"/>
          </p:nvPr>
        </p:nvSpPr>
        <p:spPr>
          <a:xfrm>
            <a:off x="0" y="10157402"/>
            <a:ext cx="3280684" cy="534238"/>
          </a:xfrm>
          <a:prstGeom prst="rect">
            <a:avLst/>
          </a:prstGeom>
          <a:noFill/>
          <a:ln>
            <a:noFill/>
          </a:ln>
        </p:spPr>
        <p:txBody>
          <a:bodyPr vert="horz" wrap="none" lIns="90004" tIns="44997" rIns="90004" bIns="44997" anchor="b" anchorCtr="0" compatLnSpc="0">
            <a:sp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Liberation Sans" pitchFamily="18"/>
              <a:ea typeface="Microsoft YaHei" pitchFamily="2"/>
              <a:cs typeface="Lucida Sans" pitchFamily="2"/>
            </a:endParaRPr>
          </a:p>
        </p:txBody>
      </p:sp>
      <p:sp>
        <p:nvSpPr>
          <p:cNvPr id="5" name="Segnaposto numero diapositiva 4">
            <a:extLst>
              <a:ext uri="{FF2B5EF4-FFF2-40B4-BE49-F238E27FC236}">
                <a16:creationId xmlns:a16="http://schemas.microsoft.com/office/drawing/2014/main" id="{A31BCBC1-4EB3-449C-908B-DDFF3D8893CB}"/>
              </a:ext>
            </a:extLst>
          </p:cNvPr>
          <p:cNvSpPr txBox="1">
            <a:spLocks noGrp="1"/>
          </p:cNvSpPr>
          <p:nvPr>
            <p:ph type="sldNum" sz="quarter" idx="3"/>
          </p:nvPr>
        </p:nvSpPr>
        <p:spPr>
          <a:xfrm>
            <a:off x="4278962" y="10157402"/>
            <a:ext cx="3280684" cy="534238"/>
          </a:xfrm>
          <a:prstGeom prst="rect">
            <a:avLst/>
          </a:prstGeom>
          <a:noFill/>
          <a:ln>
            <a:noFill/>
          </a:ln>
        </p:spPr>
        <p:txBody>
          <a:bodyPr vert="horz" wrap="none" lIns="90004" tIns="44997" rIns="90004" bIns="44997" anchor="b" anchorCtr="0" compatLnSpc="0">
            <a:sp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3014C749-12B2-41E6-8980-D3CE3251394C}" type="slidenum">
              <a:t>‹N›</a:t>
            </a:fld>
            <a:endParaRPr lang="it-IT" sz="1400" b="0" i="0" u="none" strike="noStrike" kern="1200" cap="none" spc="0" baseline="0">
              <a:solidFill>
                <a:srgbClr val="000000"/>
              </a:solidFill>
              <a:uFillTx/>
              <a:latin typeface="Liberation Sans" pitchFamily="18"/>
              <a:ea typeface="Microsoft YaHei" pitchFamily="2"/>
              <a:cs typeface="Lucida Sans" pitchFamily="2"/>
            </a:endParaRPr>
          </a:p>
        </p:txBody>
      </p:sp>
    </p:spTree>
    <p:extLst>
      <p:ext uri="{BB962C8B-B14F-4D97-AF65-F5344CB8AC3E}">
        <p14:creationId xmlns:p14="http://schemas.microsoft.com/office/powerpoint/2010/main" val="2973259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C817EC6-58B9-4385-AB38-102B4337B920}"/>
              </a:ext>
            </a:extLst>
          </p:cNvPr>
          <p:cNvSpPr>
            <a:spLocks noGrp="1" noRot="1" noChangeAspect="1"/>
          </p:cNvSpPr>
          <p:nvPr>
            <p:ph type="sldImg" idx="2"/>
          </p:nvPr>
        </p:nvSpPr>
        <p:spPr>
          <a:xfrm>
            <a:off x="215999" y="812517"/>
            <a:ext cx="7127281" cy="4008958"/>
          </a:xfrm>
          <a:prstGeom prst="rect">
            <a:avLst/>
          </a:prstGeom>
          <a:noFill/>
          <a:ln>
            <a:noFill/>
            <a:prstDash val="solid"/>
          </a:ln>
        </p:spPr>
      </p:sp>
      <p:sp>
        <p:nvSpPr>
          <p:cNvPr id="3" name="Segnaposto note 2">
            <a:extLst>
              <a:ext uri="{FF2B5EF4-FFF2-40B4-BE49-F238E27FC236}">
                <a16:creationId xmlns:a16="http://schemas.microsoft.com/office/drawing/2014/main" id="{AAAC7621-8016-43C8-9599-B6CC925272AE}"/>
              </a:ext>
            </a:extLst>
          </p:cNvPr>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it-IT"/>
          </a:p>
        </p:txBody>
      </p:sp>
      <p:sp>
        <p:nvSpPr>
          <p:cNvPr id="4" name="Segnaposto intestazione 3">
            <a:extLst>
              <a:ext uri="{FF2B5EF4-FFF2-40B4-BE49-F238E27FC236}">
                <a16:creationId xmlns:a16="http://schemas.microsoft.com/office/drawing/2014/main" id="{BDAA9A84-49BE-4D74-A6F3-EC7BA60D3386}"/>
              </a:ext>
            </a:extLst>
          </p:cNvPr>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spAutoFit/>
          </a:bodyPr>
          <a:lstStyle>
            <a:lvl1pPr marL="0" marR="0" lvl="0" indent="0" algn="l"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Liberation Serif" pitchFamily="18"/>
                <a:ea typeface="Segoe UI" pitchFamily="2"/>
                <a:cs typeface="Tahoma" pitchFamily="2"/>
              </a:defRPr>
            </a:lvl1pPr>
          </a:lstStyle>
          <a:p>
            <a:pPr lvl="0"/>
            <a:endParaRPr lang="it-IT"/>
          </a:p>
        </p:txBody>
      </p:sp>
      <p:sp>
        <p:nvSpPr>
          <p:cNvPr id="5" name="Segnaposto data 4">
            <a:extLst>
              <a:ext uri="{FF2B5EF4-FFF2-40B4-BE49-F238E27FC236}">
                <a16:creationId xmlns:a16="http://schemas.microsoft.com/office/drawing/2014/main" id="{87124F22-0D7C-4A99-ABD3-0888E5C953EE}"/>
              </a:ext>
            </a:extLst>
          </p:cNvPr>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spAutoFit/>
          </a:bodyPr>
          <a:lstStyle>
            <a:lvl1pPr marL="0" marR="0" lvl="0" indent="0" algn="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Liberation Serif" pitchFamily="18"/>
                <a:ea typeface="Segoe UI" pitchFamily="2"/>
                <a:cs typeface="Tahoma" pitchFamily="2"/>
              </a:defRPr>
            </a:lvl1pPr>
          </a:lstStyle>
          <a:p>
            <a:pPr lvl="0"/>
            <a:endParaRPr lang="it-IT"/>
          </a:p>
        </p:txBody>
      </p:sp>
      <p:sp>
        <p:nvSpPr>
          <p:cNvPr id="6" name="Segnaposto piè di pagina 5">
            <a:extLst>
              <a:ext uri="{FF2B5EF4-FFF2-40B4-BE49-F238E27FC236}">
                <a16:creationId xmlns:a16="http://schemas.microsoft.com/office/drawing/2014/main" id="{AA1D3282-D549-4D95-BF31-F5D8D8738BF8}"/>
              </a:ext>
            </a:extLst>
          </p:cNvPr>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spAutoFit/>
          </a:bodyPr>
          <a:lstStyle>
            <a:lvl1pPr marL="0" marR="0" lvl="0" indent="0" algn="l"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Liberation Serif" pitchFamily="18"/>
                <a:ea typeface="Segoe UI" pitchFamily="2"/>
                <a:cs typeface="Tahoma" pitchFamily="2"/>
              </a:defRPr>
            </a:lvl1pPr>
          </a:lstStyle>
          <a:p>
            <a:pPr lvl="0"/>
            <a:endParaRPr lang="it-IT"/>
          </a:p>
        </p:txBody>
      </p:sp>
      <p:sp>
        <p:nvSpPr>
          <p:cNvPr id="7" name="Segnaposto numero diapositiva 6">
            <a:extLst>
              <a:ext uri="{FF2B5EF4-FFF2-40B4-BE49-F238E27FC236}">
                <a16:creationId xmlns:a16="http://schemas.microsoft.com/office/drawing/2014/main" id="{B93F8EAD-9D2F-4516-BC8E-4AF0E89366AB}"/>
              </a:ext>
            </a:extLst>
          </p:cNvPr>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spAutoFit/>
          </a:bodyPr>
          <a:lstStyle>
            <a:lvl1pPr marL="0" marR="0" lvl="0" indent="0" algn="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Liberation Serif" pitchFamily="18"/>
                <a:ea typeface="Segoe UI" pitchFamily="2"/>
                <a:cs typeface="Tahoma" pitchFamily="2"/>
              </a:defRPr>
            </a:lvl1pPr>
          </a:lstStyle>
          <a:p>
            <a:pPr lvl="0"/>
            <a:fld id="{9A6897A5-7B12-481E-9541-D39DF80B2CFB}" type="slidenum">
              <a:t>‹N›</a:t>
            </a:fld>
            <a:endParaRPr lang="it-IT"/>
          </a:p>
        </p:txBody>
      </p:sp>
    </p:spTree>
    <p:extLst>
      <p:ext uri="{BB962C8B-B14F-4D97-AF65-F5344CB8AC3E}">
        <p14:creationId xmlns:p14="http://schemas.microsoft.com/office/powerpoint/2010/main" val="2947458191"/>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it-IT" sz="2000" b="0" i="0" u="none" strike="noStrike" kern="1200" cap="none" spc="0" baseline="0">
        <a:solidFill>
          <a:srgbClr val="000000"/>
        </a:solidFill>
        <a:highlight>
          <a:scrgbClr r="0" g="0" b="0">
            <a:alpha val="0"/>
          </a:scrgbClr>
        </a:highlight>
        <a:uFillTx/>
        <a:latin typeface="Liberation Sans"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1</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10</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a:xfrm>
            <a:off x="217487" y="5078522"/>
            <a:ext cx="7124699" cy="4811042"/>
          </a:xfrm>
        </p:spPr>
        <p:txBody>
          <a:bodyPr/>
          <a:lstStyle/>
          <a:p>
            <a:endParaRPr lang="en-GB" sz="1600" dirty="0"/>
          </a:p>
        </p:txBody>
      </p:sp>
    </p:spTree>
    <p:extLst>
      <p:ext uri="{BB962C8B-B14F-4D97-AF65-F5344CB8AC3E}">
        <p14:creationId xmlns:p14="http://schemas.microsoft.com/office/powerpoint/2010/main" val="3539080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11</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a:xfrm>
            <a:off x="217487" y="5078522"/>
            <a:ext cx="7124699" cy="4811042"/>
          </a:xfrm>
        </p:spPr>
        <p:txBody>
          <a:bodyPr/>
          <a:lstStyle/>
          <a:p>
            <a:endParaRPr lang="it-IT" sz="1600" dirty="0"/>
          </a:p>
        </p:txBody>
      </p:sp>
    </p:spTree>
    <p:extLst>
      <p:ext uri="{BB962C8B-B14F-4D97-AF65-F5344CB8AC3E}">
        <p14:creationId xmlns:p14="http://schemas.microsoft.com/office/powerpoint/2010/main" val="1259686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12</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a:xfrm>
            <a:off x="217488" y="5078522"/>
            <a:ext cx="7124700" cy="4811042"/>
          </a:xfrm>
        </p:spPr>
        <p:txBody>
          <a:bodyPr/>
          <a:lstStyle/>
          <a:p>
            <a:pPr marL="0" marR="0" lvl="0" indent="0" algn="just" defTabSz="914400" rtl="0" eaLnBrk="1" fontAlgn="auto" latinLnBrk="0" hangingPunct="0">
              <a:lnSpc>
                <a:spcPct val="100000"/>
              </a:lnSpc>
              <a:spcBef>
                <a:spcPts val="600"/>
              </a:spcBef>
              <a:spcAft>
                <a:spcPts val="0"/>
              </a:spcAft>
              <a:buClrTx/>
              <a:buSzPct val="70000"/>
              <a:buFont typeface="Arial" panose="020B0604020202020204" pitchFamily="34" charset="0"/>
              <a:buNone/>
              <a:tabLst/>
              <a:defRPr/>
            </a:pPr>
            <a:endParaRPr lang="it-IT" sz="1600" dirty="0">
              <a:highlight>
                <a:scrgbClr r="0" g="0" b="0">
                  <a:alpha val="0"/>
                </a:scrgbClr>
              </a:highlight>
            </a:endParaRPr>
          </a:p>
        </p:txBody>
      </p:sp>
    </p:spTree>
    <p:extLst>
      <p:ext uri="{BB962C8B-B14F-4D97-AF65-F5344CB8AC3E}">
        <p14:creationId xmlns:p14="http://schemas.microsoft.com/office/powerpoint/2010/main" val="164181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13</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a:xfrm>
            <a:off x="217487" y="5078522"/>
            <a:ext cx="7124699" cy="4811042"/>
          </a:xfrm>
        </p:spPr>
        <p:txBody>
          <a:bodyPr/>
          <a:lstStyle/>
          <a:p>
            <a:endParaRPr lang="en-GB" sz="1400" baseline="0" dirty="0"/>
          </a:p>
        </p:txBody>
      </p:sp>
    </p:spTree>
    <p:extLst>
      <p:ext uri="{BB962C8B-B14F-4D97-AF65-F5344CB8AC3E}">
        <p14:creationId xmlns:p14="http://schemas.microsoft.com/office/powerpoint/2010/main" val="3224541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14</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a:xfrm>
            <a:off x="217487" y="5078522"/>
            <a:ext cx="7124699" cy="4811042"/>
          </a:xfrm>
        </p:spPr>
        <p:txBody>
          <a:bodyPr/>
          <a:lstStyle/>
          <a:p>
            <a:endParaRPr lang="en-GB" sz="1600" dirty="0"/>
          </a:p>
        </p:txBody>
      </p:sp>
    </p:spTree>
    <p:extLst>
      <p:ext uri="{BB962C8B-B14F-4D97-AF65-F5344CB8AC3E}">
        <p14:creationId xmlns:p14="http://schemas.microsoft.com/office/powerpoint/2010/main" val="2374494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15</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a:xfrm>
            <a:off x="217487" y="5078522"/>
            <a:ext cx="7124699" cy="4811042"/>
          </a:xfrm>
        </p:spPr>
        <p:txBody>
          <a:bodyPr/>
          <a:lstStyle/>
          <a:p>
            <a:endParaRPr lang="en-GB" sz="1600" dirty="0"/>
          </a:p>
        </p:txBody>
      </p:sp>
    </p:spTree>
    <p:extLst>
      <p:ext uri="{BB962C8B-B14F-4D97-AF65-F5344CB8AC3E}">
        <p14:creationId xmlns:p14="http://schemas.microsoft.com/office/powerpoint/2010/main" val="1688905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2</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224562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3</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188429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4</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391595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5</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242459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6</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350720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7</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946339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8</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295111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FD8EB5A-269B-4E7B-8EBD-855A4277CF9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75B4F0-F4FC-40A6-A11B-1028CC95FD5F}" type="slidenum">
              <a:t>9</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3C2F8B78-D100-4C0E-A638-C53A90B48B39}"/>
              </a:ext>
            </a:extLst>
          </p:cNvPr>
          <p:cNvSpPr>
            <a:spLocks noGrp="1" noRot="1" noChangeAspect="1"/>
          </p:cNvSpPr>
          <p:nvPr>
            <p:ph type="sldImg"/>
          </p:nvPr>
        </p:nvSpPr>
        <p:spPr>
          <a:xfrm>
            <a:off x="217488" y="812800"/>
            <a:ext cx="7124700"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4790F9A-83BA-4F83-B0DD-C962DB48C9D4}"/>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2747192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107CD-349B-4DC8-896B-1DFDE251E312}"/>
              </a:ext>
            </a:extLst>
          </p:cNvPr>
          <p:cNvSpPr txBox="1">
            <a:spLocks noGrp="1"/>
          </p:cNvSpPr>
          <p:nvPr>
            <p:ph type="ctrTitle"/>
          </p:nvPr>
        </p:nvSpPr>
        <p:spPr>
          <a:xfrm>
            <a:off x="1260472" y="928692"/>
            <a:ext cx="7559673" cy="1973266"/>
          </a:xfrm>
        </p:spPr>
        <p:txBody>
          <a:bodyPr anchor="b"/>
          <a:lstStyle>
            <a:lvl1pPr>
              <a:defRPr sz="6000"/>
            </a:lvl1pPr>
          </a:lstStyle>
          <a:p>
            <a:pPr lvl="0"/>
            <a:r>
              <a:rPr lang="it-IT"/>
              <a:t>Fare clic per modificare lo stile del titolo dello schema</a:t>
            </a:r>
          </a:p>
        </p:txBody>
      </p:sp>
      <p:sp>
        <p:nvSpPr>
          <p:cNvPr id="3" name="Sottotitolo 2">
            <a:extLst>
              <a:ext uri="{FF2B5EF4-FFF2-40B4-BE49-F238E27FC236}">
                <a16:creationId xmlns:a16="http://schemas.microsoft.com/office/drawing/2014/main" id="{98FB86EA-27DC-4DC6-99A8-AA00798214EA}"/>
              </a:ext>
            </a:extLst>
          </p:cNvPr>
          <p:cNvSpPr txBox="1">
            <a:spLocks noGrp="1"/>
          </p:cNvSpPr>
          <p:nvPr>
            <p:ph type="subTitle" idx="1"/>
          </p:nvPr>
        </p:nvSpPr>
        <p:spPr>
          <a:xfrm>
            <a:off x="1260472" y="2978145"/>
            <a:ext cx="7559673" cy="1370008"/>
          </a:xfrm>
        </p:spPr>
        <p:txBody>
          <a:bodyPr anchorCtr="1"/>
          <a:lstStyle>
            <a:lvl1pPr algn="ctr">
              <a:defRPr sz="2400"/>
            </a:lvl1pPr>
          </a:lstStyle>
          <a:p>
            <a:pPr lvl="0"/>
            <a:r>
              <a:rPr lang="it-IT"/>
              <a:t>Fare clic per modificare lo stile del sottotitolo dello schema</a:t>
            </a:r>
          </a:p>
        </p:txBody>
      </p:sp>
      <p:sp>
        <p:nvSpPr>
          <p:cNvPr id="4" name="Segnaposto data 3">
            <a:extLst>
              <a:ext uri="{FF2B5EF4-FFF2-40B4-BE49-F238E27FC236}">
                <a16:creationId xmlns:a16="http://schemas.microsoft.com/office/drawing/2014/main" id="{D113DE9B-1289-4732-B94C-D7CC1A88E686}"/>
              </a:ext>
            </a:extLst>
          </p:cNvPr>
          <p:cNvSpPr txBox="1">
            <a:spLocks noGrp="1"/>
          </p:cNvSpPr>
          <p:nvPr>
            <p:ph type="dt" sz="half" idx="7"/>
          </p:nvPr>
        </p:nvSpPr>
        <p:spPr/>
        <p:txBody>
          <a:bodyPr/>
          <a:lstStyle>
            <a:lvl1pPr>
              <a:defRPr/>
            </a:lvl1pPr>
          </a:lstStyle>
          <a:p>
            <a:pPr lvl="0"/>
            <a:endParaRPr lang="it-IT"/>
          </a:p>
        </p:txBody>
      </p:sp>
      <p:sp>
        <p:nvSpPr>
          <p:cNvPr id="5" name="Segnaposto piè di pagina 4">
            <a:extLst>
              <a:ext uri="{FF2B5EF4-FFF2-40B4-BE49-F238E27FC236}">
                <a16:creationId xmlns:a16="http://schemas.microsoft.com/office/drawing/2014/main" id="{4BC3D866-F63E-4798-9C30-2735B2D290C3}"/>
              </a:ext>
            </a:extLst>
          </p:cNvPr>
          <p:cNvSpPr txBox="1">
            <a:spLocks noGrp="1"/>
          </p:cNvSpPr>
          <p:nvPr>
            <p:ph type="ftr" sz="quarter" idx="9"/>
          </p:nvPr>
        </p:nvSpPr>
        <p:spPr/>
        <p:txBody>
          <a:bodyPr/>
          <a:lstStyle>
            <a:lvl1pPr>
              <a:defRPr/>
            </a:lvl1pPr>
          </a:lstStyle>
          <a:p>
            <a:pPr lvl="0"/>
            <a:endParaRPr lang="it-IT"/>
          </a:p>
        </p:txBody>
      </p:sp>
      <p:sp>
        <p:nvSpPr>
          <p:cNvPr id="6" name="Segnaposto numero diapositiva 5">
            <a:extLst>
              <a:ext uri="{FF2B5EF4-FFF2-40B4-BE49-F238E27FC236}">
                <a16:creationId xmlns:a16="http://schemas.microsoft.com/office/drawing/2014/main" id="{37DCC7E9-244D-4D6A-B28F-0078030651CC}"/>
              </a:ext>
            </a:extLst>
          </p:cNvPr>
          <p:cNvSpPr txBox="1">
            <a:spLocks noGrp="1"/>
          </p:cNvSpPr>
          <p:nvPr>
            <p:ph type="sldNum" sz="quarter" idx="8"/>
          </p:nvPr>
        </p:nvSpPr>
        <p:spPr/>
        <p:txBody>
          <a:bodyPr/>
          <a:lstStyle>
            <a:lvl1pPr>
              <a:defRPr/>
            </a:lvl1pPr>
          </a:lstStyle>
          <a:p>
            <a:pPr lvl="0"/>
            <a:fld id="{92331C4F-3126-4436-86B9-248FCC0940A5}" type="slidenum">
              <a:t>‹N›</a:t>
            </a:fld>
            <a:endParaRPr lang="it-IT"/>
          </a:p>
        </p:txBody>
      </p:sp>
    </p:spTree>
    <p:extLst>
      <p:ext uri="{BB962C8B-B14F-4D97-AF65-F5344CB8AC3E}">
        <p14:creationId xmlns:p14="http://schemas.microsoft.com/office/powerpoint/2010/main" val="1938165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924A93-B0ED-4793-9491-CA71D9DBC9F9}"/>
              </a:ext>
            </a:extLst>
          </p:cNvPr>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C9C6C6CE-2B1C-4FFE-8864-05E4A46FE9E1}"/>
              </a:ext>
            </a:extLst>
          </p:cNvPr>
          <p:cNvSpPr txBox="1">
            <a:spLocks noGrp="1"/>
          </p:cNvSpPr>
          <p:nvPr>
            <p:ph type="body" orient="vert" idx="1"/>
          </p:nvPr>
        </p:nvSpPr>
        <p:spPr/>
        <p:txBody>
          <a:bodyPr vert="eaVert"/>
          <a:lstStyle>
            <a:lvl1pPr>
              <a:defRPr/>
            </a:lvl1pPr>
          </a:lstStyle>
          <a:p>
            <a:pPr lvl="0"/>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30BF34B9-45A9-4AD6-A2EA-C7CFF252E84A}"/>
              </a:ext>
            </a:extLst>
          </p:cNvPr>
          <p:cNvSpPr txBox="1">
            <a:spLocks noGrp="1"/>
          </p:cNvSpPr>
          <p:nvPr>
            <p:ph type="dt" sz="half" idx="7"/>
          </p:nvPr>
        </p:nvSpPr>
        <p:spPr/>
        <p:txBody>
          <a:bodyPr/>
          <a:lstStyle>
            <a:lvl1pPr>
              <a:defRPr/>
            </a:lvl1pPr>
          </a:lstStyle>
          <a:p>
            <a:pPr lvl="0"/>
            <a:endParaRPr lang="it-IT"/>
          </a:p>
        </p:txBody>
      </p:sp>
      <p:sp>
        <p:nvSpPr>
          <p:cNvPr id="5" name="Segnaposto piè di pagina 4">
            <a:extLst>
              <a:ext uri="{FF2B5EF4-FFF2-40B4-BE49-F238E27FC236}">
                <a16:creationId xmlns:a16="http://schemas.microsoft.com/office/drawing/2014/main" id="{24660759-F4ED-4C4F-88A5-65A30CC1B52F}"/>
              </a:ext>
            </a:extLst>
          </p:cNvPr>
          <p:cNvSpPr txBox="1">
            <a:spLocks noGrp="1"/>
          </p:cNvSpPr>
          <p:nvPr>
            <p:ph type="ftr" sz="quarter" idx="9"/>
          </p:nvPr>
        </p:nvSpPr>
        <p:spPr/>
        <p:txBody>
          <a:bodyPr/>
          <a:lstStyle>
            <a:lvl1pPr>
              <a:defRPr/>
            </a:lvl1pPr>
          </a:lstStyle>
          <a:p>
            <a:pPr lvl="0"/>
            <a:endParaRPr lang="it-IT"/>
          </a:p>
        </p:txBody>
      </p:sp>
      <p:sp>
        <p:nvSpPr>
          <p:cNvPr id="6" name="Segnaposto numero diapositiva 5">
            <a:extLst>
              <a:ext uri="{FF2B5EF4-FFF2-40B4-BE49-F238E27FC236}">
                <a16:creationId xmlns:a16="http://schemas.microsoft.com/office/drawing/2014/main" id="{14230CFB-F779-4516-9260-E00DB1584193}"/>
              </a:ext>
            </a:extLst>
          </p:cNvPr>
          <p:cNvSpPr txBox="1">
            <a:spLocks noGrp="1"/>
          </p:cNvSpPr>
          <p:nvPr>
            <p:ph type="sldNum" sz="quarter" idx="8"/>
          </p:nvPr>
        </p:nvSpPr>
        <p:spPr/>
        <p:txBody>
          <a:bodyPr/>
          <a:lstStyle>
            <a:lvl1pPr>
              <a:defRPr/>
            </a:lvl1pPr>
          </a:lstStyle>
          <a:p>
            <a:pPr lvl="0"/>
            <a:fld id="{A4D9DD8A-EE7A-45AD-A054-E08ADF6B3E94}" type="slidenum">
              <a:t>‹N›</a:t>
            </a:fld>
            <a:endParaRPr lang="it-IT"/>
          </a:p>
        </p:txBody>
      </p:sp>
    </p:spTree>
    <p:extLst>
      <p:ext uri="{BB962C8B-B14F-4D97-AF65-F5344CB8AC3E}">
        <p14:creationId xmlns:p14="http://schemas.microsoft.com/office/powerpoint/2010/main" val="117952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9392044-0563-44E7-9240-183E1F823E39}"/>
              </a:ext>
            </a:extLst>
          </p:cNvPr>
          <p:cNvSpPr txBox="1">
            <a:spLocks noGrp="1"/>
          </p:cNvSpPr>
          <p:nvPr>
            <p:ph type="title" orient="vert"/>
          </p:nvPr>
        </p:nvSpPr>
        <p:spPr>
          <a:xfrm>
            <a:off x="7308854" y="225427"/>
            <a:ext cx="2266953" cy="4389440"/>
          </a:xfrm>
        </p:spPr>
        <p:txBody>
          <a:bodyPr vert="eaVert"/>
          <a:lstStyle>
            <a:lvl1pPr>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B71A9D5B-E706-454C-8BF0-B59159BC7EB0}"/>
              </a:ext>
            </a:extLst>
          </p:cNvPr>
          <p:cNvSpPr txBox="1">
            <a:spLocks noGrp="1"/>
          </p:cNvSpPr>
          <p:nvPr>
            <p:ph type="body" orient="vert" idx="1"/>
          </p:nvPr>
        </p:nvSpPr>
        <p:spPr>
          <a:xfrm>
            <a:off x="503240" y="225427"/>
            <a:ext cx="6653210" cy="4389440"/>
          </a:xfrm>
        </p:spPr>
        <p:txBody>
          <a:bodyPr vert="eaVert"/>
          <a:lstStyle>
            <a:lvl1pPr>
              <a:defRPr/>
            </a:lvl1pPr>
          </a:lstStyle>
          <a:p>
            <a:pPr lvl="0"/>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F46AF4B-5E85-4E20-B16A-BCA49D517DD0}"/>
              </a:ext>
            </a:extLst>
          </p:cNvPr>
          <p:cNvSpPr txBox="1">
            <a:spLocks noGrp="1"/>
          </p:cNvSpPr>
          <p:nvPr>
            <p:ph type="dt" sz="half" idx="7"/>
          </p:nvPr>
        </p:nvSpPr>
        <p:spPr/>
        <p:txBody>
          <a:bodyPr/>
          <a:lstStyle>
            <a:lvl1pPr>
              <a:defRPr/>
            </a:lvl1pPr>
          </a:lstStyle>
          <a:p>
            <a:pPr lvl="0"/>
            <a:endParaRPr lang="it-IT"/>
          </a:p>
        </p:txBody>
      </p:sp>
      <p:sp>
        <p:nvSpPr>
          <p:cNvPr id="5" name="Segnaposto piè di pagina 4">
            <a:extLst>
              <a:ext uri="{FF2B5EF4-FFF2-40B4-BE49-F238E27FC236}">
                <a16:creationId xmlns:a16="http://schemas.microsoft.com/office/drawing/2014/main" id="{074FC56E-F68F-486B-A749-333CD743CDD9}"/>
              </a:ext>
            </a:extLst>
          </p:cNvPr>
          <p:cNvSpPr txBox="1">
            <a:spLocks noGrp="1"/>
          </p:cNvSpPr>
          <p:nvPr>
            <p:ph type="ftr" sz="quarter" idx="9"/>
          </p:nvPr>
        </p:nvSpPr>
        <p:spPr/>
        <p:txBody>
          <a:bodyPr/>
          <a:lstStyle>
            <a:lvl1pPr>
              <a:defRPr/>
            </a:lvl1pPr>
          </a:lstStyle>
          <a:p>
            <a:pPr lvl="0"/>
            <a:endParaRPr lang="it-IT"/>
          </a:p>
        </p:txBody>
      </p:sp>
      <p:sp>
        <p:nvSpPr>
          <p:cNvPr id="6" name="Segnaposto numero diapositiva 5">
            <a:extLst>
              <a:ext uri="{FF2B5EF4-FFF2-40B4-BE49-F238E27FC236}">
                <a16:creationId xmlns:a16="http://schemas.microsoft.com/office/drawing/2014/main" id="{D719C13E-1DB1-4F67-B285-FC3D1784F662}"/>
              </a:ext>
            </a:extLst>
          </p:cNvPr>
          <p:cNvSpPr txBox="1">
            <a:spLocks noGrp="1"/>
          </p:cNvSpPr>
          <p:nvPr>
            <p:ph type="sldNum" sz="quarter" idx="8"/>
          </p:nvPr>
        </p:nvSpPr>
        <p:spPr/>
        <p:txBody>
          <a:bodyPr/>
          <a:lstStyle>
            <a:lvl1pPr>
              <a:defRPr/>
            </a:lvl1pPr>
          </a:lstStyle>
          <a:p>
            <a:pPr lvl="0"/>
            <a:fld id="{66C4C1B7-4D62-4FD6-8435-6A9D0CB4A647}" type="slidenum">
              <a:t>‹N›</a:t>
            </a:fld>
            <a:endParaRPr lang="it-IT"/>
          </a:p>
        </p:txBody>
      </p:sp>
    </p:spTree>
    <p:extLst>
      <p:ext uri="{BB962C8B-B14F-4D97-AF65-F5344CB8AC3E}">
        <p14:creationId xmlns:p14="http://schemas.microsoft.com/office/powerpoint/2010/main" val="81981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C78614-E0C6-4CF2-AD3C-6FB06DC89EE1}"/>
              </a:ext>
            </a:extLst>
          </p:cNvPr>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B27245E5-8082-4DF9-BAB0-6EA9D7A53833}"/>
              </a:ext>
            </a:extLst>
          </p:cNvPr>
          <p:cNvSpPr txBox="1">
            <a:spLocks noGrp="1"/>
          </p:cNvSpPr>
          <p:nvPr>
            <p:ph idx="1"/>
          </p:nvPr>
        </p:nvSpPr>
        <p:spPr/>
        <p:txBody>
          <a:bodyPr/>
          <a:lstStyle>
            <a:lvl1pPr>
              <a:defRPr/>
            </a:lvl1pPr>
          </a:lstStyle>
          <a:p>
            <a:pPr lvl="0"/>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6155F58-3B12-4972-827D-1EDBB4CC0A61}"/>
              </a:ext>
            </a:extLst>
          </p:cNvPr>
          <p:cNvSpPr txBox="1">
            <a:spLocks noGrp="1"/>
          </p:cNvSpPr>
          <p:nvPr>
            <p:ph type="dt" sz="half" idx="7"/>
          </p:nvPr>
        </p:nvSpPr>
        <p:spPr/>
        <p:txBody>
          <a:bodyPr/>
          <a:lstStyle>
            <a:lvl1pPr>
              <a:defRPr/>
            </a:lvl1pPr>
          </a:lstStyle>
          <a:p>
            <a:pPr lvl="0"/>
            <a:endParaRPr lang="it-IT"/>
          </a:p>
        </p:txBody>
      </p:sp>
      <p:sp>
        <p:nvSpPr>
          <p:cNvPr id="5" name="Segnaposto piè di pagina 4">
            <a:extLst>
              <a:ext uri="{FF2B5EF4-FFF2-40B4-BE49-F238E27FC236}">
                <a16:creationId xmlns:a16="http://schemas.microsoft.com/office/drawing/2014/main" id="{73E2D1B6-645E-419F-8F8B-849A1AF605EF}"/>
              </a:ext>
            </a:extLst>
          </p:cNvPr>
          <p:cNvSpPr txBox="1">
            <a:spLocks noGrp="1"/>
          </p:cNvSpPr>
          <p:nvPr>
            <p:ph type="ftr" sz="quarter" idx="9"/>
          </p:nvPr>
        </p:nvSpPr>
        <p:spPr/>
        <p:txBody>
          <a:bodyPr/>
          <a:lstStyle>
            <a:lvl1pPr>
              <a:defRPr/>
            </a:lvl1pPr>
          </a:lstStyle>
          <a:p>
            <a:pPr lvl="0"/>
            <a:endParaRPr lang="it-IT"/>
          </a:p>
        </p:txBody>
      </p:sp>
      <p:sp>
        <p:nvSpPr>
          <p:cNvPr id="6" name="Segnaposto numero diapositiva 5">
            <a:extLst>
              <a:ext uri="{FF2B5EF4-FFF2-40B4-BE49-F238E27FC236}">
                <a16:creationId xmlns:a16="http://schemas.microsoft.com/office/drawing/2014/main" id="{E20FEBB1-D69F-4474-A5B1-5A546B3E1D0E}"/>
              </a:ext>
            </a:extLst>
          </p:cNvPr>
          <p:cNvSpPr txBox="1">
            <a:spLocks noGrp="1"/>
          </p:cNvSpPr>
          <p:nvPr>
            <p:ph type="sldNum" sz="quarter" idx="8"/>
          </p:nvPr>
        </p:nvSpPr>
        <p:spPr/>
        <p:txBody>
          <a:bodyPr/>
          <a:lstStyle>
            <a:lvl1pPr>
              <a:defRPr/>
            </a:lvl1pPr>
          </a:lstStyle>
          <a:p>
            <a:pPr lvl="0"/>
            <a:fld id="{013CE865-5F54-492C-8A0A-F6CE6AA3B849}" type="slidenum">
              <a:t>‹N›</a:t>
            </a:fld>
            <a:endParaRPr lang="it-IT"/>
          </a:p>
        </p:txBody>
      </p:sp>
    </p:spTree>
    <p:extLst>
      <p:ext uri="{BB962C8B-B14F-4D97-AF65-F5344CB8AC3E}">
        <p14:creationId xmlns:p14="http://schemas.microsoft.com/office/powerpoint/2010/main" val="1971056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87EA42-DD36-43F6-8A1A-E6F68D0F53B4}"/>
              </a:ext>
            </a:extLst>
          </p:cNvPr>
          <p:cNvSpPr txBox="1">
            <a:spLocks noGrp="1"/>
          </p:cNvSpPr>
          <p:nvPr>
            <p:ph type="title"/>
          </p:nvPr>
        </p:nvSpPr>
        <p:spPr>
          <a:xfrm>
            <a:off x="687391" y="1414467"/>
            <a:ext cx="8694736" cy="2357432"/>
          </a:xfrm>
        </p:spPr>
        <p:txBody>
          <a:bodyPr anchor="b"/>
          <a:lstStyle>
            <a:lvl1pPr>
              <a:defRPr sz="6000"/>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46250B5B-1086-4151-AD10-1DB42143B548}"/>
              </a:ext>
            </a:extLst>
          </p:cNvPr>
          <p:cNvSpPr txBox="1">
            <a:spLocks noGrp="1"/>
          </p:cNvSpPr>
          <p:nvPr>
            <p:ph type="body" idx="1"/>
          </p:nvPr>
        </p:nvSpPr>
        <p:spPr>
          <a:xfrm>
            <a:off x="687391" y="3794129"/>
            <a:ext cx="8694736" cy="1241426"/>
          </a:xfrm>
        </p:spPr>
        <p:txBody>
          <a:bodyPr/>
          <a:lstStyle>
            <a:lvl1pPr>
              <a:defRPr sz="2400">
                <a:solidFill>
                  <a:srgbClr val="898989"/>
                </a:solidFill>
              </a:defRPr>
            </a:lvl1pPr>
          </a:lstStyle>
          <a:p>
            <a:pPr lvl="0"/>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AE9D516B-F70B-484C-AEE0-ABA5F87430FF}"/>
              </a:ext>
            </a:extLst>
          </p:cNvPr>
          <p:cNvSpPr txBox="1">
            <a:spLocks noGrp="1"/>
          </p:cNvSpPr>
          <p:nvPr>
            <p:ph type="dt" sz="half" idx="7"/>
          </p:nvPr>
        </p:nvSpPr>
        <p:spPr/>
        <p:txBody>
          <a:bodyPr/>
          <a:lstStyle>
            <a:lvl1pPr>
              <a:defRPr/>
            </a:lvl1pPr>
          </a:lstStyle>
          <a:p>
            <a:pPr lvl="0"/>
            <a:endParaRPr lang="it-IT"/>
          </a:p>
        </p:txBody>
      </p:sp>
      <p:sp>
        <p:nvSpPr>
          <p:cNvPr id="5" name="Segnaposto piè di pagina 4">
            <a:extLst>
              <a:ext uri="{FF2B5EF4-FFF2-40B4-BE49-F238E27FC236}">
                <a16:creationId xmlns:a16="http://schemas.microsoft.com/office/drawing/2014/main" id="{86A50486-BB7D-4825-B7B5-AF3E931623E6}"/>
              </a:ext>
            </a:extLst>
          </p:cNvPr>
          <p:cNvSpPr txBox="1">
            <a:spLocks noGrp="1"/>
          </p:cNvSpPr>
          <p:nvPr>
            <p:ph type="ftr" sz="quarter" idx="9"/>
          </p:nvPr>
        </p:nvSpPr>
        <p:spPr/>
        <p:txBody>
          <a:bodyPr/>
          <a:lstStyle>
            <a:lvl1pPr>
              <a:defRPr/>
            </a:lvl1pPr>
          </a:lstStyle>
          <a:p>
            <a:pPr lvl="0"/>
            <a:endParaRPr lang="it-IT"/>
          </a:p>
        </p:txBody>
      </p:sp>
      <p:sp>
        <p:nvSpPr>
          <p:cNvPr id="6" name="Segnaposto numero diapositiva 5">
            <a:extLst>
              <a:ext uri="{FF2B5EF4-FFF2-40B4-BE49-F238E27FC236}">
                <a16:creationId xmlns:a16="http://schemas.microsoft.com/office/drawing/2014/main" id="{5951BD28-538D-4DCB-8865-2BF1FE452BBF}"/>
              </a:ext>
            </a:extLst>
          </p:cNvPr>
          <p:cNvSpPr txBox="1">
            <a:spLocks noGrp="1"/>
          </p:cNvSpPr>
          <p:nvPr>
            <p:ph type="sldNum" sz="quarter" idx="8"/>
          </p:nvPr>
        </p:nvSpPr>
        <p:spPr/>
        <p:txBody>
          <a:bodyPr/>
          <a:lstStyle>
            <a:lvl1pPr>
              <a:defRPr/>
            </a:lvl1pPr>
          </a:lstStyle>
          <a:p>
            <a:pPr lvl="0"/>
            <a:fld id="{5ADBF5B5-E567-4B96-9CC9-A7D6689830C5}" type="slidenum">
              <a:t>‹N›</a:t>
            </a:fld>
            <a:endParaRPr lang="it-IT"/>
          </a:p>
        </p:txBody>
      </p:sp>
    </p:spTree>
    <p:extLst>
      <p:ext uri="{BB962C8B-B14F-4D97-AF65-F5344CB8AC3E}">
        <p14:creationId xmlns:p14="http://schemas.microsoft.com/office/powerpoint/2010/main" val="2546908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D0B19C-4DDB-4F2E-9C10-C7066EEC78EE}"/>
              </a:ext>
            </a:extLst>
          </p:cNvPr>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50BADC1C-C26A-42BF-9676-B4D21092B716}"/>
              </a:ext>
            </a:extLst>
          </p:cNvPr>
          <p:cNvSpPr txBox="1">
            <a:spLocks noGrp="1"/>
          </p:cNvSpPr>
          <p:nvPr>
            <p:ph idx="1"/>
          </p:nvPr>
        </p:nvSpPr>
        <p:spPr>
          <a:xfrm>
            <a:off x="503240" y="1327151"/>
            <a:ext cx="4459291" cy="3287716"/>
          </a:xfrm>
        </p:spPr>
        <p:txBody>
          <a:bodyPr/>
          <a:lstStyle>
            <a:lvl1pPr>
              <a:defRPr/>
            </a:lvl1pPr>
          </a:lstStyle>
          <a:p>
            <a:pPr lvl="0"/>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743F302E-BB92-421D-B249-D88DF79C216F}"/>
              </a:ext>
            </a:extLst>
          </p:cNvPr>
          <p:cNvSpPr txBox="1">
            <a:spLocks noGrp="1"/>
          </p:cNvSpPr>
          <p:nvPr>
            <p:ph idx="2"/>
          </p:nvPr>
        </p:nvSpPr>
        <p:spPr>
          <a:xfrm>
            <a:off x="5114925" y="1327151"/>
            <a:ext cx="4460872" cy="3287716"/>
          </a:xfrm>
        </p:spPr>
        <p:txBody>
          <a:bodyPr/>
          <a:lstStyle>
            <a:lvl1pPr>
              <a:defRPr/>
            </a:lvl1pPr>
          </a:lstStyle>
          <a:p>
            <a:pPr lvl="0"/>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D438214F-CA27-44C4-9852-521E6C84864E}"/>
              </a:ext>
            </a:extLst>
          </p:cNvPr>
          <p:cNvSpPr txBox="1">
            <a:spLocks noGrp="1"/>
          </p:cNvSpPr>
          <p:nvPr>
            <p:ph type="dt" sz="half" idx="7"/>
          </p:nvPr>
        </p:nvSpPr>
        <p:spPr/>
        <p:txBody>
          <a:bodyPr/>
          <a:lstStyle>
            <a:lvl1pPr>
              <a:defRPr/>
            </a:lvl1pPr>
          </a:lstStyle>
          <a:p>
            <a:pPr lvl="0"/>
            <a:endParaRPr lang="it-IT"/>
          </a:p>
        </p:txBody>
      </p:sp>
      <p:sp>
        <p:nvSpPr>
          <p:cNvPr id="6" name="Segnaposto piè di pagina 5">
            <a:extLst>
              <a:ext uri="{FF2B5EF4-FFF2-40B4-BE49-F238E27FC236}">
                <a16:creationId xmlns:a16="http://schemas.microsoft.com/office/drawing/2014/main" id="{8B4F1091-2A60-436C-B72F-08FDA7BCB9E2}"/>
              </a:ext>
            </a:extLst>
          </p:cNvPr>
          <p:cNvSpPr txBox="1">
            <a:spLocks noGrp="1"/>
          </p:cNvSpPr>
          <p:nvPr>
            <p:ph type="ftr" sz="quarter" idx="9"/>
          </p:nvPr>
        </p:nvSpPr>
        <p:spPr/>
        <p:txBody>
          <a:bodyPr/>
          <a:lstStyle>
            <a:lvl1pPr>
              <a:defRPr/>
            </a:lvl1pPr>
          </a:lstStyle>
          <a:p>
            <a:pPr lvl="0"/>
            <a:endParaRPr lang="it-IT"/>
          </a:p>
        </p:txBody>
      </p:sp>
      <p:sp>
        <p:nvSpPr>
          <p:cNvPr id="7" name="Segnaposto numero diapositiva 6">
            <a:extLst>
              <a:ext uri="{FF2B5EF4-FFF2-40B4-BE49-F238E27FC236}">
                <a16:creationId xmlns:a16="http://schemas.microsoft.com/office/drawing/2014/main" id="{40C283D8-2910-4E63-87BD-B9E56D7FC122}"/>
              </a:ext>
            </a:extLst>
          </p:cNvPr>
          <p:cNvSpPr txBox="1">
            <a:spLocks noGrp="1"/>
          </p:cNvSpPr>
          <p:nvPr>
            <p:ph type="sldNum" sz="quarter" idx="8"/>
          </p:nvPr>
        </p:nvSpPr>
        <p:spPr/>
        <p:txBody>
          <a:bodyPr/>
          <a:lstStyle>
            <a:lvl1pPr>
              <a:defRPr/>
            </a:lvl1pPr>
          </a:lstStyle>
          <a:p>
            <a:pPr lvl="0"/>
            <a:fld id="{F4038071-F29B-4C1A-8ACA-0AA0E8820578}" type="slidenum">
              <a:t>‹N›</a:t>
            </a:fld>
            <a:endParaRPr lang="it-IT"/>
          </a:p>
        </p:txBody>
      </p:sp>
    </p:spTree>
    <p:extLst>
      <p:ext uri="{BB962C8B-B14F-4D97-AF65-F5344CB8AC3E}">
        <p14:creationId xmlns:p14="http://schemas.microsoft.com/office/powerpoint/2010/main" val="57338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F404DB-209C-42CF-9CBB-6535F9028BE5}"/>
              </a:ext>
            </a:extLst>
          </p:cNvPr>
          <p:cNvSpPr txBox="1">
            <a:spLocks noGrp="1"/>
          </p:cNvSpPr>
          <p:nvPr>
            <p:ph type="title"/>
          </p:nvPr>
        </p:nvSpPr>
        <p:spPr>
          <a:xfrm>
            <a:off x="693736" y="301623"/>
            <a:ext cx="8694736" cy="1096959"/>
          </a:xfrm>
        </p:spPr>
        <p:txBody>
          <a:bodyPr/>
          <a:lstStyle>
            <a:lvl1pPr>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E1C33ADB-FCFF-4497-A722-5EAEBA8E7263}"/>
              </a:ext>
            </a:extLst>
          </p:cNvPr>
          <p:cNvSpPr txBox="1">
            <a:spLocks noGrp="1"/>
          </p:cNvSpPr>
          <p:nvPr>
            <p:ph type="body" idx="1"/>
          </p:nvPr>
        </p:nvSpPr>
        <p:spPr>
          <a:xfrm>
            <a:off x="693736" y="1390646"/>
            <a:ext cx="4265611" cy="681035"/>
          </a:xfrm>
        </p:spPr>
        <p:txBody>
          <a:bodyPr anchor="b"/>
          <a:lstStyle>
            <a:lvl1pPr>
              <a:defRPr sz="2400" b="1"/>
            </a:lvl1pPr>
          </a:lstStyle>
          <a:p>
            <a:pPr lvl="0"/>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62910FC9-ACD1-493E-A921-F49EC11D104E}"/>
              </a:ext>
            </a:extLst>
          </p:cNvPr>
          <p:cNvSpPr txBox="1">
            <a:spLocks noGrp="1"/>
          </p:cNvSpPr>
          <p:nvPr>
            <p:ph idx="2"/>
          </p:nvPr>
        </p:nvSpPr>
        <p:spPr>
          <a:xfrm>
            <a:off x="693736" y="2071692"/>
            <a:ext cx="4265611" cy="3046415"/>
          </a:xfrm>
        </p:spPr>
        <p:txBody>
          <a:bodyPr/>
          <a:lstStyle>
            <a:lvl1pPr>
              <a:defRPr/>
            </a:lvl1pPr>
          </a:lstStyle>
          <a:p>
            <a:pPr lvl="0"/>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1E29E617-D8B3-4AED-B5B2-FC75540CA924}"/>
              </a:ext>
            </a:extLst>
          </p:cNvPr>
          <p:cNvSpPr txBox="1">
            <a:spLocks noGrp="1"/>
          </p:cNvSpPr>
          <p:nvPr>
            <p:ph type="body" idx="3"/>
          </p:nvPr>
        </p:nvSpPr>
        <p:spPr>
          <a:xfrm>
            <a:off x="5103815" y="1390646"/>
            <a:ext cx="4284658" cy="681035"/>
          </a:xfrm>
        </p:spPr>
        <p:txBody>
          <a:bodyPr anchor="b"/>
          <a:lstStyle>
            <a:lvl1pPr>
              <a:defRPr sz="2400" b="1"/>
            </a:lvl1pPr>
          </a:lstStyle>
          <a:p>
            <a:pPr lvl="0"/>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4BC1AADC-442C-43DC-8E44-66C740CA96EA}"/>
              </a:ext>
            </a:extLst>
          </p:cNvPr>
          <p:cNvSpPr txBox="1">
            <a:spLocks noGrp="1"/>
          </p:cNvSpPr>
          <p:nvPr>
            <p:ph idx="4"/>
          </p:nvPr>
        </p:nvSpPr>
        <p:spPr>
          <a:xfrm>
            <a:off x="5103815" y="2071692"/>
            <a:ext cx="4284658" cy="3046415"/>
          </a:xfrm>
        </p:spPr>
        <p:txBody>
          <a:bodyPr/>
          <a:lstStyle>
            <a:lvl1pPr>
              <a:defRPr/>
            </a:lvl1pPr>
          </a:lstStyle>
          <a:p>
            <a:pPr lvl="0"/>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392D2F8E-7C96-4B2D-8E55-77946701891E}"/>
              </a:ext>
            </a:extLst>
          </p:cNvPr>
          <p:cNvSpPr txBox="1">
            <a:spLocks noGrp="1"/>
          </p:cNvSpPr>
          <p:nvPr>
            <p:ph type="dt" sz="half" idx="7"/>
          </p:nvPr>
        </p:nvSpPr>
        <p:spPr/>
        <p:txBody>
          <a:bodyPr/>
          <a:lstStyle>
            <a:lvl1pPr>
              <a:defRPr/>
            </a:lvl1pPr>
          </a:lstStyle>
          <a:p>
            <a:pPr lvl="0"/>
            <a:endParaRPr lang="it-IT"/>
          </a:p>
        </p:txBody>
      </p:sp>
      <p:sp>
        <p:nvSpPr>
          <p:cNvPr id="8" name="Segnaposto piè di pagina 7">
            <a:extLst>
              <a:ext uri="{FF2B5EF4-FFF2-40B4-BE49-F238E27FC236}">
                <a16:creationId xmlns:a16="http://schemas.microsoft.com/office/drawing/2014/main" id="{AB477810-B128-4F98-AD3D-4C7B170CBEC0}"/>
              </a:ext>
            </a:extLst>
          </p:cNvPr>
          <p:cNvSpPr txBox="1">
            <a:spLocks noGrp="1"/>
          </p:cNvSpPr>
          <p:nvPr>
            <p:ph type="ftr" sz="quarter" idx="9"/>
          </p:nvPr>
        </p:nvSpPr>
        <p:spPr/>
        <p:txBody>
          <a:bodyPr/>
          <a:lstStyle>
            <a:lvl1pPr>
              <a:defRPr/>
            </a:lvl1pPr>
          </a:lstStyle>
          <a:p>
            <a:pPr lvl="0"/>
            <a:endParaRPr lang="it-IT"/>
          </a:p>
        </p:txBody>
      </p:sp>
      <p:sp>
        <p:nvSpPr>
          <p:cNvPr id="9" name="Segnaposto numero diapositiva 8">
            <a:extLst>
              <a:ext uri="{FF2B5EF4-FFF2-40B4-BE49-F238E27FC236}">
                <a16:creationId xmlns:a16="http://schemas.microsoft.com/office/drawing/2014/main" id="{78771C8A-496E-473B-993E-6A99F0F6B6BB}"/>
              </a:ext>
            </a:extLst>
          </p:cNvPr>
          <p:cNvSpPr txBox="1">
            <a:spLocks noGrp="1"/>
          </p:cNvSpPr>
          <p:nvPr>
            <p:ph type="sldNum" sz="quarter" idx="8"/>
          </p:nvPr>
        </p:nvSpPr>
        <p:spPr/>
        <p:txBody>
          <a:bodyPr/>
          <a:lstStyle>
            <a:lvl1pPr>
              <a:defRPr/>
            </a:lvl1pPr>
          </a:lstStyle>
          <a:p>
            <a:pPr lvl="0"/>
            <a:fld id="{AF526FAC-D254-4328-B4D3-B389CF334E37}" type="slidenum">
              <a:t>‹N›</a:t>
            </a:fld>
            <a:endParaRPr lang="it-IT"/>
          </a:p>
        </p:txBody>
      </p:sp>
    </p:spTree>
    <p:extLst>
      <p:ext uri="{BB962C8B-B14F-4D97-AF65-F5344CB8AC3E}">
        <p14:creationId xmlns:p14="http://schemas.microsoft.com/office/powerpoint/2010/main" val="25199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7569DF-8F3F-46BC-B59C-A2E1CCF0DB08}"/>
              </a:ext>
            </a:extLst>
          </p:cNvPr>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data 2">
            <a:extLst>
              <a:ext uri="{FF2B5EF4-FFF2-40B4-BE49-F238E27FC236}">
                <a16:creationId xmlns:a16="http://schemas.microsoft.com/office/drawing/2014/main" id="{BB6362B8-E207-4F52-AAFD-D19E41EF204D}"/>
              </a:ext>
            </a:extLst>
          </p:cNvPr>
          <p:cNvSpPr txBox="1">
            <a:spLocks noGrp="1"/>
          </p:cNvSpPr>
          <p:nvPr>
            <p:ph type="dt" sz="half" idx="7"/>
          </p:nvPr>
        </p:nvSpPr>
        <p:spPr/>
        <p:txBody>
          <a:bodyPr/>
          <a:lstStyle>
            <a:lvl1pPr>
              <a:defRPr/>
            </a:lvl1pPr>
          </a:lstStyle>
          <a:p>
            <a:pPr lvl="0"/>
            <a:endParaRPr lang="it-IT"/>
          </a:p>
        </p:txBody>
      </p:sp>
      <p:sp>
        <p:nvSpPr>
          <p:cNvPr id="4" name="Segnaposto piè di pagina 3">
            <a:extLst>
              <a:ext uri="{FF2B5EF4-FFF2-40B4-BE49-F238E27FC236}">
                <a16:creationId xmlns:a16="http://schemas.microsoft.com/office/drawing/2014/main" id="{BE6E14C8-9975-4F5C-BBD7-3B494B1F2171}"/>
              </a:ext>
            </a:extLst>
          </p:cNvPr>
          <p:cNvSpPr txBox="1">
            <a:spLocks noGrp="1"/>
          </p:cNvSpPr>
          <p:nvPr>
            <p:ph type="ftr" sz="quarter" idx="9"/>
          </p:nvPr>
        </p:nvSpPr>
        <p:spPr/>
        <p:txBody>
          <a:bodyPr/>
          <a:lstStyle>
            <a:lvl1pPr>
              <a:defRPr/>
            </a:lvl1pPr>
          </a:lstStyle>
          <a:p>
            <a:pPr lvl="0"/>
            <a:endParaRPr lang="it-IT"/>
          </a:p>
        </p:txBody>
      </p:sp>
      <p:sp>
        <p:nvSpPr>
          <p:cNvPr id="5" name="Segnaposto numero diapositiva 4">
            <a:extLst>
              <a:ext uri="{FF2B5EF4-FFF2-40B4-BE49-F238E27FC236}">
                <a16:creationId xmlns:a16="http://schemas.microsoft.com/office/drawing/2014/main" id="{5CD0AF9D-DC95-4B8E-B08B-0C202E4B5722}"/>
              </a:ext>
            </a:extLst>
          </p:cNvPr>
          <p:cNvSpPr txBox="1">
            <a:spLocks noGrp="1"/>
          </p:cNvSpPr>
          <p:nvPr>
            <p:ph type="sldNum" sz="quarter" idx="8"/>
          </p:nvPr>
        </p:nvSpPr>
        <p:spPr/>
        <p:txBody>
          <a:bodyPr/>
          <a:lstStyle>
            <a:lvl1pPr>
              <a:defRPr/>
            </a:lvl1pPr>
          </a:lstStyle>
          <a:p>
            <a:pPr lvl="0"/>
            <a:fld id="{69FDFBEA-F664-4668-949C-79CFE99BA325}" type="slidenum">
              <a:t>‹N›</a:t>
            </a:fld>
            <a:endParaRPr lang="it-IT"/>
          </a:p>
        </p:txBody>
      </p:sp>
    </p:spTree>
    <p:extLst>
      <p:ext uri="{BB962C8B-B14F-4D97-AF65-F5344CB8AC3E}">
        <p14:creationId xmlns:p14="http://schemas.microsoft.com/office/powerpoint/2010/main" val="243257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B44A6ED-1CD0-44AA-B893-687AFA338D50}"/>
              </a:ext>
            </a:extLst>
          </p:cNvPr>
          <p:cNvSpPr txBox="1">
            <a:spLocks noGrp="1"/>
          </p:cNvSpPr>
          <p:nvPr>
            <p:ph type="dt" sz="half" idx="7"/>
          </p:nvPr>
        </p:nvSpPr>
        <p:spPr/>
        <p:txBody>
          <a:bodyPr/>
          <a:lstStyle>
            <a:lvl1pPr>
              <a:defRPr/>
            </a:lvl1pPr>
          </a:lstStyle>
          <a:p>
            <a:pPr lvl="0"/>
            <a:endParaRPr lang="it-IT"/>
          </a:p>
        </p:txBody>
      </p:sp>
      <p:sp>
        <p:nvSpPr>
          <p:cNvPr id="3" name="Segnaposto piè di pagina 2">
            <a:extLst>
              <a:ext uri="{FF2B5EF4-FFF2-40B4-BE49-F238E27FC236}">
                <a16:creationId xmlns:a16="http://schemas.microsoft.com/office/drawing/2014/main" id="{39892598-D7D9-4929-BE36-BC02BC3E454A}"/>
              </a:ext>
            </a:extLst>
          </p:cNvPr>
          <p:cNvSpPr txBox="1">
            <a:spLocks noGrp="1"/>
          </p:cNvSpPr>
          <p:nvPr>
            <p:ph type="ftr" sz="quarter" idx="9"/>
          </p:nvPr>
        </p:nvSpPr>
        <p:spPr/>
        <p:txBody>
          <a:bodyPr/>
          <a:lstStyle>
            <a:lvl1pPr>
              <a:defRPr/>
            </a:lvl1pPr>
          </a:lstStyle>
          <a:p>
            <a:pPr lvl="0"/>
            <a:endParaRPr lang="it-IT"/>
          </a:p>
        </p:txBody>
      </p:sp>
      <p:sp>
        <p:nvSpPr>
          <p:cNvPr id="4" name="Segnaposto numero diapositiva 3">
            <a:extLst>
              <a:ext uri="{FF2B5EF4-FFF2-40B4-BE49-F238E27FC236}">
                <a16:creationId xmlns:a16="http://schemas.microsoft.com/office/drawing/2014/main" id="{E66BDF14-D67B-4A72-999D-E3582FF707D0}"/>
              </a:ext>
            </a:extLst>
          </p:cNvPr>
          <p:cNvSpPr txBox="1">
            <a:spLocks noGrp="1"/>
          </p:cNvSpPr>
          <p:nvPr>
            <p:ph type="sldNum" sz="quarter" idx="8"/>
          </p:nvPr>
        </p:nvSpPr>
        <p:spPr/>
        <p:txBody>
          <a:bodyPr/>
          <a:lstStyle>
            <a:lvl1pPr>
              <a:defRPr/>
            </a:lvl1pPr>
          </a:lstStyle>
          <a:p>
            <a:pPr lvl="0"/>
            <a:fld id="{B4B81ED2-651E-4414-A09C-24551A189D1A}" type="slidenum">
              <a:t>‹N›</a:t>
            </a:fld>
            <a:endParaRPr lang="it-IT"/>
          </a:p>
        </p:txBody>
      </p:sp>
    </p:spTree>
    <p:extLst>
      <p:ext uri="{BB962C8B-B14F-4D97-AF65-F5344CB8AC3E}">
        <p14:creationId xmlns:p14="http://schemas.microsoft.com/office/powerpoint/2010/main" val="410020917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64DE42-7ABD-4F16-BB52-29223D89BABD}"/>
              </a:ext>
            </a:extLst>
          </p:cNvPr>
          <p:cNvSpPr txBox="1">
            <a:spLocks noGrp="1"/>
          </p:cNvSpPr>
          <p:nvPr>
            <p:ph type="title"/>
          </p:nvPr>
        </p:nvSpPr>
        <p:spPr>
          <a:xfrm>
            <a:off x="693736" y="377820"/>
            <a:ext cx="3251204" cy="1323978"/>
          </a:xfrm>
        </p:spPr>
        <p:txBody>
          <a:bodyPr anchor="b"/>
          <a:lstStyle>
            <a:lvl1pPr>
              <a:defRPr sz="3200"/>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D2E6C2CC-D7F7-4F16-A8BB-922898B89734}"/>
              </a:ext>
            </a:extLst>
          </p:cNvPr>
          <p:cNvSpPr txBox="1">
            <a:spLocks noGrp="1"/>
          </p:cNvSpPr>
          <p:nvPr>
            <p:ph idx="1"/>
          </p:nvPr>
        </p:nvSpPr>
        <p:spPr>
          <a:xfrm>
            <a:off x="4286249" y="815973"/>
            <a:ext cx="5102223" cy="4030666"/>
          </a:xfrm>
        </p:spPr>
        <p:txBody>
          <a:bodyPr/>
          <a:lstStyle>
            <a:lvl1pPr>
              <a:defRPr/>
            </a:lvl1pPr>
          </a:lstStyle>
          <a:p>
            <a:pPr lvl="0"/>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B5E6D3E7-B076-41DC-B9A8-78048DFE746A}"/>
              </a:ext>
            </a:extLst>
          </p:cNvPr>
          <p:cNvSpPr txBox="1">
            <a:spLocks noGrp="1"/>
          </p:cNvSpPr>
          <p:nvPr>
            <p:ph type="body" idx="2"/>
          </p:nvPr>
        </p:nvSpPr>
        <p:spPr>
          <a:xfrm>
            <a:off x="693736" y="1701798"/>
            <a:ext cx="3251204" cy="3151186"/>
          </a:xfrm>
        </p:spPr>
        <p:txBody>
          <a:bodyPr/>
          <a:lstStyle>
            <a:lvl1pPr>
              <a:defRPr sz="1600"/>
            </a:lvl1pPr>
          </a:lstStyle>
          <a:p>
            <a:pPr lvl="0"/>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43599FD0-903D-4EEE-8906-0D5A99FB6A64}"/>
              </a:ext>
            </a:extLst>
          </p:cNvPr>
          <p:cNvSpPr txBox="1">
            <a:spLocks noGrp="1"/>
          </p:cNvSpPr>
          <p:nvPr>
            <p:ph type="dt" sz="half" idx="7"/>
          </p:nvPr>
        </p:nvSpPr>
        <p:spPr/>
        <p:txBody>
          <a:bodyPr/>
          <a:lstStyle>
            <a:lvl1pPr>
              <a:defRPr/>
            </a:lvl1pPr>
          </a:lstStyle>
          <a:p>
            <a:pPr lvl="0"/>
            <a:endParaRPr lang="it-IT"/>
          </a:p>
        </p:txBody>
      </p:sp>
      <p:sp>
        <p:nvSpPr>
          <p:cNvPr id="6" name="Segnaposto piè di pagina 5">
            <a:extLst>
              <a:ext uri="{FF2B5EF4-FFF2-40B4-BE49-F238E27FC236}">
                <a16:creationId xmlns:a16="http://schemas.microsoft.com/office/drawing/2014/main" id="{5E3E9008-AB1B-4A40-BFA6-9C86A49DE25E}"/>
              </a:ext>
            </a:extLst>
          </p:cNvPr>
          <p:cNvSpPr txBox="1">
            <a:spLocks noGrp="1"/>
          </p:cNvSpPr>
          <p:nvPr>
            <p:ph type="ftr" sz="quarter" idx="9"/>
          </p:nvPr>
        </p:nvSpPr>
        <p:spPr/>
        <p:txBody>
          <a:bodyPr/>
          <a:lstStyle>
            <a:lvl1pPr>
              <a:defRPr/>
            </a:lvl1pPr>
          </a:lstStyle>
          <a:p>
            <a:pPr lvl="0"/>
            <a:endParaRPr lang="it-IT"/>
          </a:p>
        </p:txBody>
      </p:sp>
      <p:sp>
        <p:nvSpPr>
          <p:cNvPr id="7" name="Segnaposto numero diapositiva 6">
            <a:extLst>
              <a:ext uri="{FF2B5EF4-FFF2-40B4-BE49-F238E27FC236}">
                <a16:creationId xmlns:a16="http://schemas.microsoft.com/office/drawing/2014/main" id="{A704FF89-48AA-46B0-8B44-2DAC7CD58234}"/>
              </a:ext>
            </a:extLst>
          </p:cNvPr>
          <p:cNvSpPr txBox="1">
            <a:spLocks noGrp="1"/>
          </p:cNvSpPr>
          <p:nvPr>
            <p:ph type="sldNum" sz="quarter" idx="8"/>
          </p:nvPr>
        </p:nvSpPr>
        <p:spPr/>
        <p:txBody>
          <a:bodyPr/>
          <a:lstStyle>
            <a:lvl1pPr>
              <a:defRPr/>
            </a:lvl1pPr>
          </a:lstStyle>
          <a:p>
            <a:pPr lvl="0"/>
            <a:fld id="{6D061FAB-FB94-41FC-A7D0-804CC36D4D90}" type="slidenum">
              <a:t>‹N›</a:t>
            </a:fld>
            <a:endParaRPr lang="it-IT"/>
          </a:p>
        </p:txBody>
      </p:sp>
    </p:spTree>
    <p:extLst>
      <p:ext uri="{BB962C8B-B14F-4D97-AF65-F5344CB8AC3E}">
        <p14:creationId xmlns:p14="http://schemas.microsoft.com/office/powerpoint/2010/main" val="2737186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150DCE-E081-40C1-87BE-31356CA95166}"/>
              </a:ext>
            </a:extLst>
          </p:cNvPr>
          <p:cNvSpPr txBox="1">
            <a:spLocks noGrp="1"/>
          </p:cNvSpPr>
          <p:nvPr>
            <p:ph type="title"/>
          </p:nvPr>
        </p:nvSpPr>
        <p:spPr>
          <a:xfrm>
            <a:off x="693736" y="377820"/>
            <a:ext cx="3251204" cy="1323978"/>
          </a:xfrm>
        </p:spPr>
        <p:txBody>
          <a:bodyPr anchor="b"/>
          <a:lstStyle>
            <a:lvl1pPr>
              <a:defRPr sz="3200"/>
            </a:lvl1pPr>
          </a:lstStyle>
          <a:p>
            <a:pPr lvl="0"/>
            <a:r>
              <a:rPr lang="it-IT"/>
              <a:t>Fare clic per modificare lo stile del titolo dello schema</a:t>
            </a:r>
          </a:p>
        </p:txBody>
      </p:sp>
      <p:sp>
        <p:nvSpPr>
          <p:cNvPr id="3" name="Segnaposto immagine 2">
            <a:extLst>
              <a:ext uri="{FF2B5EF4-FFF2-40B4-BE49-F238E27FC236}">
                <a16:creationId xmlns:a16="http://schemas.microsoft.com/office/drawing/2014/main" id="{DE44B2F8-556C-4BBE-9AE3-949D0CFF43CC}"/>
              </a:ext>
            </a:extLst>
          </p:cNvPr>
          <p:cNvSpPr txBox="1">
            <a:spLocks noGrp="1"/>
          </p:cNvSpPr>
          <p:nvPr>
            <p:ph type="pic" idx="1"/>
          </p:nvPr>
        </p:nvSpPr>
        <p:spPr>
          <a:xfrm>
            <a:off x="4286249" y="815973"/>
            <a:ext cx="5102223" cy="4030666"/>
          </a:xfrm>
        </p:spPr>
        <p:txBody>
          <a:bodyPr/>
          <a:lstStyle>
            <a:lvl1pPr>
              <a:defRPr/>
            </a:lvl1pPr>
          </a:lstStyle>
          <a:p>
            <a:pPr lvl="0"/>
            <a:endParaRPr lang="it-IT"/>
          </a:p>
        </p:txBody>
      </p:sp>
      <p:sp>
        <p:nvSpPr>
          <p:cNvPr id="4" name="Segnaposto testo 3">
            <a:extLst>
              <a:ext uri="{FF2B5EF4-FFF2-40B4-BE49-F238E27FC236}">
                <a16:creationId xmlns:a16="http://schemas.microsoft.com/office/drawing/2014/main" id="{DFDBF6A3-8174-4453-9D2D-449D5FB19B1E}"/>
              </a:ext>
            </a:extLst>
          </p:cNvPr>
          <p:cNvSpPr txBox="1">
            <a:spLocks noGrp="1"/>
          </p:cNvSpPr>
          <p:nvPr>
            <p:ph type="body" idx="2"/>
          </p:nvPr>
        </p:nvSpPr>
        <p:spPr>
          <a:xfrm>
            <a:off x="693736" y="1701798"/>
            <a:ext cx="3251204" cy="3151186"/>
          </a:xfrm>
        </p:spPr>
        <p:txBody>
          <a:bodyPr/>
          <a:lstStyle>
            <a:lvl1pPr>
              <a:defRPr sz="1600"/>
            </a:lvl1pPr>
          </a:lstStyle>
          <a:p>
            <a:pPr lvl="0"/>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521E6100-708F-437C-8A0F-CDD5CF7A7063}"/>
              </a:ext>
            </a:extLst>
          </p:cNvPr>
          <p:cNvSpPr txBox="1">
            <a:spLocks noGrp="1"/>
          </p:cNvSpPr>
          <p:nvPr>
            <p:ph type="dt" sz="half" idx="7"/>
          </p:nvPr>
        </p:nvSpPr>
        <p:spPr/>
        <p:txBody>
          <a:bodyPr/>
          <a:lstStyle>
            <a:lvl1pPr>
              <a:defRPr/>
            </a:lvl1pPr>
          </a:lstStyle>
          <a:p>
            <a:pPr lvl="0"/>
            <a:endParaRPr lang="it-IT"/>
          </a:p>
        </p:txBody>
      </p:sp>
      <p:sp>
        <p:nvSpPr>
          <p:cNvPr id="6" name="Segnaposto piè di pagina 5">
            <a:extLst>
              <a:ext uri="{FF2B5EF4-FFF2-40B4-BE49-F238E27FC236}">
                <a16:creationId xmlns:a16="http://schemas.microsoft.com/office/drawing/2014/main" id="{AD2DB987-E885-4D89-95F5-C52D36F351D7}"/>
              </a:ext>
            </a:extLst>
          </p:cNvPr>
          <p:cNvSpPr txBox="1">
            <a:spLocks noGrp="1"/>
          </p:cNvSpPr>
          <p:nvPr>
            <p:ph type="ftr" sz="quarter" idx="9"/>
          </p:nvPr>
        </p:nvSpPr>
        <p:spPr/>
        <p:txBody>
          <a:bodyPr/>
          <a:lstStyle>
            <a:lvl1pPr>
              <a:defRPr/>
            </a:lvl1pPr>
          </a:lstStyle>
          <a:p>
            <a:pPr lvl="0"/>
            <a:endParaRPr lang="it-IT"/>
          </a:p>
        </p:txBody>
      </p:sp>
      <p:sp>
        <p:nvSpPr>
          <p:cNvPr id="7" name="Segnaposto numero diapositiva 6">
            <a:extLst>
              <a:ext uri="{FF2B5EF4-FFF2-40B4-BE49-F238E27FC236}">
                <a16:creationId xmlns:a16="http://schemas.microsoft.com/office/drawing/2014/main" id="{51AA29EA-B7AF-4B0E-87C8-08DC5EF6071B}"/>
              </a:ext>
            </a:extLst>
          </p:cNvPr>
          <p:cNvSpPr txBox="1">
            <a:spLocks noGrp="1"/>
          </p:cNvSpPr>
          <p:nvPr>
            <p:ph type="sldNum" sz="quarter" idx="8"/>
          </p:nvPr>
        </p:nvSpPr>
        <p:spPr/>
        <p:txBody>
          <a:bodyPr/>
          <a:lstStyle>
            <a:lvl1pPr>
              <a:defRPr/>
            </a:lvl1pPr>
          </a:lstStyle>
          <a:p>
            <a:pPr lvl="0"/>
            <a:fld id="{E4DE2D3A-B97C-46B3-BD55-F1665013C651}" type="slidenum">
              <a:t>‹N›</a:t>
            </a:fld>
            <a:endParaRPr lang="it-IT"/>
          </a:p>
        </p:txBody>
      </p:sp>
    </p:spTree>
    <p:extLst>
      <p:ext uri="{BB962C8B-B14F-4D97-AF65-F5344CB8AC3E}">
        <p14:creationId xmlns:p14="http://schemas.microsoft.com/office/powerpoint/2010/main" val="88308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324BC1A-14ED-45A6-99C3-15CC932E5870}"/>
              </a:ext>
            </a:extLst>
          </p:cNvPr>
          <p:cNvSpPr txBox="1">
            <a:spLocks noGrp="1"/>
          </p:cNvSpPr>
          <p:nvPr>
            <p:ph type="title"/>
          </p:nvPr>
        </p:nvSpPr>
        <p:spPr>
          <a:xfrm>
            <a:off x="503998" y="226076"/>
            <a:ext cx="9071643" cy="946440"/>
          </a:xfrm>
          <a:prstGeom prst="rect">
            <a:avLst/>
          </a:prstGeom>
          <a:noFill/>
          <a:ln>
            <a:noFill/>
          </a:ln>
        </p:spPr>
        <p:txBody>
          <a:bodyPr vert="horz" wrap="square" lIns="0" tIns="0" rIns="0" bIns="0" anchor="ctr" anchorCtr="1" compatLnSpc="1">
            <a:noAutofit/>
          </a:bodyPr>
          <a:lstStyle/>
          <a:p>
            <a:pPr lvl="0"/>
            <a:endParaRPr lang="it-IT"/>
          </a:p>
        </p:txBody>
      </p:sp>
      <p:sp>
        <p:nvSpPr>
          <p:cNvPr id="3" name="Segnaposto testo 2">
            <a:extLst>
              <a:ext uri="{FF2B5EF4-FFF2-40B4-BE49-F238E27FC236}">
                <a16:creationId xmlns:a16="http://schemas.microsoft.com/office/drawing/2014/main" id="{DD4E51FE-6D27-43D9-B11A-3E23EC2E7DF7}"/>
              </a:ext>
            </a:extLst>
          </p:cNvPr>
          <p:cNvSpPr txBox="1">
            <a:spLocks noGrp="1"/>
          </p:cNvSpPr>
          <p:nvPr>
            <p:ph type="body" idx="1"/>
          </p:nvPr>
        </p:nvSpPr>
        <p:spPr>
          <a:xfrm>
            <a:off x="503998" y="1326602"/>
            <a:ext cx="9071643" cy="3288237"/>
          </a:xfrm>
          <a:prstGeom prst="rect">
            <a:avLst/>
          </a:prstGeom>
          <a:noFill/>
          <a:ln>
            <a:noFill/>
          </a:ln>
        </p:spPr>
        <p:txBody>
          <a:bodyPr vert="horz" wrap="square" lIns="0" tIns="0" rIns="0" bIns="0" anchor="t" anchorCtr="0" compatLnSpc="1">
            <a:spAutoFit/>
          </a:bodyPr>
          <a:lstStyle/>
          <a:p>
            <a:pPr lvl="0"/>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2E922A27-89BD-4041-A8DB-09FA0EA0854D}"/>
              </a:ext>
            </a:extLst>
          </p:cNvPr>
          <p:cNvSpPr txBox="1">
            <a:spLocks noGrp="1"/>
          </p:cNvSpPr>
          <p:nvPr>
            <p:ph type="dt" sz="half" idx="2"/>
          </p:nvPr>
        </p:nvSpPr>
        <p:spPr>
          <a:xfrm>
            <a:off x="503998" y="5165281"/>
            <a:ext cx="2348279" cy="390604"/>
          </a:xfrm>
          <a:prstGeom prst="rect">
            <a:avLst/>
          </a:prstGeom>
          <a:noFill/>
          <a:ln>
            <a:noFill/>
          </a:ln>
        </p:spPr>
        <p:txBody>
          <a:bodyPr vert="horz" wrap="square" lIns="0" tIns="0" rIns="0" bIns="0" anchor="t" anchorCtr="0" compatLnSpc="1">
            <a:spAutoFit/>
          </a:bodyPr>
          <a:lstStyle>
            <a:lvl1pPr marL="0" marR="0" lvl="0" indent="0" algn="l"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Liberation Serif" pitchFamily="18"/>
                <a:ea typeface="Segoe UI" pitchFamily="2"/>
                <a:cs typeface="Tahoma" pitchFamily="2"/>
              </a:defRPr>
            </a:lvl1pPr>
          </a:lstStyle>
          <a:p>
            <a:pPr lvl="0"/>
            <a:endParaRPr lang="it-IT"/>
          </a:p>
        </p:txBody>
      </p:sp>
      <p:sp>
        <p:nvSpPr>
          <p:cNvPr id="5" name="Segnaposto piè di pagina 4">
            <a:extLst>
              <a:ext uri="{FF2B5EF4-FFF2-40B4-BE49-F238E27FC236}">
                <a16:creationId xmlns:a16="http://schemas.microsoft.com/office/drawing/2014/main" id="{F74024BC-A977-4FD8-BA99-1EBA2391FC9E}"/>
              </a:ext>
            </a:extLst>
          </p:cNvPr>
          <p:cNvSpPr txBox="1">
            <a:spLocks noGrp="1"/>
          </p:cNvSpPr>
          <p:nvPr>
            <p:ph type="ftr" sz="quarter" idx="3"/>
          </p:nvPr>
        </p:nvSpPr>
        <p:spPr>
          <a:xfrm>
            <a:off x="3447361" y="5165281"/>
            <a:ext cx="3194995" cy="390604"/>
          </a:xfrm>
          <a:prstGeom prst="rect">
            <a:avLst/>
          </a:prstGeom>
          <a:noFill/>
          <a:ln>
            <a:noFill/>
          </a:ln>
        </p:spPr>
        <p:txBody>
          <a:bodyPr vert="horz" wrap="square" lIns="0" tIns="0" rIns="0" bIns="0" anchor="t" anchorCtr="1" compatLnSpc="1">
            <a:spAutoFit/>
          </a:bodyPr>
          <a:lstStyle>
            <a:lvl1pPr marL="0" marR="0" lvl="0" indent="0" algn="ct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Liberation Serif" pitchFamily="18"/>
                <a:ea typeface="Segoe UI" pitchFamily="2"/>
                <a:cs typeface="Tahoma" pitchFamily="2"/>
              </a:defRPr>
            </a:lvl1pPr>
          </a:lstStyle>
          <a:p>
            <a:pPr lvl="0"/>
            <a:endParaRPr lang="it-IT"/>
          </a:p>
        </p:txBody>
      </p:sp>
      <p:sp>
        <p:nvSpPr>
          <p:cNvPr id="6" name="Segnaposto numero diapositiva 5">
            <a:extLst>
              <a:ext uri="{FF2B5EF4-FFF2-40B4-BE49-F238E27FC236}">
                <a16:creationId xmlns:a16="http://schemas.microsoft.com/office/drawing/2014/main" id="{4E4B3A63-511A-41E7-9F4C-48FCEC219964}"/>
              </a:ext>
            </a:extLst>
          </p:cNvPr>
          <p:cNvSpPr txBox="1">
            <a:spLocks noGrp="1"/>
          </p:cNvSpPr>
          <p:nvPr>
            <p:ph type="sldNum" sz="quarter" idx="4"/>
          </p:nvPr>
        </p:nvSpPr>
        <p:spPr>
          <a:xfrm>
            <a:off x="7227362" y="5165281"/>
            <a:ext cx="2348279" cy="390604"/>
          </a:xfrm>
          <a:prstGeom prst="rect">
            <a:avLst/>
          </a:prstGeom>
          <a:noFill/>
          <a:ln>
            <a:noFill/>
          </a:ln>
        </p:spPr>
        <p:txBody>
          <a:bodyPr vert="horz" wrap="square" lIns="0" tIns="0" rIns="0" bIns="0" anchor="t" anchorCtr="0" compatLnSpc="1">
            <a:spAutoFit/>
          </a:bodyPr>
          <a:lstStyle>
            <a:lvl1pPr marL="0" marR="0" lvl="0" indent="0" algn="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Liberation Serif" pitchFamily="18"/>
                <a:ea typeface="Segoe UI" pitchFamily="2"/>
                <a:cs typeface="Tahoma" pitchFamily="2"/>
              </a:defRPr>
            </a:lvl1pPr>
          </a:lstStyle>
          <a:p>
            <a:pPr lvl="0"/>
            <a:fld id="{D89A0E9E-5AAE-49E0-9B11-85F001F1CCDA}"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0">
        <a:lnSpc>
          <a:spcPct val="100000"/>
        </a:lnSpc>
        <a:spcBef>
          <a:spcPts val="0"/>
        </a:spcBef>
        <a:spcAft>
          <a:spcPts val="0"/>
        </a:spcAft>
        <a:buNone/>
        <a:tabLst/>
        <a:defRPr lang="it-IT" sz="4400" b="0" i="0" u="none" strike="noStrike" kern="1200" cap="none" spc="0" baseline="0">
          <a:solidFill>
            <a:srgbClr val="000000"/>
          </a:solidFill>
          <a:highlight>
            <a:scrgbClr r="0" g="0" b="0">
              <a:alpha val="0"/>
            </a:scrgbClr>
          </a:highlight>
          <a:uFillTx/>
          <a:latin typeface="Liberation Sans" pitchFamily="18"/>
          <a:ea typeface="Microsoft YaHei" pitchFamily="2"/>
        </a:defRPr>
      </a:lvl1pPr>
    </p:titleStyle>
    <p:bodyStyle>
      <a:lvl1pPr marL="0" marR="0" lvl="0" indent="0" defTabSz="914400" rtl="0" fontAlgn="auto" hangingPunct="0">
        <a:lnSpc>
          <a:spcPct val="100000"/>
        </a:lnSpc>
        <a:spcBef>
          <a:spcPts val="1415"/>
        </a:spcBef>
        <a:spcAft>
          <a:spcPts val="0"/>
        </a:spcAft>
        <a:buNone/>
        <a:tabLst/>
        <a:defRPr lang="it-IT" sz="3200" b="0" i="0" u="none" strike="noStrike" kern="1200" cap="none" spc="0" baseline="0">
          <a:solidFill>
            <a:srgbClr val="000000"/>
          </a:solidFill>
          <a:highlight>
            <a:scrgbClr r="0" g="0" b="0">
              <a:alpha val="0"/>
            </a:scrgbClr>
          </a:highlight>
          <a:uFillTx/>
          <a:latin typeface="Liberation Sans" pitchFamily="18"/>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1.png"/><Relationship Id="rId7"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4.emf"/><Relationship Id="rId10" Type="http://schemas.openxmlformats.org/officeDocument/2006/relationships/image" Target="../media/image36.emf"/><Relationship Id="rId4" Type="http://schemas.openxmlformats.org/officeDocument/2006/relationships/image" Target="../media/image2.png"/><Relationship Id="rId9" Type="http://schemas.openxmlformats.org/officeDocument/2006/relationships/image" Target="../media/image290.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8.png"/><Relationship Id="rId4" Type="http://schemas.openxmlformats.org/officeDocument/2006/relationships/image" Target="../media/image2.pn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1.png"/><Relationship Id="rId7"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tiff"/><Relationship Id="rId4" Type="http://schemas.openxmlformats.org/officeDocument/2006/relationships/image" Target="../media/image2.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chart" Target="../charts/char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2520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
        <p:nvSpPr>
          <p:cNvPr id="6" name="CasellaDiTesto 5">
            <a:extLst>
              <a:ext uri="{FF2B5EF4-FFF2-40B4-BE49-F238E27FC236}">
                <a16:creationId xmlns:a16="http://schemas.microsoft.com/office/drawing/2014/main" id="{2F4A5745-FF37-4413-A14F-14391BB30567}"/>
              </a:ext>
            </a:extLst>
          </p:cNvPr>
          <p:cNvSpPr txBox="1"/>
          <p:nvPr/>
        </p:nvSpPr>
        <p:spPr>
          <a:xfrm>
            <a:off x="1442911" y="2289049"/>
            <a:ext cx="7194798" cy="2045432"/>
          </a:xfrm>
          <a:prstGeom prst="rect">
            <a:avLst/>
          </a:prstGeom>
          <a:noFill/>
        </p:spPr>
        <p:txBody>
          <a:bodyPr wrap="square" rtlCol="0">
            <a:spAutoFit/>
          </a:bodyPr>
          <a:lstStyle/>
          <a:p>
            <a:pPr defTabSz="378013">
              <a:spcAft>
                <a:spcPts val="1800"/>
              </a:spcAft>
              <a:defRPr/>
            </a:pPr>
            <a:r>
              <a:rPr lang="it-IT" sz="4400"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P</a:t>
            </a:r>
            <a:r>
              <a:rPr lang="it-IT" sz="2800"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iattaforma </a:t>
            </a:r>
            <a:r>
              <a:rPr lang="it-IT" sz="4400"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M</a:t>
            </a:r>
            <a:r>
              <a:rPr lang="it-IT" sz="2800"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odulare </a:t>
            </a:r>
            <a:r>
              <a:rPr lang="it-IT" sz="4400"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M</a:t>
            </a:r>
            <a:r>
              <a:rPr lang="it-IT" sz="2800"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ulti </a:t>
            </a:r>
            <a:r>
              <a:rPr lang="it-IT" sz="4400"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M</a:t>
            </a:r>
            <a:r>
              <a:rPr lang="it-IT" sz="2800"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issione</a:t>
            </a:r>
            <a:endParaRPr lang="it-IT"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endParaRPr>
          </a:p>
          <a:p>
            <a:pPr algn="ctr" defTabSz="378013">
              <a:spcAft>
                <a:spcPts val="1800"/>
              </a:spcAft>
              <a:defRPr/>
            </a:pPr>
            <a:r>
              <a:rPr lang="it-IT" sz="2646"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Task3.3 </a:t>
            </a:r>
          </a:p>
          <a:p>
            <a:pPr algn="ctr" defTabSz="378013">
              <a:spcAft>
                <a:spcPts val="1800"/>
              </a:spcAft>
              <a:defRPr/>
            </a:pPr>
            <a:r>
              <a:rPr lang="it-IT" sz="2646" b="1"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 </a:t>
            </a:r>
            <a:r>
              <a:rPr lang="it-IT" sz="2646" b="1" u="sng" dirty="0">
                <a:solidFill>
                  <a:prstClr val="black"/>
                </a:solidFill>
                <a:effectLst>
                  <a:outerShdw blurRad="38100" dist="38100" dir="2700000" algn="tl">
                    <a:srgbClr val="000000">
                      <a:alpha val="43137"/>
                    </a:srgbClr>
                  </a:outerShdw>
                </a:effectLst>
                <a:latin typeface="Lao UI" panose="020B0604020202020204" pitchFamily="34" charset="0"/>
                <a:cs typeface="Lao UI" panose="020B0604020202020204" pitchFamily="34" charset="0"/>
              </a:rPr>
              <a:t>Design dell’Interfaccia Wireless di Potenza</a:t>
            </a:r>
          </a:p>
        </p:txBody>
      </p:sp>
      <p:pic>
        <p:nvPicPr>
          <p:cNvPr id="10" name="Immagine 9">
            <a:extLst>
              <a:ext uri="{FF2B5EF4-FFF2-40B4-BE49-F238E27FC236}">
                <a16:creationId xmlns:a16="http://schemas.microsoft.com/office/drawing/2014/main" id="{9357E1F4-9E7F-4984-9E03-DE3C1400D1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9198" y="728618"/>
            <a:ext cx="1602739" cy="1484794"/>
          </a:xfrm>
          <a:prstGeom prst="rect">
            <a:avLst/>
          </a:prstGeom>
          <a:noFill/>
        </p:spPr>
      </p:pic>
      <p:sp>
        <p:nvSpPr>
          <p:cNvPr id="4" name="Rettangolo 3">
            <a:extLst>
              <a:ext uri="{FF2B5EF4-FFF2-40B4-BE49-F238E27FC236}">
                <a16:creationId xmlns:a16="http://schemas.microsoft.com/office/drawing/2014/main" id="{495D29A4-CA71-4AD1-882C-37C91A5D3701}"/>
              </a:ext>
            </a:extLst>
          </p:cNvPr>
          <p:cNvSpPr/>
          <p:nvPr/>
        </p:nvSpPr>
        <p:spPr>
          <a:xfrm>
            <a:off x="284200" y="4723240"/>
            <a:ext cx="4379789" cy="338554"/>
          </a:xfrm>
          <a:prstGeom prst="rect">
            <a:avLst/>
          </a:prstGeom>
        </p:spPr>
        <p:txBody>
          <a:bodyPr wrap="none">
            <a:spAutoFit/>
          </a:bodyPr>
          <a:lstStyle/>
          <a:p>
            <a:pPr defTabSz="378013">
              <a:spcAft>
                <a:spcPts val="1800"/>
              </a:spcAft>
              <a:defRPr/>
            </a:pPr>
            <a:r>
              <a:rPr lang="it-IT" sz="1600" b="1" dirty="0">
                <a:solidFill>
                  <a:prstClr val="black"/>
                </a:solidFill>
                <a:latin typeface="Lao UI" panose="020B0604020202020204" pitchFamily="34" charset="0"/>
                <a:cs typeface="Lao UI" panose="020B0604020202020204" pitchFamily="34" charset="0"/>
              </a:rPr>
              <a:t>Partner coinvolti: </a:t>
            </a:r>
            <a:r>
              <a:rPr lang="it-IT" sz="1600" b="1" dirty="0" err="1">
                <a:solidFill>
                  <a:prstClr val="black"/>
                </a:solidFill>
                <a:latin typeface="Lao UI" panose="020B0604020202020204" pitchFamily="34" charset="0"/>
                <a:cs typeface="Lao UI" panose="020B0604020202020204" pitchFamily="34" charset="0"/>
              </a:rPr>
              <a:t>Medinok</a:t>
            </a:r>
            <a:r>
              <a:rPr lang="it-IT" sz="1600" b="1" dirty="0">
                <a:solidFill>
                  <a:prstClr val="black"/>
                </a:solidFill>
                <a:latin typeface="Lao UI" panose="020B0604020202020204" pitchFamily="34" charset="0"/>
                <a:cs typeface="Lao UI" panose="020B0604020202020204" pitchFamily="34" charset="0"/>
              </a:rPr>
              <a:t>, UNIPD, UNIRC  </a:t>
            </a:r>
            <a:endParaRPr lang="it-IT" b="1" dirty="0">
              <a:solidFill>
                <a:prstClr val="black"/>
              </a:solidFill>
              <a:latin typeface="Lao UI" panose="020B0604020202020204" pitchFamily="34" charset="0"/>
              <a:cs typeface="Lao UI"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59D7701-263D-43A1-83F7-701EFC2965A5}"/>
              </a:ext>
            </a:extLst>
          </p:cNvPr>
          <p:cNvSpPr txBox="1"/>
          <p:nvPr/>
        </p:nvSpPr>
        <p:spPr>
          <a:xfrm>
            <a:off x="209551" y="474839"/>
            <a:ext cx="9639300" cy="4770537"/>
          </a:xfrm>
          <a:prstGeom prst="rect">
            <a:avLst/>
          </a:prstGeom>
          <a:noFill/>
        </p:spPr>
        <p:txBody>
          <a:bodyPr wrap="square" rtlCol="0">
            <a:spAutoFit/>
          </a:bodyPr>
          <a:lstStyle/>
          <a:p>
            <a:pPr>
              <a:buSzPct val="70000"/>
            </a:pPr>
            <a:r>
              <a:rPr lang="en-GB" b="1" u="sng" dirty="0" err="1"/>
              <a:t>Contributo</a:t>
            </a:r>
            <a:r>
              <a:rPr lang="en-GB" b="1" u="sng" dirty="0"/>
              <a:t> </a:t>
            </a:r>
            <a:r>
              <a:rPr lang="en-GB" b="1" u="sng" dirty="0" err="1"/>
              <a:t>Medinok</a:t>
            </a:r>
            <a:r>
              <a:rPr lang="en-GB" b="1" u="sng" dirty="0"/>
              <a:t>:</a:t>
            </a:r>
          </a:p>
          <a:p>
            <a:pPr>
              <a:spcBef>
                <a:spcPts val="600"/>
              </a:spcBef>
              <a:buSzPct val="70000"/>
            </a:pPr>
            <a:r>
              <a:rPr lang="en-GB" i="1" dirty="0"/>
              <a:t>Design di un </a:t>
            </a:r>
            <a:r>
              <a:rPr lang="en-GB" dirty="0"/>
              <a:t>Sistema Wireless Power Transfer (WPT) </a:t>
            </a:r>
            <a:r>
              <a:rPr lang="en-GB" i="1" dirty="0"/>
              <a:t>per il </a:t>
            </a:r>
            <a:r>
              <a:rPr lang="en-GB" i="1" dirty="0" err="1"/>
              <a:t>trasferimento</a:t>
            </a:r>
            <a:r>
              <a:rPr lang="en-GB" i="1" dirty="0"/>
              <a:t> di </a:t>
            </a:r>
            <a:r>
              <a:rPr lang="en-GB" i="1" dirty="0" err="1"/>
              <a:t>potenza</a:t>
            </a:r>
            <a:r>
              <a:rPr lang="en-GB" i="1" dirty="0"/>
              <a:t> </a:t>
            </a:r>
            <a:r>
              <a:rPr lang="en-GB" i="1" dirty="0" err="1"/>
              <a:t>elettrica</a:t>
            </a:r>
            <a:r>
              <a:rPr lang="en-GB" i="1" dirty="0"/>
              <a:t> </a:t>
            </a:r>
            <a:r>
              <a:rPr lang="en-GB" i="1" dirty="0" err="1"/>
              <a:t>fra</a:t>
            </a:r>
            <a:r>
              <a:rPr lang="en-GB" i="1" dirty="0"/>
              <a:t> il BUS ed </a:t>
            </a:r>
            <a:r>
              <a:rPr lang="en-GB" i="1" dirty="0" err="1"/>
              <a:t>il</a:t>
            </a:r>
            <a:r>
              <a:rPr lang="en-GB" i="1" dirty="0"/>
              <a:t> CARRIER a </a:t>
            </a:r>
            <a:r>
              <a:rPr lang="en-GB" i="1" dirty="0" err="1"/>
              <a:t>valle</a:t>
            </a:r>
            <a:r>
              <a:rPr lang="en-GB" i="1" dirty="0"/>
              <a:t> </a:t>
            </a:r>
            <a:r>
              <a:rPr lang="en-GB" i="1" dirty="0" err="1"/>
              <a:t>delle</a:t>
            </a:r>
            <a:r>
              <a:rPr lang="en-GB" i="1" dirty="0"/>
              <a:t> </a:t>
            </a:r>
            <a:r>
              <a:rPr lang="en-GB" i="1" dirty="0" err="1"/>
              <a:t>operazioni</a:t>
            </a:r>
            <a:r>
              <a:rPr lang="en-GB" i="1" dirty="0"/>
              <a:t> di docking</a:t>
            </a:r>
          </a:p>
          <a:p>
            <a:pPr>
              <a:spcBef>
                <a:spcPts val="600"/>
              </a:spcBef>
              <a:buSzPct val="70000"/>
            </a:pPr>
            <a:endParaRPr lang="it-IT" i="1" dirty="0"/>
          </a:p>
          <a:p>
            <a:pPr>
              <a:spcBef>
                <a:spcPts val="600"/>
              </a:spcBef>
              <a:buSzPct val="70000"/>
            </a:pPr>
            <a:endParaRPr lang="it-IT" i="1" dirty="0"/>
          </a:p>
          <a:p>
            <a:pPr>
              <a:spcBef>
                <a:spcPts val="600"/>
              </a:spcBef>
              <a:buSzPct val="70000"/>
            </a:pPr>
            <a:r>
              <a:rPr lang="en-GB" b="1" u="sng" dirty="0" err="1"/>
              <a:t>Soluzione</a:t>
            </a:r>
            <a:r>
              <a:rPr lang="en-GB" b="1" u="sng" dirty="0"/>
              <a:t> </a:t>
            </a:r>
            <a:r>
              <a:rPr lang="en-GB" b="1" u="sng" dirty="0" err="1"/>
              <a:t>Adottata</a:t>
            </a:r>
            <a:r>
              <a:rPr lang="en-GB" b="1" u="sng" dirty="0"/>
              <a:t>:</a:t>
            </a:r>
          </a:p>
          <a:p>
            <a:pPr>
              <a:spcBef>
                <a:spcPts val="600"/>
              </a:spcBef>
              <a:buSzPct val="70000"/>
            </a:pPr>
            <a:r>
              <a:rPr lang="it-IT" i="1" dirty="0">
                <a:solidFill>
                  <a:srgbClr val="C00000"/>
                </a:solidFill>
              </a:rPr>
              <a:t>T</a:t>
            </a:r>
            <a:r>
              <a:rPr lang="en-GB" i="1" dirty="0" err="1">
                <a:solidFill>
                  <a:srgbClr val="C00000"/>
                </a:solidFill>
              </a:rPr>
              <a:t>ecnologia</a:t>
            </a:r>
            <a:r>
              <a:rPr lang="en-GB" i="1" dirty="0">
                <a:solidFill>
                  <a:srgbClr val="C00000"/>
                </a:solidFill>
              </a:rPr>
              <a:t> Inductive Power Transfer (IPT)</a:t>
            </a:r>
            <a:endParaRPr lang="it-IT" b="1" i="1" u="sng" dirty="0">
              <a:solidFill>
                <a:srgbClr val="C00000"/>
              </a:solidFill>
            </a:endParaRPr>
          </a:p>
          <a:p>
            <a:pPr>
              <a:buSzPct val="70000"/>
            </a:pPr>
            <a:endParaRPr lang="it-IT" b="1" u="sng" dirty="0"/>
          </a:p>
          <a:p>
            <a:pPr>
              <a:buSzPct val="70000"/>
            </a:pPr>
            <a:endParaRPr lang="en-GB" b="1" u="sng" dirty="0"/>
          </a:p>
          <a:p>
            <a:pPr>
              <a:buSzPct val="70000"/>
            </a:pPr>
            <a:endParaRPr lang="it-IT" b="1" u="sng" dirty="0"/>
          </a:p>
          <a:p>
            <a:pPr>
              <a:buSzPct val="70000"/>
            </a:pPr>
            <a:endParaRPr lang="en-GB" sz="1200" b="1" u="sng" dirty="0"/>
          </a:p>
          <a:p>
            <a:pPr>
              <a:spcAft>
                <a:spcPts val="600"/>
              </a:spcAft>
              <a:buSzPct val="70000"/>
            </a:pPr>
            <a:r>
              <a:rPr lang="en-GB" b="1" u="sng" dirty="0" err="1"/>
              <a:t>Specifiche</a:t>
            </a:r>
            <a:r>
              <a:rPr lang="en-GB" b="1" u="sng" dirty="0"/>
              <a:t> </a:t>
            </a:r>
            <a:r>
              <a:rPr lang="en-GB" b="1" u="sng" dirty="0" err="1"/>
              <a:t>Principali</a:t>
            </a:r>
            <a:r>
              <a:rPr lang="en-GB" b="1" u="sng" dirty="0"/>
              <a:t>:</a:t>
            </a:r>
          </a:p>
          <a:p>
            <a:pPr marL="285750" indent="-285750">
              <a:buSzPct val="70000"/>
              <a:buFont typeface="Arial" panose="020B0604020202020204" pitchFamily="34" charset="0"/>
              <a:buChar char="•"/>
            </a:pPr>
            <a:r>
              <a:rPr lang="it-IT" sz="1600" dirty="0"/>
              <a:t>Regolazione della tensione di uscita per carico #1 e #2;</a:t>
            </a:r>
            <a:endParaRPr lang="it-IT" sz="1600" dirty="0">
              <a:sym typeface="Wingdings" panose="05000000000000000000" pitchFamily="2" charset="2"/>
            </a:endParaRPr>
          </a:p>
          <a:p>
            <a:pPr marL="285750" indent="-285750">
              <a:buSzPct val="70000"/>
              <a:buFont typeface="Arial" panose="020B0604020202020204" pitchFamily="34" charset="0"/>
              <a:buChar char="•"/>
            </a:pPr>
            <a:r>
              <a:rPr lang="it-IT" sz="1600" dirty="0">
                <a:sym typeface="Wingdings" panose="05000000000000000000" pitchFamily="2" charset="2"/>
              </a:rPr>
              <a:t>Diametro massimo bobine WPT &lt; 40mm;</a:t>
            </a:r>
          </a:p>
          <a:p>
            <a:pPr marL="285750" indent="-285750">
              <a:buSzPct val="70000"/>
              <a:buFont typeface="Arial" panose="020B0604020202020204" pitchFamily="34" charset="0"/>
              <a:buChar char="•"/>
            </a:pPr>
            <a:r>
              <a:rPr lang="it-IT" sz="1600" dirty="0"/>
              <a:t>Ridondanza del sistema WPT.</a:t>
            </a:r>
          </a:p>
          <a:p>
            <a:pPr marL="285750" indent="-285750">
              <a:buSzPct val="70000"/>
              <a:buFont typeface="Arial" panose="020B0604020202020204" pitchFamily="34" charset="0"/>
              <a:buChar char="•"/>
            </a:pPr>
            <a:endParaRPr lang="it-IT" sz="1600" dirty="0"/>
          </a:p>
        </p:txBody>
      </p:sp>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646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graphicFrame>
        <p:nvGraphicFramePr>
          <p:cNvPr id="12" name="Tabella 11">
            <a:extLst>
              <a:ext uri="{FF2B5EF4-FFF2-40B4-BE49-F238E27FC236}">
                <a16:creationId xmlns:a16="http://schemas.microsoft.com/office/drawing/2014/main" id="{65BAF58F-FDB8-4543-9B6A-629151579FAE}"/>
              </a:ext>
            </a:extLst>
          </p:cNvPr>
          <p:cNvGraphicFramePr>
            <a:graphicFrameLocks noGrp="1"/>
          </p:cNvGraphicFramePr>
          <p:nvPr/>
        </p:nvGraphicFramePr>
        <p:xfrm>
          <a:off x="5658112" y="3910868"/>
          <a:ext cx="3780000" cy="925073"/>
        </p:xfrm>
        <a:graphic>
          <a:graphicData uri="http://schemas.openxmlformats.org/drawingml/2006/table">
            <a:tbl>
              <a:tblPr>
                <a:tableStyleId>{9D7B26C5-4107-4FEC-AEDC-1716B250A1EF}</a:tableStyleId>
              </a:tblPr>
              <a:tblGrid>
                <a:gridCol w="756000">
                  <a:extLst>
                    <a:ext uri="{9D8B030D-6E8A-4147-A177-3AD203B41FA5}">
                      <a16:colId xmlns:a16="http://schemas.microsoft.com/office/drawing/2014/main" val="3116124044"/>
                    </a:ext>
                  </a:extLst>
                </a:gridCol>
                <a:gridCol w="756000">
                  <a:extLst>
                    <a:ext uri="{9D8B030D-6E8A-4147-A177-3AD203B41FA5}">
                      <a16:colId xmlns:a16="http://schemas.microsoft.com/office/drawing/2014/main" val="3943962287"/>
                    </a:ext>
                  </a:extLst>
                </a:gridCol>
                <a:gridCol w="756000">
                  <a:extLst>
                    <a:ext uri="{9D8B030D-6E8A-4147-A177-3AD203B41FA5}">
                      <a16:colId xmlns:a16="http://schemas.microsoft.com/office/drawing/2014/main" val="3580356940"/>
                    </a:ext>
                  </a:extLst>
                </a:gridCol>
                <a:gridCol w="756000">
                  <a:extLst>
                    <a:ext uri="{9D8B030D-6E8A-4147-A177-3AD203B41FA5}">
                      <a16:colId xmlns:a16="http://schemas.microsoft.com/office/drawing/2014/main" val="4012518026"/>
                    </a:ext>
                  </a:extLst>
                </a:gridCol>
                <a:gridCol w="756000">
                  <a:extLst>
                    <a:ext uri="{9D8B030D-6E8A-4147-A177-3AD203B41FA5}">
                      <a16:colId xmlns:a16="http://schemas.microsoft.com/office/drawing/2014/main" val="2919566439"/>
                    </a:ext>
                  </a:extLst>
                </a:gridCol>
              </a:tblGrid>
              <a:tr h="334926">
                <a:tc>
                  <a:txBody>
                    <a:bodyPr/>
                    <a:lstStyle/>
                    <a:p>
                      <a:pPr algn="ctr" fontAlgn="ctr"/>
                      <a:r>
                        <a:rPr lang="it-IT" sz="1250" b="1" i="0" u="none" strike="noStrike" dirty="0">
                          <a:solidFill>
                            <a:srgbClr val="000000"/>
                          </a:solidFill>
                          <a:effectLst/>
                          <a:latin typeface="Calibri" panose="020F0502020204030204" pitchFamily="34" charset="0"/>
                        </a:rPr>
                        <a:t>Carico</a:t>
                      </a:r>
                    </a:p>
                  </a:txBody>
                  <a:tcPr marL="4233" marR="4233" marT="4233" marB="0" anchor="ctr">
                    <a:lnB w="12700" cap="flat" cmpd="sng" algn="ctr">
                      <a:solidFill>
                        <a:schemeClr val="tx1"/>
                      </a:solidFill>
                      <a:prstDash val="solid"/>
                      <a:round/>
                      <a:headEnd type="none" w="med" len="med"/>
                      <a:tailEnd type="none" w="med" len="med"/>
                    </a:lnB>
                    <a:solidFill>
                      <a:srgbClr val="E1F0FF"/>
                    </a:solidFill>
                  </a:tcPr>
                </a:tc>
                <a:tc>
                  <a:txBody>
                    <a:bodyPr/>
                    <a:lstStyle/>
                    <a:p>
                      <a:pPr algn="ctr" fontAlgn="ctr"/>
                      <a:r>
                        <a:rPr lang="it-IT" sz="1250" b="1" i="0" u="none" strike="noStrike" dirty="0">
                          <a:solidFill>
                            <a:srgbClr val="000000"/>
                          </a:solidFill>
                          <a:effectLst/>
                          <a:latin typeface="Calibri" panose="020F0502020204030204" pitchFamily="34" charset="0"/>
                        </a:rPr>
                        <a:t>Note</a:t>
                      </a:r>
                    </a:p>
                  </a:txBody>
                  <a:tcPr marL="4233" marR="4233" marT="4233" marB="0" anchor="ctr">
                    <a:lnB w="12700" cap="flat" cmpd="sng" algn="ctr">
                      <a:solidFill>
                        <a:schemeClr val="tx1"/>
                      </a:solidFill>
                      <a:prstDash val="solid"/>
                      <a:round/>
                      <a:headEnd type="none" w="med" len="med"/>
                      <a:tailEnd type="none" w="med" len="med"/>
                    </a:lnB>
                    <a:solidFill>
                      <a:srgbClr val="E1F0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250" b="1" dirty="0">
                          <a:solidFill>
                            <a:schemeClr val="tx1"/>
                          </a:solidFill>
                          <a:effectLst/>
                          <a:sym typeface="Wingdings" panose="05000000000000000000" pitchFamily="2" charset="2"/>
                        </a:rPr>
                        <a:t>V</a:t>
                      </a:r>
                      <a:r>
                        <a:rPr lang="it-IT" sz="1250" b="1" baseline="-25000" dirty="0">
                          <a:solidFill>
                            <a:schemeClr val="tx1"/>
                          </a:solidFill>
                          <a:effectLst/>
                          <a:sym typeface="Wingdings" panose="05000000000000000000" pitchFamily="2" charset="2"/>
                        </a:rPr>
                        <a:t>O</a:t>
                      </a:r>
                      <a:r>
                        <a:rPr lang="it-IT" sz="1250" b="1" u="none" strike="noStrike" dirty="0">
                          <a:effectLst/>
                        </a:rPr>
                        <a:t> [V]</a:t>
                      </a:r>
                    </a:p>
                  </a:txBody>
                  <a:tcPr marL="4233" marR="4233" marT="4233" marB="0" anchor="ctr">
                    <a:lnB w="12700" cap="flat" cmpd="sng" algn="ctr">
                      <a:solidFill>
                        <a:schemeClr val="tx1"/>
                      </a:solidFill>
                      <a:prstDash val="solid"/>
                      <a:round/>
                      <a:headEnd type="none" w="med" len="med"/>
                      <a:tailEnd type="none" w="med" len="med"/>
                    </a:lnB>
                    <a:solidFill>
                      <a:srgbClr val="E1F0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250" b="1" dirty="0">
                          <a:solidFill>
                            <a:schemeClr val="tx1"/>
                          </a:solidFill>
                          <a:effectLst/>
                          <a:sym typeface="Wingdings" panose="05000000000000000000" pitchFamily="2" charset="2"/>
                        </a:rPr>
                        <a:t>P</a:t>
                      </a:r>
                      <a:r>
                        <a:rPr lang="it-IT" sz="1250" b="1" baseline="-25000" dirty="0">
                          <a:solidFill>
                            <a:schemeClr val="tx1"/>
                          </a:solidFill>
                          <a:effectLst/>
                          <a:sym typeface="Wingdings" panose="05000000000000000000" pitchFamily="2" charset="2"/>
                        </a:rPr>
                        <a:t>O</a:t>
                      </a:r>
                      <a:r>
                        <a:rPr lang="it-IT" sz="1250" b="1" u="none" strike="noStrike" dirty="0">
                          <a:effectLst/>
                        </a:rPr>
                        <a:t> [W</a:t>
                      </a:r>
                      <a:r>
                        <a:rPr lang="el-GR" sz="1250" b="1" u="none" strike="noStrike" dirty="0">
                          <a:effectLst/>
                        </a:rPr>
                        <a:t>]</a:t>
                      </a:r>
                      <a:endParaRPr lang="el-GR" sz="1250" b="1" i="0" u="none" strike="noStrike" dirty="0">
                        <a:solidFill>
                          <a:srgbClr val="000000"/>
                        </a:solidFill>
                        <a:effectLst/>
                        <a:latin typeface="Calibri" panose="020F0502020204030204" pitchFamily="34" charset="0"/>
                      </a:endParaRPr>
                    </a:p>
                  </a:txBody>
                  <a:tcPr marL="4233" marR="4233" marT="4233" marB="0" anchor="ctr">
                    <a:lnB w="12700" cap="flat" cmpd="sng" algn="ctr">
                      <a:solidFill>
                        <a:schemeClr val="tx1"/>
                      </a:solidFill>
                      <a:prstDash val="solid"/>
                      <a:round/>
                      <a:headEnd type="none" w="med" len="med"/>
                      <a:tailEnd type="none" w="med" len="med"/>
                    </a:lnB>
                    <a:solidFill>
                      <a:srgbClr val="E1F0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250" b="1" kern="1200" dirty="0">
                          <a:solidFill>
                            <a:schemeClr val="tx1"/>
                          </a:solidFill>
                          <a:effectLst/>
                          <a:latin typeface="+mn-lt"/>
                          <a:ea typeface="+mn-ea"/>
                          <a:cs typeface="+mn-cs"/>
                          <a:sym typeface="Wingdings" panose="05000000000000000000" pitchFamily="2" charset="2"/>
                        </a:rPr>
                        <a:t>η</a:t>
                      </a:r>
                      <a:r>
                        <a:rPr lang="it-IT" sz="1250" b="1" kern="1200" baseline="-25000" dirty="0" err="1">
                          <a:solidFill>
                            <a:schemeClr val="tx1"/>
                          </a:solidFill>
                          <a:effectLst/>
                          <a:latin typeface="+mn-lt"/>
                          <a:ea typeface="+mn-ea"/>
                          <a:cs typeface="+mn-cs"/>
                          <a:sym typeface="Wingdings" panose="05000000000000000000" pitchFamily="2" charset="2"/>
                        </a:rPr>
                        <a:t>min</a:t>
                      </a:r>
                      <a:r>
                        <a:rPr lang="it-IT" sz="1250" b="1" kern="1200" baseline="-25000" dirty="0">
                          <a:solidFill>
                            <a:schemeClr val="tx1"/>
                          </a:solidFill>
                          <a:effectLst/>
                          <a:latin typeface="+mn-lt"/>
                          <a:ea typeface="+mn-ea"/>
                          <a:cs typeface="+mn-cs"/>
                          <a:sym typeface="Wingdings" panose="05000000000000000000" pitchFamily="2" charset="2"/>
                        </a:rPr>
                        <a:t> </a:t>
                      </a:r>
                      <a:r>
                        <a:rPr lang="it-IT" sz="1250" b="1" kern="1200" dirty="0">
                          <a:solidFill>
                            <a:schemeClr val="tx1"/>
                          </a:solidFill>
                          <a:effectLst/>
                          <a:latin typeface="+mn-lt"/>
                          <a:ea typeface="+mn-ea"/>
                          <a:cs typeface="+mn-cs"/>
                          <a:sym typeface="Wingdings" panose="05000000000000000000" pitchFamily="2" charset="2"/>
                        </a:rPr>
                        <a:t>[%]</a:t>
                      </a:r>
                      <a:endParaRPr lang="el-GR" sz="1250" b="1" kern="1200" dirty="0">
                        <a:solidFill>
                          <a:schemeClr val="tx1"/>
                        </a:solidFill>
                        <a:effectLst/>
                        <a:latin typeface="+mn-lt"/>
                        <a:ea typeface="+mn-ea"/>
                        <a:cs typeface="+mn-cs"/>
                      </a:endParaRPr>
                    </a:p>
                  </a:txBody>
                  <a:tcPr marL="4233" marR="4233" marT="4233" marB="0" anchor="ctr">
                    <a:lnB w="12700" cap="flat" cmpd="sng" algn="ctr">
                      <a:solidFill>
                        <a:schemeClr val="tx1"/>
                      </a:solidFill>
                      <a:prstDash val="solid"/>
                      <a:round/>
                      <a:headEnd type="none" w="med" len="med"/>
                      <a:tailEnd type="none" w="med" len="med"/>
                    </a:lnB>
                    <a:solidFill>
                      <a:srgbClr val="E1F0FF"/>
                    </a:solidFill>
                  </a:tcPr>
                </a:tc>
                <a:extLst>
                  <a:ext uri="{0D108BD9-81ED-4DB2-BD59-A6C34878D82A}">
                    <a16:rowId xmlns:a16="http://schemas.microsoft.com/office/drawing/2014/main" val="2413434901"/>
                  </a:ext>
                </a:extLst>
              </a:tr>
              <a:tr h="291176">
                <a:tc>
                  <a:txBody>
                    <a:bodyPr/>
                    <a:lstStyle/>
                    <a:p>
                      <a:pPr algn="ctr" fontAlgn="b">
                        <a:spcAft>
                          <a:spcPts val="600"/>
                        </a:spcAft>
                      </a:pPr>
                      <a:r>
                        <a:rPr lang="it-IT" sz="1250" b="1" dirty="0">
                          <a:solidFill>
                            <a:schemeClr val="tx1"/>
                          </a:solidFill>
                          <a:effectLst/>
                          <a:sym typeface="Wingdings" panose="05000000000000000000" pitchFamily="2" charset="2"/>
                        </a:rPr>
                        <a:t>#1</a:t>
                      </a:r>
                      <a:endParaRPr lang="it-IT" sz="1250" b="0" i="0" u="none" strike="noStrike" dirty="0">
                        <a:solidFill>
                          <a:srgbClr val="000000"/>
                        </a:solidFill>
                        <a:effectLst/>
                        <a:latin typeface="Calibri" panose="020F0502020204030204" pitchFamily="34" charset="0"/>
                      </a:endParaRPr>
                    </a:p>
                  </a:txBody>
                  <a:tcPr marL="4233" marR="4233" marT="423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Aft>
                          <a:spcPts val="600"/>
                        </a:spcAft>
                      </a:pPr>
                      <a:r>
                        <a:rPr lang="it-IT" sz="1250" b="1" dirty="0">
                          <a:solidFill>
                            <a:schemeClr val="tx1"/>
                          </a:solidFill>
                          <a:effectLst/>
                          <a:sym typeface="Wingdings" panose="05000000000000000000" pitchFamily="2" charset="2"/>
                        </a:rPr>
                        <a:t>Nominale</a:t>
                      </a:r>
                      <a:endParaRPr lang="it-IT" sz="1250" b="0" i="0" u="none" strike="noStrike" dirty="0">
                        <a:solidFill>
                          <a:srgbClr val="000000"/>
                        </a:solidFill>
                        <a:effectLst/>
                        <a:latin typeface="Calibri" panose="020F0502020204030204" pitchFamily="34" charset="0"/>
                      </a:endParaRPr>
                    </a:p>
                  </a:txBody>
                  <a:tcPr marL="4233" marR="4233" marT="423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Aft>
                          <a:spcPts val="600"/>
                        </a:spcAft>
                      </a:pPr>
                      <a:r>
                        <a:rPr lang="it-IT" sz="1250" u="none" strike="noStrike" dirty="0">
                          <a:effectLst/>
                        </a:rPr>
                        <a:t>12</a:t>
                      </a:r>
                      <a:endParaRPr lang="it-IT" sz="1250" b="0" i="0" u="none" strike="noStrike" dirty="0">
                        <a:solidFill>
                          <a:srgbClr val="000000"/>
                        </a:solidFill>
                        <a:effectLst/>
                        <a:latin typeface="Calibri" panose="020F0502020204030204" pitchFamily="34" charset="0"/>
                      </a:endParaRPr>
                    </a:p>
                  </a:txBody>
                  <a:tcPr marL="4233" marR="4233" marT="423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Aft>
                          <a:spcPts val="600"/>
                        </a:spcAft>
                      </a:pPr>
                      <a:r>
                        <a:rPr lang="it-IT" sz="1250" u="none" strike="noStrike" dirty="0">
                          <a:effectLst/>
                        </a:rPr>
                        <a:t>20</a:t>
                      </a:r>
                      <a:endParaRPr lang="it-IT" sz="1250" b="0" i="0" u="none" strike="noStrike" dirty="0">
                        <a:solidFill>
                          <a:srgbClr val="000000"/>
                        </a:solidFill>
                        <a:effectLst/>
                        <a:latin typeface="Calibri" panose="020F0502020204030204" pitchFamily="34" charset="0"/>
                      </a:endParaRPr>
                    </a:p>
                  </a:txBody>
                  <a:tcPr marL="4233" marR="4233" marT="423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Aft>
                          <a:spcPts val="600"/>
                        </a:spcAft>
                      </a:pPr>
                      <a:r>
                        <a:rPr lang="it-IT" sz="1250" u="none" strike="noStrike" dirty="0">
                          <a:effectLst/>
                        </a:rPr>
                        <a:t>85</a:t>
                      </a:r>
                      <a:endParaRPr lang="it-IT" sz="1250" b="0" i="0" u="none" strike="noStrike" dirty="0">
                        <a:solidFill>
                          <a:srgbClr val="000000"/>
                        </a:solidFill>
                        <a:effectLst/>
                        <a:latin typeface="Calibri" panose="020F0502020204030204" pitchFamily="34" charset="0"/>
                      </a:endParaRPr>
                    </a:p>
                  </a:txBody>
                  <a:tcPr marL="4233" marR="4233" marT="423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4441953"/>
                  </a:ext>
                </a:extLst>
              </a:tr>
              <a:tr h="298971">
                <a:tc>
                  <a:txBody>
                    <a:bodyPr/>
                    <a:lstStyle/>
                    <a:p>
                      <a:pPr algn="ctr" fontAlgn="b">
                        <a:spcAft>
                          <a:spcPts val="600"/>
                        </a:spcAft>
                      </a:pPr>
                      <a:r>
                        <a:rPr lang="it-IT" sz="1250" b="1" dirty="0">
                          <a:solidFill>
                            <a:schemeClr val="tx1"/>
                          </a:solidFill>
                          <a:effectLst/>
                          <a:sym typeface="Wingdings" panose="05000000000000000000" pitchFamily="2" charset="2"/>
                        </a:rPr>
                        <a:t>#2</a:t>
                      </a:r>
                      <a:endParaRPr lang="it-IT" sz="1250" b="0" i="0" u="none" strike="noStrike" dirty="0">
                        <a:solidFill>
                          <a:srgbClr val="000000"/>
                        </a:solidFill>
                        <a:effectLst/>
                        <a:latin typeface="Calibri" panose="020F0502020204030204" pitchFamily="34" charset="0"/>
                      </a:endParaRPr>
                    </a:p>
                  </a:txBody>
                  <a:tcPr marL="4233" marR="4233" marT="4233" marB="0" anchor="ctr">
                    <a:lnT w="12700" cap="flat" cmpd="sng" algn="ctr">
                      <a:solidFill>
                        <a:schemeClr val="tx1"/>
                      </a:solidFill>
                      <a:prstDash val="solid"/>
                      <a:round/>
                      <a:headEnd type="none" w="med" len="med"/>
                      <a:tailEnd type="none" w="med" len="med"/>
                    </a:lnT>
                  </a:tcPr>
                </a:tc>
                <a:tc>
                  <a:txBody>
                    <a:bodyPr/>
                    <a:lstStyle/>
                    <a:p>
                      <a:pPr algn="ctr" fontAlgn="b">
                        <a:spcAft>
                          <a:spcPts val="600"/>
                        </a:spcAft>
                      </a:pPr>
                      <a:r>
                        <a:rPr lang="it-IT" sz="1250" b="1" dirty="0">
                          <a:solidFill>
                            <a:schemeClr val="tx1"/>
                          </a:solidFill>
                          <a:effectLst/>
                          <a:sym typeface="Wingdings" panose="05000000000000000000" pitchFamily="2" charset="2"/>
                        </a:rPr>
                        <a:t>Camera</a:t>
                      </a:r>
                      <a:endParaRPr lang="it-IT" sz="1250" b="0" i="0" u="none" strike="noStrike" dirty="0">
                        <a:solidFill>
                          <a:srgbClr val="000000"/>
                        </a:solidFill>
                        <a:effectLst/>
                        <a:latin typeface="Calibri" panose="020F0502020204030204" pitchFamily="34" charset="0"/>
                      </a:endParaRPr>
                    </a:p>
                  </a:txBody>
                  <a:tcPr marL="4233" marR="4233" marT="4233" marB="0" anchor="ctr">
                    <a:lnT w="12700" cap="flat" cmpd="sng" algn="ctr">
                      <a:solidFill>
                        <a:schemeClr val="tx1"/>
                      </a:solidFill>
                      <a:prstDash val="solid"/>
                      <a:round/>
                      <a:headEnd type="none" w="med" len="med"/>
                      <a:tailEnd type="none" w="med" len="med"/>
                    </a:lnT>
                  </a:tcPr>
                </a:tc>
                <a:tc>
                  <a:txBody>
                    <a:bodyPr/>
                    <a:lstStyle/>
                    <a:p>
                      <a:pPr algn="ctr" fontAlgn="b">
                        <a:spcAft>
                          <a:spcPts val="600"/>
                        </a:spcAft>
                      </a:pPr>
                      <a:r>
                        <a:rPr lang="it-IT" sz="1250" u="none" strike="noStrike" dirty="0">
                          <a:effectLst/>
                        </a:rPr>
                        <a:t>5</a:t>
                      </a:r>
                      <a:endParaRPr lang="it-IT" sz="1250" b="0" i="0" u="none" strike="noStrike" dirty="0">
                        <a:solidFill>
                          <a:srgbClr val="000000"/>
                        </a:solidFill>
                        <a:effectLst/>
                        <a:latin typeface="Calibri" panose="020F0502020204030204" pitchFamily="34" charset="0"/>
                      </a:endParaRPr>
                    </a:p>
                  </a:txBody>
                  <a:tcPr marL="4233" marR="4233" marT="4233" marB="0" anchor="ctr">
                    <a:lnT w="12700" cap="flat" cmpd="sng" algn="ctr">
                      <a:solidFill>
                        <a:schemeClr val="tx1"/>
                      </a:solidFill>
                      <a:prstDash val="solid"/>
                      <a:round/>
                      <a:headEnd type="none" w="med" len="med"/>
                      <a:tailEnd type="none" w="med" len="med"/>
                    </a:lnT>
                  </a:tcPr>
                </a:tc>
                <a:tc>
                  <a:txBody>
                    <a:bodyPr/>
                    <a:lstStyle/>
                    <a:p>
                      <a:pPr algn="ctr" fontAlgn="b">
                        <a:spcAft>
                          <a:spcPts val="600"/>
                        </a:spcAft>
                      </a:pPr>
                      <a:r>
                        <a:rPr lang="it-IT" sz="1250" u="none" strike="noStrike" dirty="0">
                          <a:effectLst/>
                        </a:rPr>
                        <a:t>2,5</a:t>
                      </a:r>
                      <a:endParaRPr lang="it-IT" sz="1250" b="0" i="0" u="none" strike="noStrike" dirty="0">
                        <a:solidFill>
                          <a:srgbClr val="000000"/>
                        </a:solidFill>
                        <a:effectLst/>
                        <a:latin typeface="Calibri" panose="020F0502020204030204" pitchFamily="34" charset="0"/>
                      </a:endParaRPr>
                    </a:p>
                  </a:txBody>
                  <a:tcPr marL="4233" marR="4233" marT="4233" marB="0" anchor="ctr">
                    <a:lnT w="12700" cap="flat" cmpd="sng" algn="ctr">
                      <a:solidFill>
                        <a:schemeClr val="tx1"/>
                      </a:solidFill>
                      <a:prstDash val="solid"/>
                      <a:round/>
                      <a:headEnd type="none" w="med" len="med"/>
                      <a:tailEnd type="none" w="med" len="med"/>
                    </a:lnT>
                  </a:tcPr>
                </a:tc>
                <a:tc>
                  <a:txBody>
                    <a:bodyPr/>
                    <a:lstStyle/>
                    <a:p>
                      <a:pPr algn="ctr" fontAlgn="b">
                        <a:spcAft>
                          <a:spcPts val="600"/>
                        </a:spcAft>
                      </a:pPr>
                      <a:r>
                        <a:rPr lang="it-IT" sz="1250" u="none" strike="noStrike" dirty="0">
                          <a:effectLst/>
                        </a:rPr>
                        <a:t>-</a:t>
                      </a:r>
                      <a:endParaRPr lang="it-IT" sz="1250" b="0" i="0" u="none" strike="noStrike" dirty="0">
                        <a:solidFill>
                          <a:srgbClr val="000000"/>
                        </a:solidFill>
                        <a:effectLst/>
                        <a:latin typeface="Calibri" panose="020F0502020204030204" pitchFamily="34" charset="0"/>
                      </a:endParaRPr>
                    </a:p>
                  </a:txBody>
                  <a:tcPr marL="4233" marR="4233" marT="4233"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21924335"/>
                  </a:ext>
                </a:extLst>
              </a:tr>
            </a:tbl>
          </a:graphicData>
        </a:graphic>
      </p:graphicFrame>
      <p:grpSp>
        <p:nvGrpSpPr>
          <p:cNvPr id="15" name="Gruppo 14">
            <a:extLst>
              <a:ext uri="{FF2B5EF4-FFF2-40B4-BE49-F238E27FC236}">
                <a16:creationId xmlns:a16="http://schemas.microsoft.com/office/drawing/2014/main" id="{6CEEAC97-B1DA-4018-9FBA-B716161C8280}"/>
              </a:ext>
            </a:extLst>
          </p:cNvPr>
          <p:cNvGrpSpPr/>
          <p:nvPr/>
        </p:nvGrpSpPr>
        <p:grpSpPr>
          <a:xfrm>
            <a:off x="5042809" y="1565456"/>
            <a:ext cx="3556295" cy="2059285"/>
            <a:chOff x="3381773" y="1595256"/>
            <a:chExt cx="3556295" cy="2059285"/>
          </a:xfrm>
        </p:grpSpPr>
        <p:pic>
          <p:nvPicPr>
            <p:cNvPr id="1026" name="Picture 2" descr="Wireless Power Transfer Circuit Working, Advantages and Disadvantages">
              <a:extLst>
                <a:ext uri="{FF2B5EF4-FFF2-40B4-BE49-F238E27FC236}">
                  <a16:creationId xmlns:a16="http://schemas.microsoft.com/office/drawing/2014/main" id="{1DBEAAFA-6747-4248-ABEF-7AEB84D50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773" y="1595256"/>
              <a:ext cx="3294856" cy="205928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25A4600-1F21-4A49-995E-EE647AA08E0C}"/>
                </a:ext>
              </a:extLst>
            </p:cNvPr>
            <p:cNvSpPr txBox="1"/>
            <p:nvPr/>
          </p:nvSpPr>
          <p:spPr>
            <a:xfrm>
              <a:off x="3513140" y="3191225"/>
              <a:ext cx="1192608" cy="338554"/>
            </a:xfrm>
            <a:prstGeom prst="rect">
              <a:avLst/>
            </a:prstGeom>
            <a:noFill/>
          </p:spPr>
          <p:txBody>
            <a:bodyPr wrap="square" rtlCol="0">
              <a:spAutoFit/>
            </a:bodyPr>
            <a:lstStyle/>
            <a:p>
              <a:r>
                <a:rPr lang="it-IT" sz="1600" b="1" dirty="0">
                  <a:solidFill>
                    <a:srgbClr val="002060"/>
                  </a:solidFill>
                </a:rPr>
                <a:t>LATO BUS</a:t>
              </a:r>
              <a:endParaRPr lang="en-GB" sz="1600" b="1" dirty="0">
                <a:solidFill>
                  <a:srgbClr val="002060"/>
                </a:solidFill>
              </a:endParaRPr>
            </a:p>
          </p:txBody>
        </p:sp>
        <p:sp>
          <p:nvSpPr>
            <p:cNvPr id="16" name="CasellaDiTesto 15">
              <a:extLst>
                <a:ext uri="{FF2B5EF4-FFF2-40B4-BE49-F238E27FC236}">
                  <a16:creationId xmlns:a16="http://schemas.microsoft.com/office/drawing/2014/main" id="{67287A76-3FCC-46DF-B4E1-BF2A42ED2C77}"/>
                </a:ext>
              </a:extLst>
            </p:cNvPr>
            <p:cNvSpPr txBox="1"/>
            <p:nvPr/>
          </p:nvSpPr>
          <p:spPr>
            <a:xfrm>
              <a:off x="5451966" y="3191225"/>
              <a:ext cx="1486102" cy="338554"/>
            </a:xfrm>
            <a:prstGeom prst="rect">
              <a:avLst/>
            </a:prstGeom>
            <a:noFill/>
          </p:spPr>
          <p:txBody>
            <a:bodyPr wrap="square" rtlCol="0">
              <a:spAutoFit/>
            </a:bodyPr>
            <a:lstStyle/>
            <a:p>
              <a:r>
                <a:rPr lang="it-IT" sz="1600" b="1" dirty="0">
                  <a:solidFill>
                    <a:srgbClr val="002060"/>
                  </a:solidFill>
                </a:rPr>
                <a:t>LATO CARRIER</a:t>
              </a:r>
              <a:endParaRPr lang="en-GB" sz="1600" b="1" dirty="0">
                <a:solidFill>
                  <a:srgbClr val="002060"/>
                </a:solidFill>
              </a:endParaRPr>
            </a:p>
          </p:txBody>
        </p:sp>
      </p:grpSp>
      <p:pic>
        <p:nvPicPr>
          <p:cNvPr id="17" name="Picture 1" descr="D:\Desktop\DSC_0793.png">
            <a:extLst>
              <a:ext uri="{FF2B5EF4-FFF2-40B4-BE49-F238E27FC236}">
                <a16:creationId xmlns:a16="http://schemas.microsoft.com/office/drawing/2014/main" id="{7ACD7930-412B-4D52-AD56-D5A1A8ED0F1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7477" y="2074574"/>
            <a:ext cx="1067862" cy="710183"/>
          </a:xfrm>
          <a:prstGeom prst="rect">
            <a:avLst/>
          </a:prstGeom>
          <a:noFill/>
          <a:ln>
            <a:noFill/>
          </a:ln>
        </p:spPr>
      </p:pic>
      <p:pic>
        <p:nvPicPr>
          <p:cNvPr id="13" name="Picture 2" descr="HS300 360RF | Arcol Resistenza bobinata in cassa di alluminio 300W, 360Ohm,  1% | Distrelec Italia">
            <a:extLst>
              <a:ext uri="{FF2B5EF4-FFF2-40B4-BE49-F238E27FC236}">
                <a16:creationId xmlns:a16="http://schemas.microsoft.com/office/drawing/2014/main" id="{82A5856E-D0DD-4BCB-AE55-155263C6CF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833" t="14584" r="22834" b="16897"/>
          <a:stretch/>
        </p:blipFill>
        <p:spPr bwMode="auto">
          <a:xfrm>
            <a:off x="8727483" y="1427764"/>
            <a:ext cx="756561" cy="544304"/>
          </a:xfrm>
          <a:prstGeom prst="rect">
            <a:avLst/>
          </a:prstGeom>
          <a:noFill/>
          <a:extLst>
            <a:ext uri="{909E8E84-426E-40DD-AFC4-6F175D3DCCD1}">
              <a14:hiddenFill xmlns:a14="http://schemas.microsoft.com/office/drawing/2010/main">
                <a:solidFill>
                  <a:srgbClr val="FFFFFF"/>
                </a:solidFill>
              </a14:hiddenFill>
            </a:ext>
          </a:extLst>
        </p:spPr>
      </p:pic>
      <p:sp>
        <p:nvSpPr>
          <p:cNvPr id="29" name="Rettangolo 28">
            <a:extLst>
              <a:ext uri="{FF2B5EF4-FFF2-40B4-BE49-F238E27FC236}">
                <a16:creationId xmlns:a16="http://schemas.microsoft.com/office/drawing/2014/main" id="{5925E411-7A50-45CF-A04C-8F18FF5F8C3C}"/>
              </a:ext>
            </a:extLst>
          </p:cNvPr>
          <p:cNvSpPr/>
          <p:nvPr/>
        </p:nvSpPr>
        <p:spPr>
          <a:xfrm>
            <a:off x="8644411" y="1364141"/>
            <a:ext cx="340157" cy="276999"/>
          </a:xfrm>
          <a:prstGeom prst="rect">
            <a:avLst/>
          </a:prstGeom>
        </p:spPr>
        <p:txBody>
          <a:bodyPr wrap="none">
            <a:spAutoFit/>
          </a:bodyPr>
          <a:lstStyle/>
          <a:p>
            <a:pPr algn="ctr" fontAlgn="b">
              <a:spcAft>
                <a:spcPts val="600"/>
              </a:spcAft>
            </a:pPr>
            <a:r>
              <a:rPr lang="it-IT" sz="1200" b="1" dirty="0">
                <a:sym typeface="Wingdings" panose="05000000000000000000" pitchFamily="2" charset="2"/>
              </a:rPr>
              <a:t>#1</a:t>
            </a:r>
            <a:endParaRPr lang="it-IT" sz="1200" dirty="0">
              <a:solidFill>
                <a:srgbClr val="000000"/>
              </a:solidFill>
              <a:latin typeface="Calibri" panose="020F0502020204030204" pitchFamily="34" charset="0"/>
            </a:endParaRPr>
          </a:p>
        </p:txBody>
      </p:sp>
      <p:sp>
        <p:nvSpPr>
          <p:cNvPr id="31" name="Rettangolo 30">
            <a:extLst>
              <a:ext uri="{FF2B5EF4-FFF2-40B4-BE49-F238E27FC236}">
                <a16:creationId xmlns:a16="http://schemas.microsoft.com/office/drawing/2014/main" id="{B85A7162-D98B-4F73-AD15-0F26662BC489}"/>
              </a:ext>
            </a:extLst>
          </p:cNvPr>
          <p:cNvSpPr/>
          <p:nvPr/>
        </p:nvSpPr>
        <p:spPr>
          <a:xfrm>
            <a:off x="8644409" y="2123405"/>
            <a:ext cx="340158" cy="276999"/>
          </a:xfrm>
          <a:prstGeom prst="rect">
            <a:avLst/>
          </a:prstGeom>
        </p:spPr>
        <p:txBody>
          <a:bodyPr wrap="none">
            <a:spAutoFit/>
          </a:bodyPr>
          <a:lstStyle/>
          <a:p>
            <a:pPr algn="ctr" fontAlgn="b">
              <a:spcAft>
                <a:spcPts val="600"/>
              </a:spcAft>
            </a:pPr>
            <a:r>
              <a:rPr lang="it-IT" sz="1200" b="1" dirty="0">
                <a:sym typeface="Wingdings" panose="05000000000000000000" pitchFamily="2" charset="2"/>
              </a:rPr>
              <a:t>#2</a:t>
            </a:r>
            <a:endParaRPr lang="it-IT" sz="1200" dirty="0">
              <a:solidFill>
                <a:srgbClr val="000000"/>
              </a:solidFill>
              <a:latin typeface="Calibri" panose="020F0502020204030204" pitchFamily="34" charset="0"/>
            </a:endParaRPr>
          </a:p>
        </p:txBody>
      </p:sp>
      <p:sp>
        <p:nvSpPr>
          <p:cNvPr id="47" name="Parentesi graffa aperta 46">
            <a:extLst>
              <a:ext uri="{FF2B5EF4-FFF2-40B4-BE49-F238E27FC236}">
                <a16:creationId xmlns:a16="http://schemas.microsoft.com/office/drawing/2014/main" id="{99787AF9-B8AC-4DDB-A894-FDFE841C2475}"/>
              </a:ext>
            </a:extLst>
          </p:cNvPr>
          <p:cNvSpPr/>
          <p:nvPr/>
        </p:nvSpPr>
        <p:spPr>
          <a:xfrm>
            <a:off x="8390921" y="1413243"/>
            <a:ext cx="227669" cy="1244600"/>
          </a:xfrm>
          <a:prstGeom prst="leftBrace">
            <a:avLst>
              <a:gd name="adj1" fmla="val 39944"/>
              <a:gd name="adj2" fmla="val 50000"/>
            </a:avLst>
          </a:prstGeom>
          <a:ln w="15875">
            <a:solidFill>
              <a:srgbClr val="F5903D"/>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208362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2520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
        <p:nvSpPr>
          <p:cNvPr id="10" name="CasellaDiTesto 9">
            <a:extLst>
              <a:ext uri="{FF2B5EF4-FFF2-40B4-BE49-F238E27FC236}">
                <a16:creationId xmlns:a16="http://schemas.microsoft.com/office/drawing/2014/main" id="{159D7701-263D-43A1-83F7-701EFC2965A5}"/>
              </a:ext>
            </a:extLst>
          </p:cNvPr>
          <p:cNvSpPr txBox="1"/>
          <p:nvPr/>
        </p:nvSpPr>
        <p:spPr>
          <a:xfrm>
            <a:off x="3571886" y="491800"/>
            <a:ext cx="2681816" cy="369332"/>
          </a:xfrm>
          <a:prstGeom prst="rect">
            <a:avLst/>
          </a:prstGeom>
          <a:noFill/>
        </p:spPr>
        <p:txBody>
          <a:bodyPr wrap="square" rtlCol="0">
            <a:spAutoFit/>
          </a:bodyPr>
          <a:lstStyle/>
          <a:p>
            <a:pPr>
              <a:buSzPct val="70000"/>
            </a:pPr>
            <a:r>
              <a:rPr lang="en-GB" b="1" u="sng" dirty="0"/>
              <a:t>Sistema IPT-Post </a:t>
            </a:r>
            <a:r>
              <a:rPr lang="en-GB" b="1" u="sng" dirty="0" err="1"/>
              <a:t>Regolato</a:t>
            </a:r>
            <a:endParaRPr lang="it-IT" sz="1600" dirty="0"/>
          </a:p>
        </p:txBody>
      </p:sp>
      <p:pic>
        <p:nvPicPr>
          <p:cNvPr id="5" name="Immagine 4">
            <a:extLst>
              <a:ext uri="{FF2B5EF4-FFF2-40B4-BE49-F238E27FC236}">
                <a16:creationId xmlns:a16="http://schemas.microsoft.com/office/drawing/2014/main" id="{14641066-368C-4C53-95CE-E6F1487E73ED}"/>
              </a:ext>
            </a:extLst>
          </p:cNvPr>
          <p:cNvPicPr>
            <a:picLocks noChangeAspect="1"/>
          </p:cNvPicPr>
          <p:nvPr/>
        </p:nvPicPr>
        <p:blipFill>
          <a:blip r:embed="rId5"/>
          <a:stretch>
            <a:fillRect/>
          </a:stretch>
        </p:blipFill>
        <p:spPr>
          <a:xfrm>
            <a:off x="1163283" y="965621"/>
            <a:ext cx="7499023" cy="2757877"/>
          </a:xfrm>
          <a:prstGeom prst="rect">
            <a:avLst/>
          </a:prstGeom>
        </p:spPr>
      </p:pic>
      <p:sp>
        <p:nvSpPr>
          <p:cNvPr id="24" name="CasellaDiTesto 23">
            <a:extLst>
              <a:ext uri="{FF2B5EF4-FFF2-40B4-BE49-F238E27FC236}">
                <a16:creationId xmlns:a16="http://schemas.microsoft.com/office/drawing/2014/main" id="{FBAC5A24-8F4E-4AAA-890B-B6045EEE9F2A}"/>
              </a:ext>
            </a:extLst>
          </p:cNvPr>
          <p:cNvSpPr txBox="1"/>
          <p:nvPr/>
        </p:nvSpPr>
        <p:spPr>
          <a:xfrm>
            <a:off x="0" y="3824231"/>
            <a:ext cx="5481638" cy="677108"/>
          </a:xfrm>
          <a:prstGeom prst="rect">
            <a:avLst/>
          </a:prstGeom>
          <a:noFill/>
        </p:spPr>
        <p:txBody>
          <a:bodyPr wrap="square" rtlCol="0">
            <a:spAutoFit/>
          </a:bodyPr>
          <a:lstStyle/>
          <a:p>
            <a:pPr algn="ctr"/>
            <a:r>
              <a:rPr lang="it-IT" sz="1400" b="1" dirty="0">
                <a:solidFill>
                  <a:srgbClr val="FF0000"/>
                </a:solidFill>
                <a:effectLst>
                  <a:outerShdw blurRad="38100" dist="38100" dir="2700000" algn="tl">
                    <a:srgbClr val="000000">
                      <a:alpha val="43137"/>
                    </a:srgbClr>
                  </a:outerShdw>
                </a:effectLst>
              </a:rPr>
              <a:t>IPT TX: </a:t>
            </a:r>
          </a:p>
          <a:p>
            <a:pPr algn="ctr"/>
            <a:r>
              <a:rPr lang="it-IT" sz="1200" b="1" dirty="0" err="1"/>
              <a:t>Phase</a:t>
            </a:r>
            <a:r>
              <a:rPr lang="it-IT" sz="1200" b="1" dirty="0"/>
              <a:t>-shift full-bridge inverter </a:t>
            </a:r>
            <a:r>
              <a:rPr lang="it-IT" sz="1200" dirty="0"/>
              <a:t>con</a:t>
            </a:r>
          </a:p>
          <a:p>
            <a:pPr algn="ctr"/>
            <a:r>
              <a:rPr lang="it-IT" sz="1200" i="1" dirty="0"/>
              <a:t>modulazione del phase-shift e della frequenza di switching</a:t>
            </a:r>
          </a:p>
        </p:txBody>
      </p:sp>
      <p:sp>
        <p:nvSpPr>
          <p:cNvPr id="25" name="CasellaDiTesto 24">
            <a:extLst>
              <a:ext uri="{FF2B5EF4-FFF2-40B4-BE49-F238E27FC236}">
                <a16:creationId xmlns:a16="http://schemas.microsoft.com/office/drawing/2014/main" id="{51C16C6E-BFD7-4673-A2D5-11BEE998BBD2}"/>
              </a:ext>
            </a:extLst>
          </p:cNvPr>
          <p:cNvSpPr txBox="1"/>
          <p:nvPr/>
        </p:nvSpPr>
        <p:spPr>
          <a:xfrm>
            <a:off x="5481638" y="3824231"/>
            <a:ext cx="3999380" cy="677108"/>
          </a:xfrm>
          <a:prstGeom prst="rect">
            <a:avLst/>
          </a:prstGeom>
          <a:noFill/>
        </p:spPr>
        <p:txBody>
          <a:bodyPr wrap="square" rtlCol="0">
            <a:spAutoFit/>
          </a:bodyPr>
          <a:lstStyle/>
          <a:p>
            <a:pPr algn="ctr"/>
            <a:r>
              <a:rPr lang="it-IT" sz="1400" b="1" dirty="0">
                <a:solidFill>
                  <a:srgbClr val="0070C0"/>
                </a:solidFill>
                <a:effectLst>
                  <a:outerShdw blurRad="38100" dist="38100" dir="2700000" algn="tl">
                    <a:srgbClr val="000000">
                      <a:alpha val="43137"/>
                    </a:srgbClr>
                  </a:outerShdw>
                </a:effectLst>
              </a:rPr>
              <a:t>IPT RX &amp; Post-Regolatore:</a:t>
            </a:r>
          </a:p>
          <a:p>
            <a:pPr algn="ctr"/>
            <a:r>
              <a:rPr lang="it-IT" sz="1200" b="1" dirty="0"/>
              <a:t>Rettificatore Full bridge </a:t>
            </a:r>
            <a:r>
              <a:rPr lang="it-IT" sz="1200" dirty="0"/>
              <a:t>+ </a:t>
            </a:r>
            <a:r>
              <a:rPr lang="it-IT" sz="1200" b="1" dirty="0"/>
              <a:t>convertitore Buck </a:t>
            </a:r>
            <a:r>
              <a:rPr lang="it-IT" sz="1200" dirty="0"/>
              <a:t>con </a:t>
            </a:r>
          </a:p>
          <a:p>
            <a:pPr algn="ctr"/>
            <a:r>
              <a:rPr lang="it-IT" sz="1200" i="1" dirty="0"/>
              <a:t>controllo del duty-</a:t>
            </a:r>
            <a:r>
              <a:rPr lang="it-IT" sz="1200" i="1" dirty="0" err="1"/>
              <a:t>cycle</a:t>
            </a:r>
            <a:endParaRPr lang="it-IT" sz="1200" i="1" dirty="0"/>
          </a:p>
        </p:txBody>
      </p:sp>
      <p:sp>
        <p:nvSpPr>
          <p:cNvPr id="28" name="CasellaDiTesto 27">
            <a:extLst>
              <a:ext uri="{FF2B5EF4-FFF2-40B4-BE49-F238E27FC236}">
                <a16:creationId xmlns:a16="http://schemas.microsoft.com/office/drawing/2014/main" id="{D8C332CF-68BC-4856-AFD2-E733A62C7347}"/>
              </a:ext>
            </a:extLst>
          </p:cNvPr>
          <p:cNvSpPr txBox="1"/>
          <p:nvPr/>
        </p:nvSpPr>
        <p:spPr>
          <a:xfrm>
            <a:off x="1453073" y="4697530"/>
            <a:ext cx="2575492" cy="307777"/>
          </a:xfrm>
          <a:prstGeom prst="rect">
            <a:avLst/>
          </a:prstGeom>
          <a:noFill/>
        </p:spPr>
        <p:txBody>
          <a:bodyPr wrap="square" rtlCol="0">
            <a:spAutoFit/>
          </a:bodyPr>
          <a:lstStyle/>
          <a:p>
            <a:pPr algn="ctr"/>
            <a:r>
              <a:rPr lang="it-IT" sz="1400" b="1" dirty="0">
                <a:solidFill>
                  <a:srgbClr val="FF0000"/>
                </a:solidFill>
                <a:effectLst>
                  <a:outerShdw blurRad="38100" dist="38100" dir="2700000" algn="tl">
                    <a:srgbClr val="000000">
                      <a:alpha val="43137"/>
                    </a:srgbClr>
                  </a:outerShdw>
                </a:effectLst>
              </a:rPr>
              <a:t>Massimizzazione dell’efficienza  </a:t>
            </a:r>
          </a:p>
        </p:txBody>
      </p:sp>
      <p:sp>
        <p:nvSpPr>
          <p:cNvPr id="29" name="CasellaDiTesto 28">
            <a:extLst>
              <a:ext uri="{FF2B5EF4-FFF2-40B4-BE49-F238E27FC236}">
                <a16:creationId xmlns:a16="http://schemas.microsoft.com/office/drawing/2014/main" id="{9AE7A517-AD8F-491E-85AA-8E7044AB7BE3}"/>
              </a:ext>
            </a:extLst>
          </p:cNvPr>
          <p:cNvSpPr txBox="1"/>
          <p:nvPr/>
        </p:nvSpPr>
        <p:spPr>
          <a:xfrm>
            <a:off x="6052061" y="4695021"/>
            <a:ext cx="2911966" cy="307777"/>
          </a:xfrm>
          <a:prstGeom prst="rect">
            <a:avLst/>
          </a:prstGeom>
          <a:noFill/>
        </p:spPr>
        <p:txBody>
          <a:bodyPr wrap="square" rtlCol="0">
            <a:spAutoFit/>
          </a:bodyPr>
          <a:lstStyle/>
          <a:p>
            <a:pPr algn="ctr"/>
            <a:r>
              <a:rPr lang="it-IT" sz="1400" b="1" dirty="0">
                <a:solidFill>
                  <a:srgbClr val="0070C0"/>
                </a:solidFill>
                <a:effectLst>
                  <a:outerShdw blurRad="38100" dist="38100" dir="2700000" algn="tl">
                    <a:srgbClr val="000000">
                      <a:alpha val="43137"/>
                    </a:srgbClr>
                  </a:outerShdw>
                </a:effectLst>
              </a:rPr>
              <a:t>Regolazione della tensione di uscita</a:t>
            </a:r>
          </a:p>
        </p:txBody>
      </p:sp>
      <p:sp>
        <p:nvSpPr>
          <p:cNvPr id="30" name="Freccia in giù 29">
            <a:extLst>
              <a:ext uri="{FF2B5EF4-FFF2-40B4-BE49-F238E27FC236}">
                <a16:creationId xmlns:a16="http://schemas.microsoft.com/office/drawing/2014/main" id="{3D3FC5DC-908B-4EC6-AEF5-389A9C3050DF}"/>
              </a:ext>
            </a:extLst>
          </p:cNvPr>
          <p:cNvSpPr/>
          <p:nvPr/>
        </p:nvSpPr>
        <p:spPr>
          <a:xfrm>
            <a:off x="2638028" y="4511247"/>
            <a:ext cx="205581" cy="193682"/>
          </a:xfrm>
          <a:prstGeom prst="downArrow">
            <a:avLst/>
          </a:prstGeom>
          <a:solidFill>
            <a:srgbClr val="FF0000">
              <a:alpha val="3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ccia in giù 31">
            <a:extLst>
              <a:ext uri="{FF2B5EF4-FFF2-40B4-BE49-F238E27FC236}">
                <a16:creationId xmlns:a16="http://schemas.microsoft.com/office/drawing/2014/main" id="{4D60CF0C-85B9-4F49-9D8F-1B888E65C195}"/>
              </a:ext>
            </a:extLst>
          </p:cNvPr>
          <p:cNvSpPr/>
          <p:nvPr/>
        </p:nvSpPr>
        <p:spPr>
          <a:xfrm>
            <a:off x="7378537" y="4511247"/>
            <a:ext cx="205581" cy="193682"/>
          </a:xfrm>
          <a:prstGeom prst="downArrow">
            <a:avLst/>
          </a:prstGeom>
          <a:solidFill>
            <a:srgbClr val="0070C0">
              <a:alpha val="3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37891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2520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
        <p:nvSpPr>
          <p:cNvPr id="10" name="CasellaDiTesto 9">
            <a:extLst>
              <a:ext uri="{FF2B5EF4-FFF2-40B4-BE49-F238E27FC236}">
                <a16:creationId xmlns:a16="http://schemas.microsoft.com/office/drawing/2014/main" id="{159D7701-263D-43A1-83F7-701EFC2965A5}"/>
              </a:ext>
            </a:extLst>
          </p:cNvPr>
          <p:cNvSpPr txBox="1"/>
          <p:nvPr/>
        </p:nvSpPr>
        <p:spPr>
          <a:xfrm>
            <a:off x="209551" y="474840"/>
            <a:ext cx="3329941" cy="661720"/>
          </a:xfrm>
          <a:prstGeom prst="rect">
            <a:avLst/>
          </a:prstGeom>
          <a:noFill/>
        </p:spPr>
        <p:txBody>
          <a:bodyPr wrap="square" rtlCol="0">
            <a:spAutoFit/>
          </a:bodyPr>
          <a:lstStyle/>
          <a:p>
            <a:pPr>
              <a:buSzPct val="70000"/>
            </a:pPr>
            <a:r>
              <a:rPr lang="en-GB" b="1" u="sng" dirty="0" err="1"/>
              <a:t>Modellistica</a:t>
            </a:r>
            <a:r>
              <a:rPr lang="en-GB" b="1" u="sng" dirty="0"/>
              <a:t> </a:t>
            </a:r>
            <a:r>
              <a:rPr lang="en-GB" b="1" u="sng" dirty="0" err="1"/>
              <a:t>Statica</a:t>
            </a:r>
            <a:endParaRPr lang="en-GB" b="1" u="sng" dirty="0"/>
          </a:p>
          <a:p>
            <a:pPr>
              <a:spcBef>
                <a:spcPts val="600"/>
              </a:spcBef>
              <a:buSzPct val="70000"/>
            </a:pPr>
            <a:r>
              <a:rPr lang="it-IT" sz="1400" b="1" dirty="0">
                <a:solidFill>
                  <a:srgbClr val="FF0000"/>
                </a:solidFill>
                <a:effectLst>
                  <a:outerShdw blurRad="38100" dist="38100" dir="2700000" algn="tl">
                    <a:srgbClr val="000000">
                      <a:alpha val="43137"/>
                    </a:srgbClr>
                  </a:outerShdw>
                </a:effectLst>
              </a:rPr>
              <a:t>Approssimazione alla prima armonica</a:t>
            </a:r>
            <a:endParaRPr lang="en-GB" sz="1400" b="1" dirty="0">
              <a:solidFill>
                <a:srgbClr val="FF0000"/>
              </a:solidFill>
              <a:effectLst>
                <a:outerShdw blurRad="38100" dist="38100" dir="2700000" algn="tl">
                  <a:srgbClr val="000000">
                    <a:alpha val="43137"/>
                  </a:srgbClr>
                </a:outerShdw>
              </a:effectLst>
            </a:endParaRPr>
          </a:p>
        </p:txBody>
      </p:sp>
      <p:sp>
        <p:nvSpPr>
          <p:cNvPr id="17" name="CasellaDiTesto 16">
            <a:extLst>
              <a:ext uri="{FF2B5EF4-FFF2-40B4-BE49-F238E27FC236}">
                <a16:creationId xmlns:a16="http://schemas.microsoft.com/office/drawing/2014/main" id="{F5C212C6-5AD8-4476-89D3-02C5311F0358}"/>
              </a:ext>
            </a:extLst>
          </p:cNvPr>
          <p:cNvSpPr txBox="1"/>
          <p:nvPr/>
        </p:nvSpPr>
        <p:spPr>
          <a:xfrm>
            <a:off x="6750358" y="467079"/>
            <a:ext cx="3435127" cy="661720"/>
          </a:xfrm>
          <a:prstGeom prst="rect">
            <a:avLst/>
          </a:prstGeom>
          <a:noFill/>
        </p:spPr>
        <p:txBody>
          <a:bodyPr wrap="square" rtlCol="0">
            <a:spAutoFit/>
          </a:bodyPr>
          <a:lstStyle/>
          <a:p>
            <a:pPr>
              <a:buSzPct val="70000"/>
            </a:pPr>
            <a:r>
              <a:rPr lang="en-GB" b="1" u="sng" dirty="0" err="1"/>
              <a:t>Modellistica</a:t>
            </a:r>
            <a:r>
              <a:rPr lang="en-GB" b="1" u="sng" dirty="0"/>
              <a:t> </a:t>
            </a:r>
            <a:r>
              <a:rPr lang="en-GB" b="1" u="sng" dirty="0" err="1"/>
              <a:t>Dinamica</a:t>
            </a:r>
            <a:r>
              <a:rPr lang="en-GB" b="1" u="sng" dirty="0"/>
              <a:t> e </a:t>
            </a:r>
            <a:r>
              <a:rPr lang="en-GB" b="1" u="sng" dirty="0" err="1"/>
              <a:t>Controllo</a:t>
            </a:r>
            <a:endParaRPr lang="en-GB" b="1" u="sng" dirty="0"/>
          </a:p>
          <a:p>
            <a:pPr>
              <a:spcBef>
                <a:spcPts val="600"/>
              </a:spcBef>
              <a:buSzPct val="70000"/>
            </a:pPr>
            <a:r>
              <a:rPr lang="it-IT" sz="1400" b="1" dirty="0">
                <a:solidFill>
                  <a:srgbClr val="0070C0"/>
                </a:solidFill>
                <a:effectLst>
                  <a:outerShdw blurRad="38100" dist="38100" dir="2700000" algn="tl">
                    <a:srgbClr val="000000">
                      <a:alpha val="43137"/>
                    </a:srgbClr>
                  </a:outerShdw>
                </a:effectLst>
              </a:rPr>
              <a:t>Teoria dei modi accoppiati</a:t>
            </a:r>
            <a:endParaRPr lang="en-GB" sz="1400" b="1" dirty="0">
              <a:solidFill>
                <a:srgbClr val="0070C0"/>
              </a:solidFill>
              <a:effectLst>
                <a:outerShdw blurRad="38100" dist="38100" dir="2700000" algn="tl">
                  <a:srgbClr val="000000">
                    <a:alpha val="43137"/>
                  </a:srgbClr>
                </a:outerShdw>
              </a:effectLst>
            </a:endParaRPr>
          </a:p>
        </p:txBody>
      </p:sp>
      <p:pic>
        <p:nvPicPr>
          <p:cNvPr id="16" name="Immagine 15">
            <a:extLst>
              <a:ext uri="{FF2B5EF4-FFF2-40B4-BE49-F238E27FC236}">
                <a16:creationId xmlns:a16="http://schemas.microsoft.com/office/drawing/2014/main" id="{8D7EC91C-AACD-4E27-9A8B-57D2D3CC2B71}"/>
              </a:ext>
            </a:extLst>
          </p:cNvPr>
          <p:cNvPicPr>
            <a:picLocks noChangeAspect="1"/>
          </p:cNvPicPr>
          <p:nvPr/>
        </p:nvPicPr>
        <p:blipFill>
          <a:blip r:embed="rId5"/>
          <a:stretch>
            <a:fillRect/>
          </a:stretch>
        </p:blipFill>
        <p:spPr>
          <a:xfrm>
            <a:off x="358608" y="2804954"/>
            <a:ext cx="2701260" cy="2355322"/>
          </a:xfrm>
          <a:prstGeom prst="rect">
            <a:avLst/>
          </a:prstGeom>
        </p:spPr>
      </p:pic>
      <p:pic>
        <p:nvPicPr>
          <p:cNvPr id="19" name="Immagine 18">
            <a:extLst>
              <a:ext uri="{FF2B5EF4-FFF2-40B4-BE49-F238E27FC236}">
                <a16:creationId xmlns:a16="http://schemas.microsoft.com/office/drawing/2014/main" id="{70702620-411A-4511-A21E-CD20015978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9612" y="965695"/>
            <a:ext cx="2161399" cy="1185544"/>
          </a:xfrm>
          <a:prstGeom prst="rect">
            <a:avLst/>
          </a:prstGeom>
        </p:spPr>
      </p:pic>
      <mc:AlternateContent xmlns:mc="http://schemas.openxmlformats.org/markup-compatibility/2006" xmlns:a14="http://schemas.microsoft.com/office/drawing/2010/main">
        <mc:Choice Requires="a14">
          <p:sp>
            <p:nvSpPr>
              <p:cNvPr id="31" name="Rettangolo 30">
                <a:extLst>
                  <a:ext uri="{FF2B5EF4-FFF2-40B4-BE49-F238E27FC236}">
                    <a16:creationId xmlns:a16="http://schemas.microsoft.com/office/drawing/2014/main" id="{FCAA77C1-E9B8-4C0E-8A19-9017D9D40972}"/>
                  </a:ext>
                </a:extLst>
              </p:cNvPr>
              <p:cNvSpPr/>
              <p:nvPr/>
            </p:nvSpPr>
            <p:spPr>
              <a:xfrm>
                <a:off x="6701247" y="1110057"/>
                <a:ext cx="2334550" cy="10411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it-IT" sz="1000" i="1">
                              <a:latin typeface="Cambria Math" panose="02040503050406030204" pitchFamily="18" charset="0"/>
                            </a:rPr>
                          </m:ctrlPr>
                        </m:dPr>
                        <m:e>
                          <m:eqArr>
                            <m:eqArrPr>
                              <m:ctrlPr>
                                <a:rPr lang="it-IT" sz="1000" i="1">
                                  <a:latin typeface="Cambria Math" panose="02040503050406030204" pitchFamily="18" charset="0"/>
                                </a:rPr>
                              </m:ctrlPr>
                            </m:eqArrPr>
                            <m:e>
                              <m:r>
                                <a:rPr lang="it-IT" sz="1000">
                                  <a:latin typeface="Cambria Math" panose="02040503050406030204" pitchFamily="18" charset="0"/>
                                </a:rPr>
                                <m:t>&amp;</m:t>
                              </m:r>
                              <m:sSub>
                                <m:sSubPr>
                                  <m:ctrlPr>
                                    <a:rPr lang="it-IT" sz="1000" i="1">
                                      <a:latin typeface="Cambria Math" panose="02040503050406030204" pitchFamily="18" charset="0"/>
                                    </a:rPr>
                                  </m:ctrlPr>
                                </m:sSubPr>
                                <m:e>
                                  <m:r>
                                    <a:rPr lang="it-IT" sz="1000" i="1">
                                      <a:latin typeface="Cambria Math" panose="02040503050406030204" pitchFamily="18" charset="0"/>
                                    </a:rPr>
                                    <m:t>𝑖</m:t>
                                  </m:r>
                                </m:e>
                                <m:sub>
                                  <m:r>
                                    <a:rPr lang="it-IT" sz="1000" i="1">
                                      <a:latin typeface="Cambria Math" panose="02040503050406030204" pitchFamily="18" charset="0"/>
                                    </a:rPr>
                                    <m:t>𝐿𝑛</m:t>
                                  </m:r>
                                </m:sub>
                              </m:sSub>
                              <m:d>
                                <m:dPr>
                                  <m:ctrlPr>
                                    <a:rPr lang="it-IT" sz="1000" i="1">
                                      <a:latin typeface="Cambria Math" panose="02040503050406030204" pitchFamily="18" charset="0"/>
                                    </a:rPr>
                                  </m:ctrlPr>
                                </m:dPr>
                                <m:e>
                                  <m:r>
                                    <a:rPr lang="it-IT" sz="1000" i="1">
                                      <a:latin typeface="Cambria Math" panose="02040503050406030204" pitchFamily="18" charset="0"/>
                                    </a:rPr>
                                    <m:t>𝑡</m:t>
                                  </m:r>
                                </m:e>
                              </m:d>
                              <m:r>
                                <a:rPr lang="it-IT" sz="1000" i="0">
                                  <a:latin typeface="Cambria Math" panose="02040503050406030204" pitchFamily="18" charset="0"/>
                                </a:rPr>
                                <m:t>=</m:t>
                              </m:r>
                              <m:rad>
                                <m:radPr>
                                  <m:degHide m:val="on"/>
                                  <m:ctrlPr>
                                    <a:rPr lang="it-IT" sz="1000" i="1">
                                      <a:latin typeface="Cambria Math" panose="02040503050406030204" pitchFamily="18" charset="0"/>
                                    </a:rPr>
                                  </m:ctrlPr>
                                </m:radPr>
                                <m:deg/>
                                <m:e>
                                  <m:f>
                                    <m:fPr>
                                      <m:ctrlPr>
                                        <a:rPr lang="it-IT" sz="1000" i="1">
                                          <a:latin typeface="Cambria Math" panose="02040503050406030204" pitchFamily="18" charset="0"/>
                                        </a:rPr>
                                      </m:ctrlPr>
                                    </m:fPr>
                                    <m:num>
                                      <m:r>
                                        <a:rPr lang="it-IT" sz="1000" i="0">
                                          <a:latin typeface="Cambria Math" panose="02040503050406030204" pitchFamily="18" charset="0"/>
                                        </a:rPr>
                                        <m:t>2</m:t>
                                      </m:r>
                                    </m:num>
                                    <m:den>
                                      <m:sSub>
                                        <m:sSubPr>
                                          <m:ctrlPr>
                                            <a:rPr lang="it-IT" sz="1000" i="1">
                                              <a:latin typeface="Cambria Math" panose="02040503050406030204" pitchFamily="18" charset="0"/>
                                            </a:rPr>
                                          </m:ctrlPr>
                                        </m:sSubPr>
                                        <m:e>
                                          <m:r>
                                            <a:rPr lang="it-IT" sz="1000" i="1">
                                              <a:latin typeface="Cambria Math" panose="02040503050406030204" pitchFamily="18" charset="0"/>
                                            </a:rPr>
                                            <m:t>𝐿</m:t>
                                          </m:r>
                                        </m:e>
                                        <m:sub>
                                          <m:r>
                                            <a:rPr lang="it-IT" sz="1000" i="1">
                                              <a:latin typeface="Cambria Math" panose="02040503050406030204" pitchFamily="18" charset="0"/>
                                            </a:rPr>
                                            <m:t>𝑛</m:t>
                                          </m:r>
                                        </m:sub>
                                      </m:sSub>
                                    </m:den>
                                  </m:f>
                                </m:e>
                              </m:rad>
                              <m:sSub>
                                <m:sSubPr>
                                  <m:ctrlPr>
                                    <a:rPr lang="it-IT" sz="1000" i="1">
                                      <a:latin typeface="Cambria Math" panose="02040503050406030204" pitchFamily="18" charset="0"/>
                                    </a:rPr>
                                  </m:ctrlPr>
                                </m:sSubPr>
                                <m:e>
                                  <m:r>
                                    <a:rPr lang="it-IT" sz="1000" i="1">
                                      <a:latin typeface="Cambria Math" panose="02040503050406030204" pitchFamily="18" charset="0"/>
                                    </a:rPr>
                                    <m:t>𝑎</m:t>
                                  </m:r>
                                </m:e>
                                <m:sub>
                                  <m:r>
                                    <a:rPr lang="it-IT" sz="1000" i="1">
                                      <a:latin typeface="Cambria Math" panose="02040503050406030204" pitchFamily="18" charset="0"/>
                                    </a:rPr>
                                    <m:t>𝑛</m:t>
                                  </m:r>
                                </m:sub>
                              </m:sSub>
                              <m:func>
                                <m:funcPr>
                                  <m:ctrlPr>
                                    <a:rPr lang="it-IT" sz="1000" i="1">
                                      <a:latin typeface="Cambria Math" panose="02040503050406030204" pitchFamily="18" charset="0"/>
                                    </a:rPr>
                                  </m:ctrlPr>
                                </m:funcPr>
                                <m:fName>
                                  <m:r>
                                    <m:rPr>
                                      <m:sty m:val="p"/>
                                    </m:rPr>
                                    <a:rPr lang="it-IT" sz="1000" i="0">
                                      <a:latin typeface="Cambria Math" panose="02040503050406030204" pitchFamily="18" charset="0"/>
                                    </a:rPr>
                                    <m:t>cos</m:t>
                                  </m:r>
                                </m:fName>
                                <m:e>
                                  <m:d>
                                    <m:dPr>
                                      <m:ctrlPr>
                                        <a:rPr lang="it-IT" sz="1000" i="1">
                                          <a:latin typeface="Cambria Math" panose="02040503050406030204" pitchFamily="18" charset="0"/>
                                        </a:rPr>
                                      </m:ctrlPr>
                                    </m:dPr>
                                    <m:e>
                                      <m:sSub>
                                        <m:sSubPr>
                                          <m:ctrlPr>
                                            <a:rPr lang="it-IT" sz="1000" i="1">
                                              <a:latin typeface="Cambria Math" panose="02040503050406030204" pitchFamily="18" charset="0"/>
                                            </a:rPr>
                                          </m:ctrlPr>
                                        </m:sSubPr>
                                        <m:e>
                                          <m:r>
                                            <a:rPr lang="it-IT" sz="1000" i="1">
                                              <a:latin typeface="Cambria Math" panose="02040503050406030204" pitchFamily="18" charset="0"/>
                                            </a:rPr>
                                            <m:t>𝜔</m:t>
                                          </m:r>
                                        </m:e>
                                        <m:sub>
                                          <m:r>
                                            <a:rPr lang="it-IT" sz="1000" i="1">
                                              <a:latin typeface="Cambria Math" panose="02040503050406030204" pitchFamily="18" charset="0"/>
                                            </a:rPr>
                                            <m:t>𝑠</m:t>
                                          </m:r>
                                        </m:sub>
                                      </m:sSub>
                                      <m:r>
                                        <a:rPr lang="it-IT" sz="1000" i="1">
                                          <a:latin typeface="Cambria Math" panose="02040503050406030204" pitchFamily="18" charset="0"/>
                                        </a:rPr>
                                        <m:t>𝑡</m:t>
                                      </m:r>
                                      <m:r>
                                        <a:rPr lang="it-IT" sz="1000" i="0">
                                          <a:latin typeface="Cambria Math" panose="02040503050406030204" pitchFamily="18" charset="0"/>
                                        </a:rPr>
                                        <m:t>+</m:t>
                                      </m:r>
                                      <m:sSub>
                                        <m:sSubPr>
                                          <m:ctrlPr>
                                            <a:rPr lang="it-IT" sz="1000" i="1">
                                              <a:latin typeface="Cambria Math" panose="02040503050406030204" pitchFamily="18" charset="0"/>
                                            </a:rPr>
                                          </m:ctrlPr>
                                        </m:sSubPr>
                                        <m:e>
                                          <m:r>
                                            <a:rPr lang="it-IT" sz="1000" i="1">
                                              <a:latin typeface="Cambria Math" panose="02040503050406030204" pitchFamily="18" charset="0"/>
                                            </a:rPr>
                                            <m:t>𝜃</m:t>
                                          </m:r>
                                        </m:e>
                                        <m:sub>
                                          <m:r>
                                            <a:rPr lang="it-IT" sz="1000" i="1">
                                              <a:latin typeface="Cambria Math" panose="02040503050406030204" pitchFamily="18" charset="0"/>
                                            </a:rPr>
                                            <m:t>𝑛</m:t>
                                          </m:r>
                                        </m:sub>
                                      </m:sSub>
                                    </m:e>
                                  </m:d>
                                </m:e>
                              </m:func>
                            </m:e>
                            <m:e>
                              <m:r>
                                <a:rPr lang="it-IT" sz="1000" i="0">
                                  <a:latin typeface="Cambria Math" panose="02040503050406030204" pitchFamily="18" charset="0"/>
                                </a:rPr>
                                <m:t>&amp;</m:t>
                              </m:r>
                              <m:sSub>
                                <m:sSubPr>
                                  <m:ctrlPr>
                                    <a:rPr lang="it-IT" sz="1000" i="1">
                                      <a:latin typeface="Cambria Math" panose="02040503050406030204" pitchFamily="18" charset="0"/>
                                    </a:rPr>
                                  </m:ctrlPr>
                                </m:sSubPr>
                                <m:e>
                                  <m:r>
                                    <a:rPr lang="it-IT" sz="1000" i="1">
                                      <a:latin typeface="Cambria Math" panose="02040503050406030204" pitchFamily="18" charset="0"/>
                                    </a:rPr>
                                    <m:t>𝑣</m:t>
                                  </m:r>
                                </m:e>
                                <m:sub>
                                  <m:r>
                                    <a:rPr lang="it-IT" sz="1000" i="1">
                                      <a:latin typeface="Cambria Math" panose="02040503050406030204" pitchFamily="18" charset="0"/>
                                    </a:rPr>
                                    <m:t>𝐶𝑛</m:t>
                                  </m:r>
                                </m:sub>
                              </m:sSub>
                              <m:d>
                                <m:dPr>
                                  <m:ctrlPr>
                                    <a:rPr lang="it-IT" sz="1000" i="1">
                                      <a:latin typeface="Cambria Math" panose="02040503050406030204" pitchFamily="18" charset="0"/>
                                    </a:rPr>
                                  </m:ctrlPr>
                                </m:dPr>
                                <m:e>
                                  <m:r>
                                    <a:rPr lang="it-IT" sz="1000" i="1">
                                      <a:latin typeface="Cambria Math" panose="02040503050406030204" pitchFamily="18" charset="0"/>
                                    </a:rPr>
                                    <m:t>𝑡</m:t>
                                  </m:r>
                                </m:e>
                              </m:d>
                              <m:r>
                                <a:rPr lang="it-IT" sz="1000" i="0">
                                  <a:latin typeface="Cambria Math" panose="02040503050406030204" pitchFamily="18" charset="0"/>
                                </a:rPr>
                                <m:t>=</m:t>
                              </m:r>
                              <m:f>
                                <m:fPr>
                                  <m:ctrlPr>
                                    <a:rPr lang="it-IT" sz="1000" i="1">
                                      <a:latin typeface="Cambria Math" panose="02040503050406030204" pitchFamily="18" charset="0"/>
                                    </a:rPr>
                                  </m:ctrlPr>
                                </m:fPr>
                                <m:num>
                                  <m:r>
                                    <a:rPr lang="it-IT" sz="1000" i="0">
                                      <a:latin typeface="Cambria Math" panose="02040503050406030204" pitchFamily="18" charset="0"/>
                                    </a:rPr>
                                    <m:t>1</m:t>
                                  </m:r>
                                </m:num>
                                <m:den>
                                  <m:sSub>
                                    <m:sSubPr>
                                      <m:ctrlPr>
                                        <a:rPr lang="it-IT" sz="1000" i="1">
                                          <a:latin typeface="Cambria Math" panose="02040503050406030204" pitchFamily="18" charset="0"/>
                                        </a:rPr>
                                      </m:ctrlPr>
                                    </m:sSubPr>
                                    <m:e>
                                      <m:r>
                                        <a:rPr lang="it-IT" sz="1000" i="1">
                                          <a:latin typeface="Cambria Math" panose="02040503050406030204" pitchFamily="18" charset="0"/>
                                        </a:rPr>
                                        <m:t>𝜔</m:t>
                                      </m:r>
                                    </m:e>
                                    <m:sub>
                                      <m:r>
                                        <a:rPr lang="it-IT" sz="1000" i="1">
                                          <a:latin typeface="Cambria Math" panose="02040503050406030204" pitchFamily="18" charset="0"/>
                                        </a:rPr>
                                        <m:t>𝑠</m:t>
                                      </m:r>
                                    </m:sub>
                                  </m:sSub>
                                  <m:sSub>
                                    <m:sSubPr>
                                      <m:ctrlPr>
                                        <a:rPr lang="it-IT" sz="1000" i="1">
                                          <a:latin typeface="Cambria Math" panose="02040503050406030204" pitchFamily="18" charset="0"/>
                                        </a:rPr>
                                      </m:ctrlPr>
                                    </m:sSubPr>
                                    <m:e>
                                      <m:r>
                                        <a:rPr lang="it-IT" sz="1000" i="1">
                                          <a:latin typeface="Cambria Math" panose="02040503050406030204" pitchFamily="18" charset="0"/>
                                        </a:rPr>
                                        <m:t>𝐶</m:t>
                                      </m:r>
                                    </m:e>
                                    <m:sub>
                                      <m:r>
                                        <a:rPr lang="it-IT" sz="1000" i="1">
                                          <a:latin typeface="Cambria Math" panose="02040503050406030204" pitchFamily="18" charset="0"/>
                                        </a:rPr>
                                        <m:t>𝑛</m:t>
                                      </m:r>
                                    </m:sub>
                                  </m:sSub>
                                </m:den>
                              </m:f>
                              <m:rad>
                                <m:radPr>
                                  <m:degHide m:val="on"/>
                                  <m:ctrlPr>
                                    <a:rPr lang="it-IT" sz="1000" i="1">
                                      <a:latin typeface="Cambria Math" panose="02040503050406030204" pitchFamily="18" charset="0"/>
                                    </a:rPr>
                                  </m:ctrlPr>
                                </m:radPr>
                                <m:deg/>
                                <m:e>
                                  <m:f>
                                    <m:fPr>
                                      <m:ctrlPr>
                                        <a:rPr lang="it-IT" sz="1000" i="1">
                                          <a:latin typeface="Cambria Math" panose="02040503050406030204" pitchFamily="18" charset="0"/>
                                        </a:rPr>
                                      </m:ctrlPr>
                                    </m:fPr>
                                    <m:num>
                                      <m:r>
                                        <a:rPr lang="it-IT" sz="1000" i="0">
                                          <a:latin typeface="Cambria Math" panose="02040503050406030204" pitchFamily="18" charset="0"/>
                                        </a:rPr>
                                        <m:t>2</m:t>
                                      </m:r>
                                    </m:num>
                                    <m:den>
                                      <m:sSub>
                                        <m:sSubPr>
                                          <m:ctrlPr>
                                            <a:rPr lang="it-IT" sz="1000" i="1">
                                              <a:latin typeface="Cambria Math" panose="02040503050406030204" pitchFamily="18" charset="0"/>
                                            </a:rPr>
                                          </m:ctrlPr>
                                        </m:sSubPr>
                                        <m:e>
                                          <m:r>
                                            <a:rPr lang="it-IT" sz="1000" i="1">
                                              <a:latin typeface="Cambria Math" panose="02040503050406030204" pitchFamily="18" charset="0"/>
                                            </a:rPr>
                                            <m:t>𝐿</m:t>
                                          </m:r>
                                        </m:e>
                                        <m:sub>
                                          <m:r>
                                            <a:rPr lang="it-IT" sz="1000" i="1">
                                              <a:latin typeface="Cambria Math" panose="02040503050406030204" pitchFamily="18" charset="0"/>
                                            </a:rPr>
                                            <m:t>𝑛</m:t>
                                          </m:r>
                                        </m:sub>
                                      </m:sSub>
                                    </m:den>
                                  </m:f>
                                </m:e>
                              </m:rad>
                              <m:sSub>
                                <m:sSubPr>
                                  <m:ctrlPr>
                                    <a:rPr lang="it-IT" sz="1000" i="1">
                                      <a:latin typeface="Cambria Math" panose="02040503050406030204" pitchFamily="18" charset="0"/>
                                    </a:rPr>
                                  </m:ctrlPr>
                                </m:sSubPr>
                                <m:e>
                                  <m:r>
                                    <a:rPr lang="it-IT" sz="1000" i="1">
                                      <a:latin typeface="Cambria Math" panose="02040503050406030204" pitchFamily="18" charset="0"/>
                                    </a:rPr>
                                    <m:t>𝑎</m:t>
                                  </m:r>
                                </m:e>
                                <m:sub>
                                  <m:r>
                                    <a:rPr lang="it-IT" sz="1000" i="1">
                                      <a:latin typeface="Cambria Math" panose="02040503050406030204" pitchFamily="18" charset="0"/>
                                    </a:rPr>
                                    <m:t>𝑛</m:t>
                                  </m:r>
                                </m:sub>
                              </m:sSub>
                              <m:func>
                                <m:funcPr>
                                  <m:ctrlPr>
                                    <a:rPr lang="it-IT" sz="1000" i="1">
                                      <a:latin typeface="Cambria Math" panose="02040503050406030204" pitchFamily="18" charset="0"/>
                                    </a:rPr>
                                  </m:ctrlPr>
                                </m:funcPr>
                                <m:fName>
                                  <m:r>
                                    <m:rPr>
                                      <m:sty m:val="p"/>
                                    </m:rPr>
                                    <a:rPr lang="it-IT" sz="1000" i="0">
                                      <a:latin typeface="Cambria Math" panose="02040503050406030204" pitchFamily="18" charset="0"/>
                                    </a:rPr>
                                    <m:t>sin</m:t>
                                  </m:r>
                                </m:fName>
                                <m:e>
                                  <m:d>
                                    <m:dPr>
                                      <m:ctrlPr>
                                        <a:rPr lang="it-IT" sz="1000" i="1">
                                          <a:latin typeface="Cambria Math" panose="02040503050406030204" pitchFamily="18" charset="0"/>
                                        </a:rPr>
                                      </m:ctrlPr>
                                    </m:dPr>
                                    <m:e>
                                      <m:sSub>
                                        <m:sSubPr>
                                          <m:ctrlPr>
                                            <a:rPr lang="it-IT" sz="1000" i="1">
                                              <a:latin typeface="Cambria Math" panose="02040503050406030204" pitchFamily="18" charset="0"/>
                                            </a:rPr>
                                          </m:ctrlPr>
                                        </m:sSubPr>
                                        <m:e>
                                          <m:r>
                                            <a:rPr lang="it-IT" sz="1000" i="1">
                                              <a:latin typeface="Cambria Math" panose="02040503050406030204" pitchFamily="18" charset="0"/>
                                            </a:rPr>
                                            <m:t>𝜔</m:t>
                                          </m:r>
                                        </m:e>
                                        <m:sub>
                                          <m:r>
                                            <a:rPr lang="it-IT" sz="1000" i="1">
                                              <a:latin typeface="Cambria Math" panose="02040503050406030204" pitchFamily="18" charset="0"/>
                                            </a:rPr>
                                            <m:t>𝑠</m:t>
                                          </m:r>
                                        </m:sub>
                                      </m:sSub>
                                      <m:r>
                                        <a:rPr lang="it-IT" sz="1000" i="1">
                                          <a:latin typeface="Cambria Math" panose="02040503050406030204" pitchFamily="18" charset="0"/>
                                        </a:rPr>
                                        <m:t>𝑡</m:t>
                                      </m:r>
                                      <m:r>
                                        <a:rPr lang="it-IT" sz="1000" i="0">
                                          <a:latin typeface="Cambria Math" panose="02040503050406030204" pitchFamily="18" charset="0"/>
                                        </a:rPr>
                                        <m:t>+</m:t>
                                      </m:r>
                                      <m:sSub>
                                        <m:sSubPr>
                                          <m:ctrlPr>
                                            <a:rPr lang="it-IT" sz="1000" i="1">
                                              <a:latin typeface="Cambria Math" panose="02040503050406030204" pitchFamily="18" charset="0"/>
                                            </a:rPr>
                                          </m:ctrlPr>
                                        </m:sSubPr>
                                        <m:e>
                                          <m:r>
                                            <a:rPr lang="it-IT" sz="1000" i="1">
                                              <a:latin typeface="Cambria Math" panose="02040503050406030204" pitchFamily="18" charset="0"/>
                                            </a:rPr>
                                            <m:t>𝜃</m:t>
                                          </m:r>
                                        </m:e>
                                        <m:sub>
                                          <m:r>
                                            <a:rPr lang="it-IT" sz="1000" i="1">
                                              <a:latin typeface="Cambria Math" panose="02040503050406030204" pitchFamily="18" charset="0"/>
                                            </a:rPr>
                                            <m:t>𝑛</m:t>
                                          </m:r>
                                        </m:sub>
                                      </m:sSub>
                                    </m:e>
                                  </m:d>
                                </m:e>
                              </m:func>
                            </m:e>
                          </m:eqArr>
                        </m:e>
                      </m:d>
                    </m:oMath>
                  </m:oMathPara>
                </a14:m>
                <a:endParaRPr lang="it-IT" sz="1000" dirty="0"/>
              </a:p>
            </p:txBody>
          </p:sp>
        </mc:Choice>
        <mc:Fallback xmlns="">
          <p:sp>
            <p:nvSpPr>
              <p:cNvPr id="31" name="Rettangolo 30">
                <a:extLst>
                  <a:ext uri="{FF2B5EF4-FFF2-40B4-BE49-F238E27FC236}">
                    <a16:creationId xmlns:a16="http://schemas.microsoft.com/office/drawing/2014/main" id="{FCAA77C1-E9B8-4C0E-8A19-9017D9D40972}"/>
                  </a:ext>
                </a:extLst>
              </p:cNvPr>
              <p:cNvSpPr>
                <a:spLocks noRot="1" noChangeAspect="1" noMove="1" noResize="1" noEditPoints="1" noAdjustHandles="1" noChangeArrowheads="1" noChangeShapeType="1" noTextEdit="1"/>
              </p:cNvSpPr>
              <p:nvPr/>
            </p:nvSpPr>
            <p:spPr>
              <a:xfrm>
                <a:off x="6701247" y="1110057"/>
                <a:ext cx="2334550" cy="1041182"/>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3" name="Rettangolo 32">
                <a:extLst>
                  <a:ext uri="{FF2B5EF4-FFF2-40B4-BE49-F238E27FC236}">
                    <a16:creationId xmlns:a16="http://schemas.microsoft.com/office/drawing/2014/main" id="{006FB0BB-1BF8-47E3-933B-D294635CFF20}"/>
                  </a:ext>
                </a:extLst>
              </p:cNvPr>
              <p:cNvSpPr/>
              <p:nvPr/>
            </p:nvSpPr>
            <p:spPr>
              <a:xfrm>
                <a:off x="209551" y="1160298"/>
                <a:ext cx="3235436" cy="8234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it-IT" sz="1000" i="1">
                              <a:latin typeface="Cambria Math" panose="02040503050406030204" pitchFamily="18" charset="0"/>
                            </a:rPr>
                          </m:ctrlPr>
                        </m:dPr>
                        <m:e>
                          <m:eqArr>
                            <m:eqArrPr>
                              <m:ctrlPr>
                                <a:rPr lang="it-IT" sz="1000" i="1">
                                  <a:latin typeface="Cambria Math" panose="02040503050406030204" pitchFamily="18" charset="0"/>
                                </a:rPr>
                              </m:ctrlPr>
                            </m:eqArrPr>
                            <m:e>
                              <m:r>
                                <a:rPr lang="it-IT" sz="1000">
                                  <a:latin typeface="Cambria Math" panose="02040503050406030204" pitchFamily="18" charset="0"/>
                                </a:rPr>
                                <m:t>&amp;</m:t>
                              </m:r>
                              <m:sSub>
                                <m:sSubPr>
                                  <m:ctrlPr>
                                    <a:rPr lang="it-IT" sz="1000" i="1">
                                      <a:latin typeface="Cambria Math" panose="02040503050406030204" pitchFamily="18" charset="0"/>
                                    </a:rPr>
                                  </m:ctrlPr>
                                </m:sSubPr>
                                <m:e>
                                  <m:acc>
                                    <m:accPr>
                                      <m:chr m:val="̅"/>
                                      <m:ctrlPr>
                                        <a:rPr lang="it-IT" sz="1000" i="1">
                                          <a:latin typeface="Cambria Math" panose="02040503050406030204" pitchFamily="18" charset="0"/>
                                        </a:rPr>
                                      </m:ctrlPr>
                                    </m:accPr>
                                    <m:e>
                                      <m:r>
                                        <a:rPr lang="it-IT" sz="1000" i="1">
                                          <a:latin typeface="Cambria Math" panose="02040503050406030204" pitchFamily="18" charset="0"/>
                                        </a:rPr>
                                        <m:t>𝑉</m:t>
                                      </m:r>
                                    </m:e>
                                  </m:acc>
                                </m:e>
                                <m:sub>
                                  <m:r>
                                    <a:rPr lang="it-IT" sz="1000" i="0">
                                      <a:latin typeface="Cambria Math" panose="02040503050406030204" pitchFamily="18" charset="0"/>
                                    </a:rPr>
                                    <m:t>1</m:t>
                                  </m:r>
                                </m:sub>
                              </m:sSub>
                              <m:r>
                                <a:rPr lang="it-IT" sz="1000" i="0">
                                  <a:latin typeface="Cambria Math" panose="02040503050406030204" pitchFamily="18" charset="0"/>
                                </a:rPr>
                                <m:t>=</m:t>
                              </m:r>
                              <m:d>
                                <m:dPr>
                                  <m:ctrlPr>
                                    <a:rPr lang="it-IT" sz="1000" i="1">
                                      <a:latin typeface="Cambria Math" panose="02040503050406030204" pitchFamily="18" charset="0"/>
                                    </a:rPr>
                                  </m:ctrlPr>
                                </m:dPr>
                                <m:e>
                                  <m:r>
                                    <a:rPr lang="it-IT" sz="1000" i="1">
                                      <a:latin typeface="Cambria Math" panose="02040503050406030204" pitchFamily="18" charset="0"/>
                                    </a:rPr>
                                    <m:t>𝑗</m:t>
                                  </m:r>
                                  <m:sSub>
                                    <m:sSubPr>
                                      <m:ctrlPr>
                                        <a:rPr lang="it-IT" sz="1000" i="1">
                                          <a:latin typeface="Cambria Math" panose="02040503050406030204" pitchFamily="18" charset="0"/>
                                        </a:rPr>
                                      </m:ctrlPr>
                                    </m:sSubPr>
                                    <m:e>
                                      <m:r>
                                        <a:rPr lang="it-IT" sz="1000" i="1">
                                          <a:latin typeface="Cambria Math" panose="02040503050406030204" pitchFamily="18" charset="0"/>
                                        </a:rPr>
                                        <m:t>𝜔</m:t>
                                      </m:r>
                                    </m:e>
                                    <m:sub>
                                      <m:r>
                                        <a:rPr lang="it-IT" sz="1000" i="1">
                                          <a:latin typeface="Cambria Math" panose="02040503050406030204" pitchFamily="18" charset="0"/>
                                        </a:rPr>
                                        <m:t>𝑠</m:t>
                                      </m:r>
                                    </m:sub>
                                  </m:sSub>
                                  <m:sSub>
                                    <m:sSubPr>
                                      <m:ctrlPr>
                                        <a:rPr lang="it-IT" sz="1000" i="1">
                                          <a:latin typeface="Cambria Math" panose="02040503050406030204" pitchFamily="18" charset="0"/>
                                        </a:rPr>
                                      </m:ctrlPr>
                                    </m:sSubPr>
                                    <m:e>
                                      <m:r>
                                        <a:rPr lang="it-IT" sz="1000" i="1">
                                          <a:latin typeface="Cambria Math" panose="02040503050406030204" pitchFamily="18" charset="0"/>
                                        </a:rPr>
                                        <m:t>𝐿</m:t>
                                      </m:r>
                                    </m:e>
                                    <m:sub>
                                      <m:r>
                                        <a:rPr lang="it-IT" sz="1000" i="0">
                                          <a:latin typeface="Cambria Math" panose="02040503050406030204" pitchFamily="18" charset="0"/>
                                        </a:rPr>
                                        <m:t>1</m:t>
                                      </m:r>
                                    </m:sub>
                                  </m:sSub>
                                  <m:r>
                                    <a:rPr lang="it-IT" sz="1000" i="0">
                                      <a:latin typeface="Cambria Math" panose="02040503050406030204" pitchFamily="18" charset="0"/>
                                    </a:rPr>
                                    <m:t>+</m:t>
                                  </m:r>
                                  <m:f>
                                    <m:fPr>
                                      <m:ctrlPr>
                                        <a:rPr lang="it-IT" sz="1000" i="1">
                                          <a:latin typeface="Cambria Math" panose="02040503050406030204" pitchFamily="18" charset="0"/>
                                        </a:rPr>
                                      </m:ctrlPr>
                                    </m:fPr>
                                    <m:num>
                                      <m:r>
                                        <a:rPr lang="it-IT" sz="1000" i="0">
                                          <a:latin typeface="Cambria Math" panose="02040503050406030204" pitchFamily="18" charset="0"/>
                                        </a:rPr>
                                        <m:t>1</m:t>
                                      </m:r>
                                    </m:num>
                                    <m:den>
                                      <m:r>
                                        <a:rPr lang="it-IT" sz="1000" i="1">
                                          <a:latin typeface="Cambria Math" panose="02040503050406030204" pitchFamily="18" charset="0"/>
                                        </a:rPr>
                                        <m:t>𝑗</m:t>
                                      </m:r>
                                      <m:sSub>
                                        <m:sSubPr>
                                          <m:ctrlPr>
                                            <a:rPr lang="it-IT" sz="1000" i="1">
                                              <a:latin typeface="Cambria Math" panose="02040503050406030204" pitchFamily="18" charset="0"/>
                                            </a:rPr>
                                          </m:ctrlPr>
                                        </m:sSubPr>
                                        <m:e>
                                          <m:r>
                                            <a:rPr lang="it-IT" sz="1000" i="1">
                                              <a:latin typeface="Cambria Math" panose="02040503050406030204" pitchFamily="18" charset="0"/>
                                            </a:rPr>
                                            <m:t>𝜔</m:t>
                                          </m:r>
                                        </m:e>
                                        <m:sub>
                                          <m:r>
                                            <a:rPr lang="it-IT" sz="1000" i="1">
                                              <a:latin typeface="Cambria Math" panose="02040503050406030204" pitchFamily="18" charset="0"/>
                                            </a:rPr>
                                            <m:t>𝑠</m:t>
                                          </m:r>
                                        </m:sub>
                                      </m:sSub>
                                      <m:sSub>
                                        <m:sSubPr>
                                          <m:ctrlPr>
                                            <a:rPr lang="it-IT" sz="1000" i="1">
                                              <a:latin typeface="Cambria Math" panose="02040503050406030204" pitchFamily="18" charset="0"/>
                                            </a:rPr>
                                          </m:ctrlPr>
                                        </m:sSubPr>
                                        <m:e>
                                          <m:r>
                                            <a:rPr lang="it-IT" sz="1000" i="1">
                                              <a:latin typeface="Cambria Math" panose="02040503050406030204" pitchFamily="18" charset="0"/>
                                            </a:rPr>
                                            <m:t>𝐶</m:t>
                                          </m:r>
                                        </m:e>
                                        <m:sub>
                                          <m:r>
                                            <a:rPr lang="it-IT" sz="1000" i="0">
                                              <a:latin typeface="Cambria Math" panose="02040503050406030204" pitchFamily="18" charset="0"/>
                                            </a:rPr>
                                            <m:t>1</m:t>
                                          </m:r>
                                        </m:sub>
                                      </m:sSub>
                                    </m:den>
                                  </m:f>
                                  <m:r>
                                    <a:rPr lang="it-IT" sz="1000" i="0">
                                      <a:latin typeface="Cambria Math" panose="02040503050406030204" pitchFamily="18" charset="0"/>
                                    </a:rPr>
                                    <m:t>+</m:t>
                                  </m:r>
                                  <m:sSub>
                                    <m:sSubPr>
                                      <m:ctrlPr>
                                        <a:rPr lang="it-IT" sz="1000" i="1">
                                          <a:latin typeface="Cambria Math" panose="02040503050406030204" pitchFamily="18" charset="0"/>
                                        </a:rPr>
                                      </m:ctrlPr>
                                    </m:sSubPr>
                                    <m:e>
                                      <m:r>
                                        <a:rPr lang="it-IT" sz="1000" i="1">
                                          <a:latin typeface="Cambria Math" panose="02040503050406030204" pitchFamily="18" charset="0"/>
                                        </a:rPr>
                                        <m:t>𝑅</m:t>
                                      </m:r>
                                    </m:e>
                                    <m:sub>
                                      <m:r>
                                        <a:rPr lang="it-IT" sz="1000" i="0">
                                          <a:latin typeface="Cambria Math" panose="02040503050406030204" pitchFamily="18" charset="0"/>
                                        </a:rPr>
                                        <m:t>1</m:t>
                                      </m:r>
                                    </m:sub>
                                  </m:sSub>
                                </m:e>
                              </m:d>
                              <m:sSub>
                                <m:sSubPr>
                                  <m:ctrlPr>
                                    <a:rPr lang="it-IT" sz="1000" i="1">
                                      <a:latin typeface="Cambria Math" panose="02040503050406030204" pitchFamily="18" charset="0"/>
                                    </a:rPr>
                                  </m:ctrlPr>
                                </m:sSubPr>
                                <m:e>
                                  <m:acc>
                                    <m:accPr>
                                      <m:chr m:val="̅"/>
                                      <m:ctrlPr>
                                        <a:rPr lang="it-IT" sz="1000" i="1">
                                          <a:latin typeface="Cambria Math" panose="02040503050406030204" pitchFamily="18" charset="0"/>
                                        </a:rPr>
                                      </m:ctrlPr>
                                    </m:accPr>
                                    <m:e>
                                      <m:r>
                                        <a:rPr lang="it-IT" sz="1000" i="1">
                                          <a:latin typeface="Cambria Math" panose="02040503050406030204" pitchFamily="18" charset="0"/>
                                        </a:rPr>
                                        <m:t>𝐼</m:t>
                                      </m:r>
                                    </m:e>
                                  </m:acc>
                                </m:e>
                                <m:sub>
                                  <m:r>
                                    <a:rPr lang="it-IT" sz="1000" i="1">
                                      <a:latin typeface="Cambria Math" panose="02040503050406030204" pitchFamily="18" charset="0"/>
                                    </a:rPr>
                                    <m:t>𝐿</m:t>
                                  </m:r>
                                  <m:r>
                                    <a:rPr lang="it-IT" sz="1000" i="0">
                                      <a:latin typeface="Cambria Math" panose="02040503050406030204" pitchFamily="18" charset="0"/>
                                    </a:rPr>
                                    <m:t>1</m:t>
                                  </m:r>
                                </m:sub>
                              </m:sSub>
                              <m:r>
                                <a:rPr lang="it-IT" sz="1000" i="0">
                                  <a:latin typeface="Cambria Math" panose="02040503050406030204" pitchFamily="18" charset="0"/>
                                </a:rPr>
                                <m:t>+</m:t>
                              </m:r>
                              <m:r>
                                <a:rPr lang="it-IT" sz="1000" i="1">
                                  <a:latin typeface="Cambria Math" panose="02040503050406030204" pitchFamily="18" charset="0"/>
                                </a:rPr>
                                <m:t>𝑗</m:t>
                              </m:r>
                              <m:sSub>
                                <m:sSubPr>
                                  <m:ctrlPr>
                                    <a:rPr lang="it-IT" sz="1000" i="1">
                                      <a:latin typeface="Cambria Math" panose="02040503050406030204" pitchFamily="18" charset="0"/>
                                    </a:rPr>
                                  </m:ctrlPr>
                                </m:sSubPr>
                                <m:e>
                                  <m:r>
                                    <a:rPr lang="it-IT" sz="1000" i="1">
                                      <a:latin typeface="Cambria Math" panose="02040503050406030204" pitchFamily="18" charset="0"/>
                                    </a:rPr>
                                    <m:t>𝜔</m:t>
                                  </m:r>
                                </m:e>
                                <m:sub>
                                  <m:r>
                                    <a:rPr lang="it-IT" sz="1000" i="1">
                                      <a:latin typeface="Cambria Math" panose="02040503050406030204" pitchFamily="18" charset="0"/>
                                    </a:rPr>
                                    <m:t>𝑠</m:t>
                                  </m:r>
                                </m:sub>
                              </m:sSub>
                              <m:r>
                                <a:rPr lang="it-IT" sz="1000" i="1">
                                  <a:latin typeface="Cambria Math" panose="02040503050406030204" pitchFamily="18" charset="0"/>
                                </a:rPr>
                                <m:t>𝑀</m:t>
                              </m:r>
                              <m:sSub>
                                <m:sSubPr>
                                  <m:ctrlPr>
                                    <a:rPr lang="it-IT" sz="1000" i="1">
                                      <a:latin typeface="Cambria Math" panose="02040503050406030204" pitchFamily="18" charset="0"/>
                                    </a:rPr>
                                  </m:ctrlPr>
                                </m:sSubPr>
                                <m:e>
                                  <m:acc>
                                    <m:accPr>
                                      <m:chr m:val="̅"/>
                                      <m:ctrlPr>
                                        <a:rPr lang="it-IT" sz="1000" i="1">
                                          <a:latin typeface="Cambria Math" panose="02040503050406030204" pitchFamily="18" charset="0"/>
                                        </a:rPr>
                                      </m:ctrlPr>
                                    </m:accPr>
                                    <m:e>
                                      <m:r>
                                        <a:rPr lang="it-IT" sz="1000" i="1">
                                          <a:latin typeface="Cambria Math" panose="02040503050406030204" pitchFamily="18" charset="0"/>
                                        </a:rPr>
                                        <m:t>𝐼</m:t>
                                      </m:r>
                                    </m:e>
                                  </m:acc>
                                </m:e>
                                <m:sub>
                                  <m:r>
                                    <a:rPr lang="it-IT" sz="1000" i="1">
                                      <a:latin typeface="Cambria Math" panose="02040503050406030204" pitchFamily="18" charset="0"/>
                                    </a:rPr>
                                    <m:t>𝐿</m:t>
                                  </m:r>
                                  <m:r>
                                    <a:rPr lang="it-IT" sz="1000" i="0">
                                      <a:latin typeface="Cambria Math" panose="02040503050406030204" pitchFamily="18" charset="0"/>
                                    </a:rPr>
                                    <m:t>2</m:t>
                                  </m:r>
                                </m:sub>
                              </m:sSub>
                            </m:e>
                            <m:e>
                              <m:r>
                                <a:rPr lang="it-IT" sz="1000" i="0">
                                  <a:latin typeface="Cambria Math" panose="02040503050406030204" pitchFamily="18" charset="0"/>
                                </a:rPr>
                                <m:t>&amp;</m:t>
                              </m:r>
                              <m:sSub>
                                <m:sSubPr>
                                  <m:ctrlPr>
                                    <a:rPr lang="it-IT" sz="1000" i="1">
                                      <a:latin typeface="Cambria Math" panose="02040503050406030204" pitchFamily="18" charset="0"/>
                                    </a:rPr>
                                  </m:ctrlPr>
                                </m:sSubPr>
                                <m:e>
                                  <m:acc>
                                    <m:accPr>
                                      <m:chr m:val="̅"/>
                                      <m:ctrlPr>
                                        <a:rPr lang="it-IT" sz="1000" i="1">
                                          <a:latin typeface="Cambria Math" panose="02040503050406030204" pitchFamily="18" charset="0"/>
                                        </a:rPr>
                                      </m:ctrlPr>
                                    </m:accPr>
                                    <m:e>
                                      <m:r>
                                        <a:rPr lang="it-IT" sz="1000" i="1">
                                          <a:latin typeface="Cambria Math" panose="02040503050406030204" pitchFamily="18" charset="0"/>
                                        </a:rPr>
                                        <m:t>𝑉</m:t>
                                      </m:r>
                                    </m:e>
                                  </m:acc>
                                </m:e>
                                <m:sub>
                                  <m:r>
                                    <a:rPr lang="it-IT" sz="1000" i="0">
                                      <a:latin typeface="Cambria Math" panose="02040503050406030204" pitchFamily="18" charset="0"/>
                                    </a:rPr>
                                    <m:t>2</m:t>
                                  </m:r>
                                </m:sub>
                              </m:sSub>
                              <m:r>
                                <a:rPr lang="it-IT" sz="1000" i="0">
                                  <a:latin typeface="Cambria Math" panose="02040503050406030204" pitchFamily="18" charset="0"/>
                                </a:rPr>
                                <m:t>=</m:t>
                              </m:r>
                              <m:r>
                                <a:rPr lang="it-IT" sz="1000" i="1">
                                  <a:latin typeface="Cambria Math" panose="02040503050406030204" pitchFamily="18" charset="0"/>
                                </a:rPr>
                                <m:t>𝑗</m:t>
                              </m:r>
                              <m:sSub>
                                <m:sSubPr>
                                  <m:ctrlPr>
                                    <a:rPr lang="it-IT" sz="1000" i="1">
                                      <a:latin typeface="Cambria Math" panose="02040503050406030204" pitchFamily="18" charset="0"/>
                                    </a:rPr>
                                  </m:ctrlPr>
                                </m:sSubPr>
                                <m:e>
                                  <m:r>
                                    <a:rPr lang="it-IT" sz="1000" i="1">
                                      <a:latin typeface="Cambria Math" panose="02040503050406030204" pitchFamily="18" charset="0"/>
                                    </a:rPr>
                                    <m:t>𝜔</m:t>
                                  </m:r>
                                </m:e>
                                <m:sub>
                                  <m:r>
                                    <a:rPr lang="it-IT" sz="1000" i="1">
                                      <a:latin typeface="Cambria Math" panose="02040503050406030204" pitchFamily="18" charset="0"/>
                                    </a:rPr>
                                    <m:t>𝑠</m:t>
                                  </m:r>
                                </m:sub>
                              </m:sSub>
                              <m:r>
                                <a:rPr lang="it-IT" sz="1000" i="1">
                                  <a:latin typeface="Cambria Math" panose="02040503050406030204" pitchFamily="18" charset="0"/>
                                </a:rPr>
                                <m:t>𝑀</m:t>
                              </m:r>
                              <m:sSub>
                                <m:sSubPr>
                                  <m:ctrlPr>
                                    <a:rPr lang="it-IT" sz="1000" i="1">
                                      <a:latin typeface="Cambria Math" panose="02040503050406030204" pitchFamily="18" charset="0"/>
                                    </a:rPr>
                                  </m:ctrlPr>
                                </m:sSubPr>
                                <m:e>
                                  <m:acc>
                                    <m:accPr>
                                      <m:chr m:val="̅"/>
                                      <m:ctrlPr>
                                        <a:rPr lang="it-IT" sz="1000" i="1">
                                          <a:latin typeface="Cambria Math" panose="02040503050406030204" pitchFamily="18" charset="0"/>
                                        </a:rPr>
                                      </m:ctrlPr>
                                    </m:accPr>
                                    <m:e>
                                      <m:r>
                                        <a:rPr lang="it-IT" sz="1000" i="1">
                                          <a:latin typeface="Cambria Math" panose="02040503050406030204" pitchFamily="18" charset="0"/>
                                        </a:rPr>
                                        <m:t>𝐼</m:t>
                                      </m:r>
                                    </m:e>
                                  </m:acc>
                                </m:e>
                                <m:sub>
                                  <m:r>
                                    <a:rPr lang="it-IT" sz="1000" i="1">
                                      <a:latin typeface="Cambria Math" panose="02040503050406030204" pitchFamily="18" charset="0"/>
                                    </a:rPr>
                                    <m:t>𝐿</m:t>
                                  </m:r>
                                  <m:r>
                                    <a:rPr lang="it-IT" sz="1000" i="0">
                                      <a:latin typeface="Cambria Math" panose="02040503050406030204" pitchFamily="18" charset="0"/>
                                    </a:rPr>
                                    <m:t>1</m:t>
                                  </m:r>
                                </m:sub>
                              </m:sSub>
                              <m:r>
                                <a:rPr lang="it-IT" sz="1000" i="0">
                                  <a:latin typeface="Cambria Math" panose="02040503050406030204" pitchFamily="18" charset="0"/>
                                </a:rPr>
                                <m:t>+</m:t>
                              </m:r>
                              <m:d>
                                <m:dPr>
                                  <m:ctrlPr>
                                    <a:rPr lang="it-IT" sz="1000" i="1">
                                      <a:latin typeface="Cambria Math" panose="02040503050406030204" pitchFamily="18" charset="0"/>
                                    </a:rPr>
                                  </m:ctrlPr>
                                </m:dPr>
                                <m:e>
                                  <m:r>
                                    <a:rPr lang="it-IT" sz="1000" i="1">
                                      <a:latin typeface="Cambria Math" panose="02040503050406030204" pitchFamily="18" charset="0"/>
                                    </a:rPr>
                                    <m:t>𝑗</m:t>
                                  </m:r>
                                  <m:sSub>
                                    <m:sSubPr>
                                      <m:ctrlPr>
                                        <a:rPr lang="it-IT" sz="1000" i="1">
                                          <a:latin typeface="Cambria Math" panose="02040503050406030204" pitchFamily="18" charset="0"/>
                                        </a:rPr>
                                      </m:ctrlPr>
                                    </m:sSubPr>
                                    <m:e>
                                      <m:r>
                                        <a:rPr lang="it-IT" sz="1000" i="1">
                                          <a:latin typeface="Cambria Math" panose="02040503050406030204" pitchFamily="18" charset="0"/>
                                        </a:rPr>
                                        <m:t>𝜔</m:t>
                                      </m:r>
                                    </m:e>
                                    <m:sub>
                                      <m:r>
                                        <a:rPr lang="it-IT" sz="1000" i="1">
                                          <a:latin typeface="Cambria Math" panose="02040503050406030204" pitchFamily="18" charset="0"/>
                                        </a:rPr>
                                        <m:t>𝑠</m:t>
                                      </m:r>
                                    </m:sub>
                                  </m:sSub>
                                  <m:sSub>
                                    <m:sSubPr>
                                      <m:ctrlPr>
                                        <a:rPr lang="it-IT" sz="1000" i="1">
                                          <a:latin typeface="Cambria Math" panose="02040503050406030204" pitchFamily="18" charset="0"/>
                                        </a:rPr>
                                      </m:ctrlPr>
                                    </m:sSubPr>
                                    <m:e>
                                      <m:r>
                                        <a:rPr lang="it-IT" sz="1000" i="1">
                                          <a:latin typeface="Cambria Math" panose="02040503050406030204" pitchFamily="18" charset="0"/>
                                        </a:rPr>
                                        <m:t>𝐿</m:t>
                                      </m:r>
                                    </m:e>
                                    <m:sub>
                                      <m:r>
                                        <a:rPr lang="it-IT" sz="1000" i="0">
                                          <a:latin typeface="Cambria Math" panose="02040503050406030204" pitchFamily="18" charset="0"/>
                                        </a:rPr>
                                        <m:t>2</m:t>
                                      </m:r>
                                    </m:sub>
                                  </m:sSub>
                                  <m:r>
                                    <a:rPr lang="it-IT" sz="1000" i="0">
                                      <a:latin typeface="Cambria Math" panose="02040503050406030204" pitchFamily="18" charset="0"/>
                                    </a:rPr>
                                    <m:t>+</m:t>
                                  </m:r>
                                  <m:f>
                                    <m:fPr>
                                      <m:ctrlPr>
                                        <a:rPr lang="it-IT" sz="1000" i="1">
                                          <a:latin typeface="Cambria Math" panose="02040503050406030204" pitchFamily="18" charset="0"/>
                                        </a:rPr>
                                      </m:ctrlPr>
                                    </m:fPr>
                                    <m:num>
                                      <m:r>
                                        <a:rPr lang="it-IT" sz="1000" i="0">
                                          <a:latin typeface="Cambria Math" panose="02040503050406030204" pitchFamily="18" charset="0"/>
                                        </a:rPr>
                                        <m:t>1</m:t>
                                      </m:r>
                                    </m:num>
                                    <m:den>
                                      <m:r>
                                        <a:rPr lang="it-IT" sz="1000" i="1">
                                          <a:latin typeface="Cambria Math" panose="02040503050406030204" pitchFamily="18" charset="0"/>
                                        </a:rPr>
                                        <m:t>𝑗</m:t>
                                      </m:r>
                                      <m:sSub>
                                        <m:sSubPr>
                                          <m:ctrlPr>
                                            <a:rPr lang="it-IT" sz="1000" i="1">
                                              <a:latin typeface="Cambria Math" panose="02040503050406030204" pitchFamily="18" charset="0"/>
                                            </a:rPr>
                                          </m:ctrlPr>
                                        </m:sSubPr>
                                        <m:e>
                                          <m:r>
                                            <a:rPr lang="it-IT" sz="1000" i="1">
                                              <a:latin typeface="Cambria Math" panose="02040503050406030204" pitchFamily="18" charset="0"/>
                                            </a:rPr>
                                            <m:t>𝜔</m:t>
                                          </m:r>
                                        </m:e>
                                        <m:sub>
                                          <m:r>
                                            <a:rPr lang="it-IT" sz="1000" i="1">
                                              <a:latin typeface="Cambria Math" panose="02040503050406030204" pitchFamily="18" charset="0"/>
                                            </a:rPr>
                                            <m:t>𝑠</m:t>
                                          </m:r>
                                        </m:sub>
                                      </m:sSub>
                                      <m:sSub>
                                        <m:sSubPr>
                                          <m:ctrlPr>
                                            <a:rPr lang="it-IT" sz="1000" i="1">
                                              <a:latin typeface="Cambria Math" panose="02040503050406030204" pitchFamily="18" charset="0"/>
                                            </a:rPr>
                                          </m:ctrlPr>
                                        </m:sSubPr>
                                        <m:e>
                                          <m:r>
                                            <a:rPr lang="it-IT" sz="1000" i="1">
                                              <a:latin typeface="Cambria Math" panose="02040503050406030204" pitchFamily="18" charset="0"/>
                                            </a:rPr>
                                            <m:t>𝐶</m:t>
                                          </m:r>
                                        </m:e>
                                        <m:sub>
                                          <m:r>
                                            <a:rPr lang="it-IT" sz="1000" i="0">
                                              <a:latin typeface="Cambria Math" panose="02040503050406030204" pitchFamily="18" charset="0"/>
                                            </a:rPr>
                                            <m:t>2</m:t>
                                          </m:r>
                                        </m:sub>
                                      </m:sSub>
                                    </m:den>
                                  </m:f>
                                  <m:r>
                                    <a:rPr lang="it-IT" sz="1000" i="0">
                                      <a:latin typeface="Cambria Math" panose="02040503050406030204" pitchFamily="18" charset="0"/>
                                    </a:rPr>
                                    <m:t> </m:t>
                                  </m:r>
                                  <m:sSub>
                                    <m:sSubPr>
                                      <m:ctrlPr>
                                        <a:rPr lang="it-IT" sz="1000" i="1">
                                          <a:latin typeface="Cambria Math" panose="02040503050406030204" pitchFamily="18" charset="0"/>
                                        </a:rPr>
                                      </m:ctrlPr>
                                    </m:sSubPr>
                                    <m:e>
                                      <m:r>
                                        <a:rPr lang="it-IT" sz="1000" i="0">
                                          <a:latin typeface="Cambria Math" panose="02040503050406030204" pitchFamily="18" charset="0"/>
                                        </a:rPr>
                                        <m:t>+ </m:t>
                                      </m:r>
                                      <m:r>
                                        <a:rPr lang="it-IT" sz="1000" i="1">
                                          <a:latin typeface="Cambria Math" panose="02040503050406030204" pitchFamily="18" charset="0"/>
                                        </a:rPr>
                                        <m:t>𝑅</m:t>
                                      </m:r>
                                    </m:e>
                                    <m:sub>
                                      <m:r>
                                        <a:rPr lang="it-IT" sz="1000" i="0">
                                          <a:latin typeface="Cambria Math" panose="02040503050406030204" pitchFamily="18" charset="0"/>
                                        </a:rPr>
                                        <m:t>2</m:t>
                                      </m:r>
                                    </m:sub>
                                  </m:sSub>
                                </m:e>
                              </m:d>
                              <m:sSub>
                                <m:sSubPr>
                                  <m:ctrlPr>
                                    <a:rPr lang="it-IT" sz="1000" i="1">
                                      <a:latin typeface="Cambria Math" panose="02040503050406030204" pitchFamily="18" charset="0"/>
                                    </a:rPr>
                                  </m:ctrlPr>
                                </m:sSubPr>
                                <m:e>
                                  <m:acc>
                                    <m:accPr>
                                      <m:chr m:val="̅"/>
                                      <m:ctrlPr>
                                        <a:rPr lang="it-IT" sz="1000" i="1">
                                          <a:latin typeface="Cambria Math" panose="02040503050406030204" pitchFamily="18" charset="0"/>
                                        </a:rPr>
                                      </m:ctrlPr>
                                    </m:accPr>
                                    <m:e>
                                      <m:r>
                                        <a:rPr lang="it-IT" sz="1000" i="1">
                                          <a:latin typeface="Cambria Math" panose="02040503050406030204" pitchFamily="18" charset="0"/>
                                        </a:rPr>
                                        <m:t>𝐼</m:t>
                                      </m:r>
                                    </m:e>
                                  </m:acc>
                                </m:e>
                                <m:sub>
                                  <m:r>
                                    <a:rPr lang="it-IT" sz="1000" i="1">
                                      <a:latin typeface="Cambria Math" panose="02040503050406030204" pitchFamily="18" charset="0"/>
                                    </a:rPr>
                                    <m:t>𝐿</m:t>
                                  </m:r>
                                  <m:r>
                                    <a:rPr lang="it-IT" sz="1000" i="0">
                                      <a:latin typeface="Cambria Math" panose="02040503050406030204" pitchFamily="18" charset="0"/>
                                    </a:rPr>
                                    <m:t>2</m:t>
                                  </m:r>
                                </m:sub>
                              </m:sSub>
                              <m:r>
                                <a:rPr lang="it-IT" sz="1000" i="0">
                                  <a:latin typeface="Cambria Math" panose="02040503050406030204" pitchFamily="18" charset="0"/>
                                </a:rPr>
                                <m:t>=−</m:t>
                              </m:r>
                              <m:sSub>
                                <m:sSubPr>
                                  <m:ctrlPr>
                                    <a:rPr lang="it-IT" sz="1000" i="1">
                                      <a:latin typeface="Cambria Math" panose="02040503050406030204" pitchFamily="18" charset="0"/>
                                    </a:rPr>
                                  </m:ctrlPr>
                                </m:sSubPr>
                                <m:e>
                                  <m:r>
                                    <a:rPr lang="it-IT" sz="1000" i="1">
                                      <a:latin typeface="Cambria Math" panose="02040503050406030204" pitchFamily="18" charset="0"/>
                                    </a:rPr>
                                    <m:t>𝑅</m:t>
                                  </m:r>
                                </m:e>
                                <m:sub>
                                  <m:r>
                                    <a:rPr lang="it-IT" sz="1000" i="1">
                                      <a:latin typeface="Cambria Math" panose="02040503050406030204" pitchFamily="18" charset="0"/>
                                    </a:rPr>
                                    <m:t>𝑎𝑐</m:t>
                                  </m:r>
                                </m:sub>
                              </m:sSub>
                              <m:sSub>
                                <m:sSubPr>
                                  <m:ctrlPr>
                                    <a:rPr lang="it-IT" sz="1000" i="1">
                                      <a:latin typeface="Cambria Math" panose="02040503050406030204" pitchFamily="18" charset="0"/>
                                    </a:rPr>
                                  </m:ctrlPr>
                                </m:sSubPr>
                                <m:e>
                                  <m:acc>
                                    <m:accPr>
                                      <m:chr m:val="̅"/>
                                      <m:ctrlPr>
                                        <a:rPr lang="it-IT" sz="1000" i="1">
                                          <a:latin typeface="Cambria Math" panose="02040503050406030204" pitchFamily="18" charset="0"/>
                                        </a:rPr>
                                      </m:ctrlPr>
                                    </m:accPr>
                                    <m:e>
                                      <m:r>
                                        <a:rPr lang="it-IT" sz="1000" i="1">
                                          <a:latin typeface="Cambria Math" panose="02040503050406030204" pitchFamily="18" charset="0"/>
                                        </a:rPr>
                                        <m:t>𝐼</m:t>
                                      </m:r>
                                    </m:e>
                                  </m:acc>
                                </m:e>
                                <m:sub>
                                  <m:r>
                                    <a:rPr lang="it-IT" sz="1000" i="1">
                                      <a:latin typeface="Cambria Math" panose="02040503050406030204" pitchFamily="18" charset="0"/>
                                    </a:rPr>
                                    <m:t>𝐿</m:t>
                                  </m:r>
                                  <m:r>
                                    <a:rPr lang="it-IT" sz="1000" i="0">
                                      <a:latin typeface="Cambria Math" panose="02040503050406030204" pitchFamily="18" charset="0"/>
                                    </a:rPr>
                                    <m:t>2</m:t>
                                  </m:r>
                                </m:sub>
                              </m:sSub>
                            </m:e>
                          </m:eqArr>
                        </m:e>
                      </m:d>
                    </m:oMath>
                  </m:oMathPara>
                </a14:m>
                <a:endParaRPr lang="it-IT" sz="1000" dirty="0"/>
              </a:p>
            </p:txBody>
          </p:sp>
        </mc:Choice>
        <mc:Fallback xmlns="">
          <p:sp>
            <p:nvSpPr>
              <p:cNvPr id="33" name="Rettangolo 32">
                <a:extLst>
                  <a:ext uri="{FF2B5EF4-FFF2-40B4-BE49-F238E27FC236}">
                    <a16:creationId xmlns:a16="http://schemas.microsoft.com/office/drawing/2014/main" id="{006FB0BB-1BF8-47E3-933B-D294635CFF20}"/>
                  </a:ext>
                </a:extLst>
              </p:cNvPr>
              <p:cNvSpPr>
                <a:spLocks noRot="1" noChangeAspect="1" noMove="1" noResize="1" noEditPoints="1" noAdjustHandles="1" noChangeArrowheads="1" noChangeShapeType="1" noTextEdit="1"/>
              </p:cNvSpPr>
              <p:nvPr/>
            </p:nvSpPr>
            <p:spPr>
              <a:xfrm>
                <a:off x="209551" y="1160298"/>
                <a:ext cx="3235436" cy="823431"/>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ttangolo 33">
                <a:extLst>
                  <a:ext uri="{FF2B5EF4-FFF2-40B4-BE49-F238E27FC236}">
                    <a16:creationId xmlns:a16="http://schemas.microsoft.com/office/drawing/2014/main" id="{32004199-9EDF-4A87-B788-A6BEF1689920}"/>
                  </a:ext>
                </a:extLst>
              </p:cNvPr>
              <p:cNvSpPr/>
              <p:nvPr/>
            </p:nvSpPr>
            <p:spPr>
              <a:xfrm>
                <a:off x="8960099" y="1193468"/>
                <a:ext cx="763029" cy="745397"/>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acc>
                        <m:accPr>
                          <m:chr m:val="̂"/>
                          <m:ctrlPr>
                            <a:rPr lang="it-IT" sz="1000" b="1" i="1" smtClean="0">
                              <a:latin typeface="Cambria Math" panose="02040503050406030204" pitchFamily="18" charset="0"/>
                            </a:rPr>
                          </m:ctrlPr>
                        </m:accPr>
                        <m:e>
                          <m:r>
                            <a:rPr lang="it-IT" sz="1000" b="1" i="1">
                              <a:latin typeface="Cambria Math" panose="02040503050406030204" pitchFamily="18" charset="0"/>
                            </a:rPr>
                            <m:t>𝒙</m:t>
                          </m:r>
                        </m:e>
                      </m:acc>
                      <m:r>
                        <a:rPr lang="it-IT" sz="1000" b="0" i="0">
                          <a:latin typeface="Cambria Math" panose="02040503050406030204" pitchFamily="18" charset="0"/>
                        </a:rPr>
                        <m:t>=</m:t>
                      </m:r>
                      <m:d>
                        <m:dPr>
                          <m:begChr m:val="["/>
                          <m:endChr m:val="]"/>
                          <m:ctrlPr>
                            <a:rPr lang="it-IT" sz="1000" b="0" i="1">
                              <a:latin typeface="Cambria Math" panose="02040503050406030204" pitchFamily="18" charset="0"/>
                            </a:rPr>
                          </m:ctrlPr>
                        </m:dPr>
                        <m:e>
                          <m:eqArr>
                            <m:eqArrPr>
                              <m:ctrlPr>
                                <a:rPr lang="it-IT" sz="1000" b="0" i="1">
                                  <a:latin typeface="Cambria Math" panose="02040503050406030204" pitchFamily="18" charset="0"/>
                                </a:rPr>
                              </m:ctrlPr>
                            </m:eqArrPr>
                            <m:e>
                              <m:r>
                                <a:rPr lang="it-IT" sz="1000" b="0" i="0">
                                  <a:latin typeface="Cambria Math" panose="02040503050406030204" pitchFamily="18" charset="0"/>
                                </a:rPr>
                                <m:t>&amp;</m:t>
                              </m:r>
                              <m:sSub>
                                <m:sSubPr>
                                  <m:ctrlPr>
                                    <a:rPr lang="it-IT" sz="1000" b="0" i="1">
                                      <a:latin typeface="Cambria Math" panose="02040503050406030204" pitchFamily="18" charset="0"/>
                                    </a:rPr>
                                  </m:ctrlPr>
                                </m:sSubPr>
                                <m:e>
                                  <m:r>
                                    <a:rPr lang="it-IT" sz="1000" b="0" i="1" smtClean="0">
                                      <a:latin typeface="Cambria Math" panose="02040503050406030204" pitchFamily="18" charset="0"/>
                                    </a:rPr>
                                    <m:t> </m:t>
                                  </m:r>
                                  <m:acc>
                                    <m:accPr>
                                      <m:chr m:val="̂"/>
                                      <m:ctrlPr>
                                        <a:rPr lang="it-IT" sz="1000" b="0" i="1">
                                          <a:latin typeface="Cambria Math" panose="02040503050406030204" pitchFamily="18" charset="0"/>
                                        </a:rPr>
                                      </m:ctrlPr>
                                    </m:accPr>
                                    <m:e>
                                      <m:r>
                                        <a:rPr lang="it-IT" sz="1000" b="0" i="1">
                                          <a:latin typeface="Cambria Math" panose="02040503050406030204" pitchFamily="18" charset="0"/>
                                        </a:rPr>
                                        <m:t>𝑎</m:t>
                                      </m:r>
                                    </m:e>
                                  </m:acc>
                                </m:e>
                                <m:sub>
                                  <m:r>
                                    <a:rPr lang="it-IT" sz="1000" b="0" i="0">
                                      <a:latin typeface="Cambria Math" panose="02040503050406030204" pitchFamily="18" charset="0"/>
                                    </a:rPr>
                                    <m:t>1</m:t>
                                  </m:r>
                                </m:sub>
                              </m:sSub>
                            </m:e>
                            <m:e>
                              <m:r>
                                <a:rPr lang="it-IT" sz="1000" b="0" i="0">
                                  <a:latin typeface="Cambria Math" panose="02040503050406030204" pitchFamily="18" charset="0"/>
                                </a:rPr>
                                <m:t>&amp; </m:t>
                              </m:r>
                              <m:sSub>
                                <m:sSubPr>
                                  <m:ctrlPr>
                                    <a:rPr lang="it-IT" sz="1000" b="0" i="1">
                                      <a:latin typeface="Cambria Math" panose="02040503050406030204" pitchFamily="18" charset="0"/>
                                    </a:rPr>
                                  </m:ctrlPr>
                                </m:sSubPr>
                                <m:e>
                                  <m:acc>
                                    <m:accPr>
                                      <m:chr m:val="̂"/>
                                      <m:ctrlPr>
                                        <a:rPr lang="it-IT" sz="1000" b="0" i="1">
                                          <a:latin typeface="Cambria Math" panose="02040503050406030204" pitchFamily="18" charset="0"/>
                                        </a:rPr>
                                      </m:ctrlPr>
                                    </m:accPr>
                                    <m:e>
                                      <m:r>
                                        <a:rPr lang="it-IT" sz="1000" b="0" i="1">
                                          <a:latin typeface="Cambria Math" panose="02040503050406030204" pitchFamily="18" charset="0"/>
                                        </a:rPr>
                                        <m:t>𝜃</m:t>
                                      </m:r>
                                    </m:e>
                                  </m:acc>
                                </m:e>
                                <m:sub>
                                  <m:r>
                                    <a:rPr lang="it-IT" sz="1000" b="0" i="0">
                                      <a:latin typeface="Cambria Math" panose="02040503050406030204" pitchFamily="18" charset="0"/>
                                    </a:rPr>
                                    <m:t>1</m:t>
                                  </m:r>
                                </m:sub>
                              </m:sSub>
                            </m:e>
                            <m:e>
                              <m:r>
                                <a:rPr lang="it-IT" sz="1000" b="0" i="0">
                                  <a:latin typeface="Cambria Math" panose="02040503050406030204" pitchFamily="18" charset="0"/>
                                </a:rPr>
                                <m:t>&amp; </m:t>
                              </m:r>
                              <m:sSub>
                                <m:sSubPr>
                                  <m:ctrlPr>
                                    <a:rPr lang="it-IT" sz="1000" b="0" i="1">
                                      <a:latin typeface="Cambria Math" panose="02040503050406030204" pitchFamily="18" charset="0"/>
                                    </a:rPr>
                                  </m:ctrlPr>
                                </m:sSubPr>
                                <m:e>
                                  <m:acc>
                                    <m:accPr>
                                      <m:chr m:val="̂"/>
                                      <m:ctrlPr>
                                        <a:rPr lang="it-IT" sz="1000" b="0" i="1" smtClean="0">
                                          <a:latin typeface="Cambria Math" panose="02040503050406030204" pitchFamily="18" charset="0"/>
                                        </a:rPr>
                                      </m:ctrlPr>
                                    </m:accPr>
                                    <m:e>
                                      <m:r>
                                        <a:rPr lang="it-IT" sz="1000" b="0" i="1">
                                          <a:latin typeface="Cambria Math" panose="02040503050406030204" pitchFamily="18" charset="0"/>
                                        </a:rPr>
                                        <m:t>𝑎</m:t>
                                      </m:r>
                                    </m:e>
                                  </m:acc>
                                </m:e>
                                <m:sub>
                                  <m:r>
                                    <a:rPr lang="it-IT" sz="1000" b="0" i="0">
                                      <a:latin typeface="Cambria Math" panose="02040503050406030204" pitchFamily="18" charset="0"/>
                                    </a:rPr>
                                    <m:t>2</m:t>
                                  </m:r>
                                </m:sub>
                              </m:sSub>
                              <m:r>
                                <a:rPr lang="it-IT" sz="1000" b="0" i="0">
                                  <a:latin typeface="Cambria Math" panose="02040503050406030204" pitchFamily="18" charset="0"/>
                                </a:rPr>
                                <m:t> </m:t>
                              </m:r>
                            </m:e>
                            <m:e>
                              <m:r>
                                <a:rPr lang="it-IT" sz="1000" b="0" i="0">
                                  <a:latin typeface="Cambria Math" panose="02040503050406030204" pitchFamily="18" charset="0"/>
                                </a:rPr>
                                <m:t>&amp; </m:t>
                              </m:r>
                              <m:sSub>
                                <m:sSubPr>
                                  <m:ctrlPr>
                                    <a:rPr lang="it-IT" sz="1000" b="0" i="1">
                                      <a:latin typeface="Cambria Math" panose="02040503050406030204" pitchFamily="18" charset="0"/>
                                    </a:rPr>
                                  </m:ctrlPr>
                                </m:sSubPr>
                                <m:e>
                                  <m:acc>
                                    <m:accPr>
                                      <m:chr m:val="̂"/>
                                      <m:ctrlPr>
                                        <a:rPr lang="it-IT" sz="1000" b="0" i="1">
                                          <a:latin typeface="Cambria Math" panose="02040503050406030204" pitchFamily="18" charset="0"/>
                                        </a:rPr>
                                      </m:ctrlPr>
                                    </m:accPr>
                                    <m:e>
                                      <m:r>
                                        <a:rPr lang="it-IT" sz="1000" b="0" i="1">
                                          <a:latin typeface="Cambria Math" panose="02040503050406030204" pitchFamily="18" charset="0"/>
                                        </a:rPr>
                                        <m:t>𝜃</m:t>
                                      </m:r>
                                    </m:e>
                                  </m:acc>
                                </m:e>
                                <m:sub>
                                  <m:r>
                                    <a:rPr lang="it-IT" sz="1000" b="0" i="0">
                                      <a:latin typeface="Cambria Math" panose="02040503050406030204" pitchFamily="18" charset="0"/>
                                    </a:rPr>
                                    <m:t>2</m:t>
                                  </m:r>
                                </m:sub>
                              </m:sSub>
                            </m:e>
                          </m:eqArr>
                        </m:e>
                      </m:d>
                    </m:oMath>
                  </m:oMathPara>
                </a14:m>
                <a:endParaRPr lang="it-IT" dirty="0"/>
              </a:p>
            </p:txBody>
          </p:sp>
        </mc:Choice>
        <mc:Fallback xmlns="">
          <p:sp>
            <p:nvSpPr>
              <p:cNvPr id="34" name="Rettangolo 33">
                <a:extLst>
                  <a:ext uri="{FF2B5EF4-FFF2-40B4-BE49-F238E27FC236}">
                    <a16:creationId xmlns:a16="http://schemas.microsoft.com/office/drawing/2014/main" id="{32004199-9EDF-4A87-B788-A6BEF1689920}"/>
                  </a:ext>
                </a:extLst>
              </p:cNvPr>
              <p:cNvSpPr>
                <a:spLocks noRot="1" noChangeAspect="1" noMove="1" noResize="1" noEditPoints="1" noAdjustHandles="1" noChangeArrowheads="1" noChangeShapeType="1" noTextEdit="1"/>
              </p:cNvSpPr>
              <p:nvPr/>
            </p:nvSpPr>
            <p:spPr>
              <a:xfrm>
                <a:off x="8960099" y="1193468"/>
                <a:ext cx="763029" cy="745397"/>
              </a:xfrm>
              <a:prstGeom prst="rect">
                <a:avLst/>
              </a:prstGeom>
              <a:blipFill>
                <a:blip r:embed="rId9"/>
                <a:stretch>
                  <a:fillRect/>
                </a:stretch>
              </a:blipFill>
            </p:spPr>
            <p:txBody>
              <a:bodyPr/>
              <a:lstStyle/>
              <a:p>
                <a:r>
                  <a:rPr lang="en-GB">
                    <a:noFill/>
                  </a:rPr>
                  <a:t> </a:t>
                </a:r>
              </a:p>
            </p:txBody>
          </p:sp>
        </mc:Fallback>
      </mc:AlternateContent>
      <p:sp>
        <p:nvSpPr>
          <p:cNvPr id="41" name="CasellaDiTesto 40">
            <a:extLst>
              <a:ext uri="{FF2B5EF4-FFF2-40B4-BE49-F238E27FC236}">
                <a16:creationId xmlns:a16="http://schemas.microsoft.com/office/drawing/2014/main" id="{A0109453-2208-4C81-B069-2AF732B115E0}"/>
              </a:ext>
            </a:extLst>
          </p:cNvPr>
          <p:cNvSpPr txBox="1"/>
          <p:nvPr/>
        </p:nvSpPr>
        <p:spPr>
          <a:xfrm>
            <a:off x="6750358" y="2318718"/>
            <a:ext cx="2625382" cy="307777"/>
          </a:xfrm>
          <a:prstGeom prst="rect">
            <a:avLst/>
          </a:prstGeom>
          <a:noFill/>
        </p:spPr>
        <p:txBody>
          <a:bodyPr wrap="square" rtlCol="0">
            <a:spAutoFit/>
          </a:bodyPr>
          <a:lstStyle/>
          <a:p>
            <a:pPr>
              <a:spcBef>
                <a:spcPts val="600"/>
              </a:spcBef>
              <a:buSzPct val="70000"/>
            </a:pPr>
            <a:r>
              <a:rPr lang="it-IT" sz="1400" b="1" dirty="0">
                <a:solidFill>
                  <a:srgbClr val="0070C0"/>
                </a:solidFill>
                <a:effectLst>
                  <a:outerShdw blurRad="38100" dist="38100" dir="2700000" algn="tl">
                    <a:srgbClr val="000000">
                      <a:alpha val="43137"/>
                    </a:srgbClr>
                  </a:outerShdw>
                </a:effectLst>
              </a:rPr>
              <a:t>Progetto del controllore del Buck</a:t>
            </a:r>
            <a:endParaRPr lang="en-GB" sz="1400" b="1" dirty="0">
              <a:solidFill>
                <a:srgbClr val="0070C0"/>
              </a:solidFill>
              <a:effectLst>
                <a:outerShdw blurRad="38100" dist="38100" dir="2700000" algn="tl">
                  <a:srgbClr val="000000">
                    <a:alpha val="43137"/>
                  </a:srgbClr>
                </a:outerShdw>
              </a:effectLst>
            </a:endParaRPr>
          </a:p>
        </p:txBody>
      </p:sp>
      <p:sp>
        <p:nvSpPr>
          <p:cNvPr id="44" name="CasellaDiTesto 43">
            <a:extLst>
              <a:ext uri="{FF2B5EF4-FFF2-40B4-BE49-F238E27FC236}">
                <a16:creationId xmlns:a16="http://schemas.microsoft.com/office/drawing/2014/main" id="{6D92C0EC-1195-48E6-A727-55D8713269CF}"/>
              </a:ext>
            </a:extLst>
          </p:cNvPr>
          <p:cNvSpPr txBox="1"/>
          <p:nvPr/>
        </p:nvSpPr>
        <p:spPr>
          <a:xfrm>
            <a:off x="4180122" y="695975"/>
            <a:ext cx="1697260" cy="276999"/>
          </a:xfrm>
          <a:prstGeom prst="rect">
            <a:avLst/>
          </a:prstGeom>
          <a:noFill/>
        </p:spPr>
        <p:txBody>
          <a:bodyPr wrap="none" rtlCol="0">
            <a:spAutoFit/>
          </a:bodyPr>
          <a:lstStyle/>
          <a:p>
            <a:r>
              <a:rPr lang="it-IT" sz="1200" b="1" dirty="0">
                <a:solidFill>
                  <a:schemeClr val="accent2"/>
                </a:solidFill>
                <a:effectLst>
                  <a:outerShdw blurRad="38100" dist="38100" dir="2700000" algn="tl">
                    <a:srgbClr val="000000">
                      <a:alpha val="43137"/>
                    </a:srgbClr>
                  </a:outerShdw>
                </a:effectLst>
              </a:rPr>
              <a:t>Circuito Equivalente IPT</a:t>
            </a:r>
          </a:p>
        </p:txBody>
      </p:sp>
      <p:sp>
        <p:nvSpPr>
          <p:cNvPr id="46" name="CasellaDiTesto 45">
            <a:extLst>
              <a:ext uri="{FF2B5EF4-FFF2-40B4-BE49-F238E27FC236}">
                <a16:creationId xmlns:a16="http://schemas.microsoft.com/office/drawing/2014/main" id="{E9A173E1-99AC-4C90-9FBA-45848BC50010}"/>
              </a:ext>
            </a:extLst>
          </p:cNvPr>
          <p:cNvSpPr txBox="1"/>
          <p:nvPr/>
        </p:nvSpPr>
        <p:spPr>
          <a:xfrm>
            <a:off x="209551" y="2313591"/>
            <a:ext cx="3329941" cy="307777"/>
          </a:xfrm>
          <a:prstGeom prst="rect">
            <a:avLst/>
          </a:prstGeom>
          <a:noFill/>
        </p:spPr>
        <p:txBody>
          <a:bodyPr wrap="square" rtlCol="0">
            <a:spAutoFit/>
          </a:bodyPr>
          <a:lstStyle/>
          <a:p>
            <a:pPr>
              <a:spcBef>
                <a:spcPts val="600"/>
              </a:spcBef>
              <a:buSzPct val="70000"/>
            </a:pPr>
            <a:r>
              <a:rPr lang="it-IT" sz="1400" b="1" dirty="0">
                <a:solidFill>
                  <a:srgbClr val="FF0000"/>
                </a:solidFill>
                <a:effectLst>
                  <a:outerShdw blurRad="38100" dist="38100" dir="2700000" algn="tl">
                    <a:srgbClr val="000000">
                      <a:alpha val="43137"/>
                    </a:srgbClr>
                  </a:outerShdw>
                </a:effectLst>
              </a:rPr>
              <a:t>Predizione dell’efficienza (stadio IPT)</a:t>
            </a:r>
            <a:endParaRPr lang="en-GB" sz="1400" b="1" dirty="0">
              <a:solidFill>
                <a:srgbClr val="FF0000"/>
              </a:solidFill>
              <a:effectLst>
                <a:outerShdw blurRad="38100" dist="38100" dir="2700000" algn="tl">
                  <a:srgbClr val="000000">
                    <a:alpha val="43137"/>
                  </a:srgbClr>
                </a:outerShdw>
              </a:effectLst>
            </a:endParaRPr>
          </a:p>
        </p:txBody>
      </p:sp>
      <p:sp>
        <p:nvSpPr>
          <p:cNvPr id="48" name="CasellaDiTesto 47">
            <a:extLst>
              <a:ext uri="{FF2B5EF4-FFF2-40B4-BE49-F238E27FC236}">
                <a16:creationId xmlns:a16="http://schemas.microsoft.com/office/drawing/2014/main" id="{52EB0893-BE36-4290-9084-A414AB6970A1}"/>
              </a:ext>
            </a:extLst>
          </p:cNvPr>
          <p:cNvSpPr txBox="1"/>
          <p:nvPr/>
        </p:nvSpPr>
        <p:spPr>
          <a:xfrm>
            <a:off x="7318356" y="2733306"/>
            <a:ext cx="1903085" cy="246221"/>
          </a:xfrm>
          <a:prstGeom prst="rect">
            <a:avLst/>
          </a:prstGeom>
          <a:noFill/>
        </p:spPr>
        <p:txBody>
          <a:bodyPr wrap="none" rtlCol="0">
            <a:spAutoFit/>
          </a:bodyPr>
          <a:lstStyle/>
          <a:p>
            <a:r>
              <a:rPr lang="it-IT" sz="1000" i="1" dirty="0"/>
              <a:t>Guadagno di anello compensato</a:t>
            </a:r>
          </a:p>
        </p:txBody>
      </p:sp>
      <p:grpSp>
        <p:nvGrpSpPr>
          <p:cNvPr id="4" name="Gruppo 3">
            <a:extLst>
              <a:ext uri="{FF2B5EF4-FFF2-40B4-BE49-F238E27FC236}">
                <a16:creationId xmlns:a16="http://schemas.microsoft.com/office/drawing/2014/main" id="{3285B90B-9F0A-4EB0-95E9-89A4F24609B8}"/>
              </a:ext>
            </a:extLst>
          </p:cNvPr>
          <p:cNvGrpSpPr/>
          <p:nvPr/>
        </p:nvGrpSpPr>
        <p:grpSpPr>
          <a:xfrm>
            <a:off x="6753668" y="2972008"/>
            <a:ext cx="2956419" cy="2013453"/>
            <a:chOff x="3845774" y="2929844"/>
            <a:chExt cx="2807970" cy="1900127"/>
          </a:xfrm>
        </p:grpSpPr>
        <p:pic>
          <p:nvPicPr>
            <p:cNvPr id="40" name="Immagine 39">
              <a:extLst>
                <a:ext uri="{FF2B5EF4-FFF2-40B4-BE49-F238E27FC236}">
                  <a16:creationId xmlns:a16="http://schemas.microsoft.com/office/drawing/2014/main" id="{273124E1-A49C-4107-A3FA-EECA98F17CB6}"/>
                </a:ext>
              </a:extLst>
            </p:cNvPr>
            <p:cNvPicPr/>
            <p:nvPr/>
          </p:nvPicPr>
          <p:blipFill rotWithShape="1">
            <a:blip r:embed="rId10" cstate="print">
              <a:extLst>
                <a:ext uri="{28A0092B-C50C-407E-A947-70E740481C1C}">
                  <a14:useLocalDpi xmlns:a14="http://schemas.microsoft.com/office/drawing/2010/main" val="0"/>
                </a:ext>
              </a:extLst>
            </a:blip>
            <a:srcRect t="10829"/>
            <a:stretch/>
          </p:blipFill>
          <p:spPr bwMode="auto">
            <a:xfrm>
              <a:off x="3845774" y="2929844"/>
              <a:ext cx="2807970" cy="1900127"/>
            </a:xfrm>
            <a:prstGeom prst="rect">
              <a:avLst/>
            </a:prstGeom>
            <a:noFill/>
            <a:ln>
              <a:noFill/>
            </a:ln>
            <a:extLst>
              <a:ext uri="{53640926-AAD7-44D8-BBD7-CCE9431645EC}">
                <a14:shadowObscured xmlns:a14="http://schemas.microsoft.com/office/drawing/2010/main"/>
              </a:ext>
            </a:extLst>
          </p:spPr>
        </p:pic>
        <p:pic>
          <p:nvPicPr>
            <p:cNvPr id="49" name="Immagine 48">
              <a:extLst>
                <a:ext uri="{FF2B5EF4-FFF2-40B4-BE49-F238E27FC236}">
                  <a16:creationId xmlns:a16="http://schemas.microsoft.com/office/drawing/2014/main" id="{7A9D3BA2-9966-4E9D-ADD0-BA900FBBE44B}"/>
                </a:ext>
              </a:extLst>
            </p:cNvPr>
            <p:cNvPicPr/>
            <p:nvPr/>
          </p:nvPicPr>
          <p:blipFill rotWithShape="1">
            <a:blip r:embed="rId10" cstate="print">
              <a:extLst>
                <a:ext uri="{28A0092B-C50C-407E-A947-70E740481C1C}">
                  <a14:useLocalDpi xmlns:a14="http://schemas.microsoft.com/office/drawing/2010/main" val="0"/>
                </a:ext>
              </a:extLst>
            </a:blip>
            <a:srcRect l="20846" t="6230" r="45662" b="88984"/>
            <a:stretch/>
          </p:blipFill>
          <p:spPr bwMode="auto">
            <a:xfrm>
              <a:off x="5434330" y="3150861"/>
              <a:ext cx="940451" cy="101993"/>
            </a:xfrm>
            <a:prstGeom prst="rect">
              <a:avLst/>
            </a:prstGeom>
            <a:noFill/>
            <a:ln>
              <a:noFill/>
            </a:ln>
            <a:extLst>
              <a:ext uri="{53640926-AAD7-44D8-BBD7-CCE9431645EC}">
                <a14:shadowObscured xmlns:a14="http://schemas.microsoft.com/office/drawing/2010/main"/>
              </a:ext>
            </a:extLst>
          </p:spPr>
        </p:pic>
        <p:pic>
          <p:nvPicPr>
            <p:cNvPr id="50" name="Immagine 49">
              <a:extLst>
                <a:ext uri="{FF2B5EF4-FFF2-40B4-BE49-F238E27FC236}">
                  <a16:creationId xmlns:a16="http://schemas.microsoft.com/office/drawing/2014/main" id="{28465953-EC8F-4ED7-8FC6-D297F29E8A9B}"/>
                </a:ext>
              </a:extLst>
            </p:cNvPr>
            <p:cNvPicPr/>
            <p:nvPr/>
          </p:nvPicPr>
          <p:blipFill rotWithShape="1">
            <a:blip r:embed="rId10" cstate="print">
              <a:extLst>
                <a:ext uri="{28A0092B-C50C-407E-A947-70E740481C1C}">
                  <a14:useLocalDpi xmlns:a14="http://schemas.microsoft.com/office/drawing/2010/main" val="0"/>
                </a:ext>
              </a:extLst>
            </a:blip>
            <a:srcRect l="56121" t="6230" r="15310" b="88984"/>
            <a:stretch/>
          </p:blipFill>
          <p:spPr bwMode="auto">
            <a:xfrm>
              <a:off x="4697940" y="4362652"/>
              <a:ext cx="802217" cy="101993"/>
            </a:xfrm>
            <a:prstGeom prst="rect">
              <a:avLst/>
            </a:prstGeom>
            <a:noFill/>
            <a:ln>
              <a:noFill/>
            </a:ln>
            <a:extLst>
              <a:ext uri="{53640926-AAD7-44D8-BBD7-CCE9431645EC}">
                <a14:shadowObscured xmlns:a14="http://schemas.microsoft.com/office/drawing/2010/main"/>
              </a:ext>
            </a:extLst>
          </p:spPr>
        </p:pic>
      </p:grpSp>
      <p:sp>
        <p:nvSpPr>
          <p:cNvPr id="25" name="Freccia in giù 24">
            <a:extLst>
              <a:ext uri="{FF2B5EF4-FFF2-40B4-BE49-F238E27FC236}">
                <a16:creationId xmlns:a16="http://schemas.microsoft.com/office/drawing/2014/main" id="{BE432925-0D64-4F54-A7C1-9C1D50C6A89F}"/>
              </a:ext>
            </a:extLst>
          </p:cNvPr>
          <p:cNvSpPr/>
          <p:nvPr/>
        </p:nvSpPr>
        <p:spPr>
          <a:xfrm>
            <a:off x="1724478" y="2076408"/>
            <a:ext cx="205581" cy="193682"/>
          </a:xfrm>
          <a:prstGeom prst="downArrow">
            <a:avLst/>
          </a:prstGeom>
          <a:solidFill>
            <a:srgbClr val="FF0000">
              <a:alpha val="3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magine 4">
            <a:extLst>
              <a:ext uri="{FF2B5EF4-FFF2-40B4-BE49-F238E27FC236}">
                <a16:creationId xmlns:a16="http://schemas.microsoft.com/office/drawing/2014/main" id="{4247144A-D5B9-4211-9903-E7C134FA02D3}"/>
              </a:ext>
            </a:extLst>
          </p:cNvPr>
          <p:cNvPicPr>
            <a:picLocks noChangeAspect="1"/>
          </p:cNvPicPr>
          <p:nvPr/>
        </p:nvPicPr>
        <p:blipFill rotWithShape="1">
          <a:blip r:embed="rId11"/>
          <a:srcRect l="2878" t="5483" r="2063"/>
          <a:stretch/>
        </p:blipFill>
        <p:spPr>
          <a:xfrm>
            <a:off x="3735642" y="2268961"/>
            <a:ext cx="2581514" cy="2789882"/>
          </a:xfrm>
          <a:prstGeom prst="rect">
            <a:avLst/>
          </a:prstGeom>
          <a:effectLst>
            <a:outerShdw blurRad="63500" sx="102000" sy="102000" algn="ctr" rotWithShape="0">
              <a:prstClr val="black">
                <a:alpha val="40000"/>
              </a:prstClr>
            </a:outerShdw>
          </a:effectLst>
        </p:spPr>
      </p:pic>
      <p:sp>
        <p:nvSpPr>
          <p:cNvPr id="28" name="Freccia in giù 27">
            <a:extLst>
              <a:ext uri="{FF2B5EF4-FFF2-40B4-BE49-F238E27FC236}">
                <a16:creationId xmlns:a16="http://schemas.microsoft.com/office/drawing/2014/main" id="{034B346A-20A7-4A1C-89F5-C11EFC979C89}"/>
              </a:ext>
            </a:extLst>
          </p:cNvPr>
          <p:cNvSpPr/>
          <p:nvPr/>
        </p:nvSpPr>
        <p:spPr>
          <a:xfrm>
            <a:off x="8064318" y="2075279"/>
            <a:ext cx="205581" cy="193682"/>
          </a:xfrm>
          <a:prstGeom prst="downArrow">
            <a:avLst/>
          </a:prstGeom>
          <a:solidFill>
            <a:srgbClr val="0070C0">
              <a:alpha val="3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1531829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2520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
        <p:nvSpPr>
          <p:cNvPr id="10" name="CasellaDiTesto 9">
            <a:extLst>
              <a:ext uri="{FF2B5EF4-FFF2-40B4-BE49-F238E27FC236}">
                <a16:creationId xmlns:a16="http://schemas.microsoft.com/office/drawing/2014/main" id="{159D7701-263D-43A1-83F7-701EFC2965A5}"/>
              </a:ext>
            </a:extLst>
          </p:cNvPr>
          <p:cNvSpPr txBox="1"/>
          <p:nvPr/>
        </p:nvSpPr>
        <p:spPr>
          <a:xfrm>
            <a:off x="2591668" y="505285"/>
            <a:ext cx="4897284" cy="369332"/>
          </a:xfrm>
          <a:prstGeom prst="rect">
            <a:avLst/>
          </a:prstGeom>
          <a:noFill/>
        </p:spPr>
        <p:txBody>
          <a:bodyPr wrap="square" rtlCol="0">
            <a:spAutoFit/>
          </a:bodyPr>
          <a:lstStyle/>
          <a:p>
            <a:pPr>
              <a:buSzPct val="70000"/>
            </a:pPr>
            <a:r>
              <a:rPr lang="en-GB" b="1" u="sng" dirty="0" err="1"/>
              <a:t>Prototipo</a:t>
            </a:r>
            <a:r>
              <a:rPr lang="en-GB" b="1" u="sng" dirty="0"/>
              <a:t> finale del Sistema WPT con </a:t>
            </a:r>
            <a:r>
              <a:rPr lang="en-GB" b="1" u="sng" dirty="0" err="1"/>
              <a:t>Ridondanza</a:t>
            </a:r>
            <a:endParaRPr lang="en-GB" b="1" u="sng" dirty="0"/>
          </a:p>
        </p:txBody>
      </p:sp>
      <p:pic>
        <p:nvPicPr>
          <p:cNvPr id="20" name="Immagine 19">
            <a:extLst>
              <a:ext uri="{FF2B5EF4-FFF2-40B4-BE49-F238E27FC236}">
                <a16:creationId xmlns:a16="http://schemas.microsoft.com/office/drawing/2014/main" id="{47312C1F-1689-4C1B-9A61-4BB4BA0E66A2}"/>
              </a:ext>
            </a:extLst>
          </p:cNvPr>
          <p:cNvPicPr>
            <a:picLocks noChangeAspect="1"/>
          </p:cNvPicPr>
          <p:nvPr/>
        </p:nvPicPr>
        <p:blipFill>
          <a:blip r:embed="rId5"/>
          <a:stretch>
            <a:fillRect/>
          </a:stretch>
        </p:blipFill>
        <p:spPr>
          <a:xfrm>
            <a:off x="1641266" y="1163015"/>
            <a:ext cx="6798089" cy="2334683"/>
          </a:xfrm>
          <a:prstGeom prst="rect">
            <a:avLst/>
          </a:prstGeom>
        </p:spPr>
      </p:pic>
      <p:sp>
        <p:nvSpPr>
          <p:cNvPr id="4" name="Rettangolo 3">
            <a:extLst>
              <a:ext uri="{FF2B5EF4-FFF2-40B4-BE49-F238E27FC236}">
                <a16:creationId xmlns:a16="http://schemas.microsoft.com/office/drawing/2014/main" id="{1A7E5FBF-31B3-43F9-BBEC-B9D766FF6A27}"/>
              </a:ext>
            </a:extLst>
          </p:cNvPr>
          <p:cNvSpPr/>
          <p:nvPr/>
        </p:nvSpPr>
        <p:spPr>
          <a:xfrm>
            <a:off x="187960" y="3580387"/>
            <a:ext cx="8904817" cy="1577611"/>
          </a:xfrm>
          <a:prstGeom prst="rect">
            <a:avLst/>
          </a:prstGeom>
        </p:spPr>
        <p:txBody>
          <a:bodyPr wrap="square">
            <a:spAutoFit/>
          </a:bodyPr>
          <a:lstStyle/>
          <a:p>
            <a:pPr>
              <a:lnSpc>
                <a:spcPct val="150000"/>
              </a:lnSpc>
              <a:buSzPct val="70000"/>
            </a:pPr>
            <a:r>
              <a:rPr lang="it-IT" sz="1600" b="1" dirty="0">
                <a:solidFill>
                  <a:srgbClr val="FF0000"/>
                </a:solidFill>
                <a:effectLst>
                  <a:outerShdw blurRad="38100" dist="38100" dir="2700000" algn="tl">
                    <a:srgbClr val="000000">
                      <a:alpha val="43137"/>
                    </a:srgbClr>
                  </a:outerShdw>
                </a:effectLst>
                <a:sym typeface="Wingdings" panose="05000000000000000000" pitchFamily="2" charset="2"/>
              </a:rPr>
              <a:t>Sistema primario (TX1&amp;RX1): </a:t>
            </a:r>
            <a:r>
              <a:rPr lang="it-IT" sz="1600" dirty="0">
                <a:sym typeface="Wingdings" panose="05000000000000000000" pitchFamily="2" charset="2"/>
              </a:rPr>
              <a:t>alimenta il carico in condizioni nominali;</a:t>
            </a:r>
          </a:p>
          <a:p>
            <a:pPr>
              <a:lnSpc>
                <a:spcPct val="150000"/>
              </a:lnSpc>
              <a:buSzPct val="70000"/>
            </a:pPr>
            <a:r>
              <a:rPr lang="it-IT" sz="1600" b="1" dirty="0">
                <a:solidFill>
                  <a:srgbClr val="0070C0"/>
                </a:solidFill>
                <a:effectLst>
                  <a:outerShdw blurRad="38100" dist="38100" dir="2700000" algn="tl">
                    <a:srgbClr val="000000">
                      <a:alpha val="43137"/>
                    </a:srgbClr>
                  </a:outerShdw>
                </a:effectLst>
                <a:sym typeface="Wingdings" panose="05000000000000000000" pitchFamily="2" charset="2"/>
              </a:rPr>
              <a:t>Sistema ridondante (TX2&amp;RX2): </a:t>
            </a:r>
            <a:r>
              <a:rPr lang="it-IT" sz="1600" dirty="0">
                <a:sym typeface="Wingdings" panose="05000000000000000000" pitchFamily="2" charset="2"/>
              </a:rPr>
              <a:t>alimenta il carico in caso di guasto del sistema primario;</a:t>
            </a:r>
          </a:p>
          <a:p>
            <a:pPr>
              <a:lnSpc>
                <a:spcPct val="150000"/>
              </a:lnSpc>
              <a:buSzPct val="70000"/>
            </a:pPr>
            <a:r>
              <a:rPr lang="it-IT" sz="1600" b="1" dirty="0">
                <a:solidFill>
                  <a:schemeClr val="accent2"/>
                </a:solidFill>
                <a:effectLst>
                  <a:outerShdw blurRad="38100" dist="38100" dir="2700000" algn="tl">
                    <a:srgbClr val="000000">
                      <a:alpha val="43137"/>
                    </a:srgbClr>
                  </a:outerShdw>
                </a:effectLst>
                <a:sym typeface="Wingdings" panose="05000000000000000000" pitchFamily="2" charset="2"/>
              </a:rPr>
              <a:t>Bobine WPT:</a:t>
            </a:r>
            <a:r>
              <a:rPr lang="it-IT" sz="1600" dirty="0">
                <a:sym typeface="Wingdings" panose="05000000000000000000" pitchFamily="2" charset="2"/>
              </a:rPr>
              <a:t> nuclei </a:t>
            </a:r>
            <a:r>
              <a:rPr lang="it-IT" sz="1600" dirty="0" err="1">
                <a:sym typeface="Wingdings" panose="05000000000000000000" pitchFamily="2" charset="2"/>
              </a:rPr>
              <a:t>pot</a:t>
            </a:r>
            <a:r>
              <a:rPr lang="it-IT" sz="1600" dirty="0">
                <a:sym typeface="Wingdings" panose="05000000000000000000" pitchFamily="2" charset="2"/>
              </a:rPr>
              <a:t> commerciali (</a:t>
            </a:r>
            <a:r>
              <a:rPr lang="it-IT" sz="1600" dirty="0"/>
              <a:t>Ø</a:t>
            </a:r>
            <a:r>
              <a:rPr lang="it-IT" sz="1600" dirty="0">
                <a:sym typeface="Wingdings" panose="05000000000000000000" pitchFamily="2" charset="2"/>
              </a:rPr>
              <a:t>36mm) + cavi </a:t>
            </a:r>
            <a:r>
              <a:rPr lang="it-IT" sz="1600" dirty="0" err="1">
                <a:sym typeface="Wingdings" panose="05000000000000000000" pitchFamily="2" charset="2"/>
              </a:rPr>
              <a:t>litz</a:t>
            </a:r>
            <a:r>
              <a:rPr lang="it-IT" sz="1600" dirty="0">
                <a:sym typeface="Wingdings" panose="05000000000000000000" pitchFamily="2" charset="2"/>
              </a:rPr>
              <a:t> (AWG170/40)</a:t>
            </a:r>
          </a:p>
          <a:p>
            <a:pPr>
              <a:lnSpc>
                <a:spcPct val="150000"/>
              </a:lnSpc>
              <a:buSzPct val="70000"/>
            </a:pPr>
            <a:endParaRPr lang="it-IT" sz="1600" dirty="0">
              <a:sym typeface="Wingdings" panose="05000000000000000000" pitchFamily="2" charset="2"/>
            </a:endParaRPr>
          </a:p>
        </p:txBody>
      </p:sp>
      <p:sp>
        <p:nvSpPr>
          <p:cNvPr id="22" name="Freccia in giù 21">
            <a:extLst>
              <a:ext uri="{FF2B5EF4-FFF2-40B4-BE49-F238E27FC236}">
                <a16:creationId xmlns:a16="http://schemas.microsoft.com/office/drawing/2014/main" id="{44D314CE-90EE-47D9-8DBF-E6B97866A47B}"/>
              </a:ext>
            </a:extLst>
          </p:cNvPr>
          <p:cNvSpPr/>
          <p:nvPr/>
        </p:nvSpPr>
        <p:spPr>
          <a:xfrm rot="16200000">
            <a:off x="1358958" y="2690238"/>
            <a:ext cx="205581" cy="193682"/>
          </a:xfrm>
          <a:prstGeom prst="down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lumMod val="75000"/>
                  <a:lumOff val="25000"/>
                </a:schemeClr>
              </a:solidFill>
            </a:endParaRPr>
          </a:p>
        </p:txBody>
      </p:sp>
      <p:sp>
        <p:nvSpPr>
          <p:cNvPr id="5" name="CasellaDiTesto 4">
            <a:extLst>
              <a:ext uri="{FF2B5EF4-FFF2-40B4-BE49-F238E27FC236}">
                <a16:creationId xmlns:a16="http://schemas.microsoft.com/office/drawing/2014/main" id="{838CA957-3B1F-4EFA-96AE-6A8FE0C3D89F}"/>
              </a:ext>
            </a:extLst>
          </p:cNvPr>
          <p:cNvSpPr txBox="1"/>
          <p:nvPr/>
        </p:nvSpPr>
        <p:spPr>
          <a:xfrm flipH="1">
            <a:off x="268626" y="1645321"/>
            <a:ext cx="952501" cy="584775"/>
          </a:xfrm>
          <a:prstGeom prst="rect">
            <a:avLst/>
          </a:prstGeom>
          <a:noFill/>
        </p:spPr>
        <p:txBody>
          <a:bodyPr wrap="square" rtlCol="0">
            <a:spAutoFit/>
          </a:bodyPr>
          <a:lstStyle/>
          <a:p>
            <a:pPr algn="ctr"/>
            <a:r>
              <a:rPr lang="it-IT" sz="1600" dirty="0"/>
              <a:t>Batteria</a:t>
            </a:r>
          </a:p>
          <a:p>
            <a:pPr algn="ctr"/>
            <a:r>
              <a:rPr lang="it-IT" sz="1600" dirty="0"/>
              <a:t>(24V)</a:t>
            </a:r>
          </a:p>
        </p:txBody>
      </p:sp>
      <p:pic>
        <p:nvPicPr>
          <p:cNvPr id="26" name="Picture 1" descr="D:\Desktop\DSC_0793.png">
            <a:extLst>
              <a:ext uri="{FF2B5EF4-FFF2-40B4-BE49-F238E27FC236}">
                <a16:creationId xmlns:a16="http://schemas.microsoft.com/office/drawing/2014/main" id="{A28E0996-CF14-40F7-9BA4-D177AC154D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5169" y="2431948"/>
            <a:ext cx="1067862" cy="710183"/>
          </a:xfrm>
          <a:prstGeom prst="rect">
            <a:avLst/>
          </a:prstGeom>
          <a:noFill/>
          <a:ln>
            <a:noFill/>
          </a:ln>
        </p:spPr>
      </p:pic>
      <p:pic>
        <p:nvPicPr>
          <p:cNvPr id="27" name="Picture 2" descr="HS300 360RF | Arcol Resistenza bobinata in cassa di alluminio 300W, 360Ohm,  1% | Distrelec Italia">
            <a:extLst>
              <a:ext uri="{FF2B5EF4-FFF2-40B4-BE49-F238E27FC236}">
                <a16:creationId xmlns:a16="http://schemas.microsoft.com/office/drawing/2014/main" id="{DF59CEE9-41F0-4395-B913-E686FE178A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833" t="14584" r="22834" b="16897"/>
          <a:stretch/>
        </p:blipFill>
        <p:spPr bwMode="auto">
          <a:xfrm>
            <a:off x="8875175" y="1708944"/>
            <a:ext cx="756561" cy="544304"/>
          </a:xfrm>
          <a:prstGeom prst="rect">
            <a:avLst/>
          </a:prstGeom>
          <a:noFill/>
          <a:extLst>
            <a:ext uri="{909E8E84-426E-40DD-AFC4-6F175D3DCCD1}">
              <a14:hiddenFill xmlns:a14="http://schemas.microsoft.com/office/drawing/2010/main">
                <a:solidFill>
                  <a:srgbClr val="FFFFFF"/>
                </a:solidFill>
              </a14:hiddenFill>
            </a:ext>
          </a:extLst>
        </p:spPr>
      </p:pic>
      <p:sp>
        <p:nvSpPr>
          <p:cNvPr id="28" name="Rettangolo 27">
            <a:extLst>
              <a:ext uri="{FF2B5EF4-FFF2-40B4-BE49-F238E27FC236}">
                <a16:creationId xmlns:a16="http://schemas.microsoft.com/office/drawing/2014/main" id="{4B181748-B492-4290-9F44-BA2C42913CF9}"/>
              </a:ext>
            </a:extLst>
          </p:cNvPr>
          <p:cNvSpPr/>
          <p:nvPr/>
        </p:nvSpPr>
        <p:spPr>
          <a:xfrm>
            <a:off x="8792103" y="1645321"/>
            <a:ext cx="340157" cy="276999"/>
          </a:xfrm>
          <a:prstGeom prst="rect">
            <a:avLst/>
          </a:prstGeom>
        </p:spPr>
        <p:txBody>
          <a:bodyPr wrap="none">
            <a:spAutoFit/>
          </a:bodyPr>
          <a:lstStyle/>
          <a:p>
            <a:pPr algn="ctr" fontAlgn="b">
              <a:spcAft>
                <a:spcPts val="600"/>
              </a:spcAft>
            </a:pPr>
            <a:r>
              <a:rPr lang="it-IT" sz="1200" b="1" dirty="0">
                <a:sym typeface="Wingdings" panose="05000000000000000000" pitchFamily="2" charset="2"/>
              </a:rPr>
              <a:t>#1</a:t>
            </a:r>
            <a:endParaRPr lang="it-IT" sz="1200" dirty="0">
              <a:solidFill>
                <a:srgbClr val="000000"/>
              </a:solidFill>
              <a:latin typeface="Calibri" panose="020F0502020204030204" pitchFamily="34" charset="0"/>
            </a:endParaRPr>
          </a:p>
        </p:txBody>
      </p:sp>
      <p:sp>
        <p:nvSpPr>
          <p:cNvPr id="29" name="Rettangolo 28">
            <a:extLst>
              <a:ext uri="{FF2B5EF4-FFF2-40B4-BE49-F238E27FC236}">
                <a16:creationId xmlns:a16="http://schemas.microsoft.com/office/drawing/2014/main" id="{22368744-DC5F-4FA5-9C69-549F2D8FDB5B}"/>
              </a:ext>
            </a:extLst>
          </p:cNvPr>
          <p:cNvSpPr/>
          <p:nvPr/>
        </p:nvSpPr>
        <p:spPr>
          <a:xfrm>
            <a:off x="8792101" y="2506177"/>
            <a:ext cx="340158" cy="276999"/>
          </a:xfrm>
          <a:prstGeom prst="rect">
            <a:avLst/>
          </a:prstGeom>
        </p:spPr>
        <p:txBody>
          <a:bodyPr wrap="none">
            <a:spAutoFit/>
          </a:bodyPr>
          <a:lstStyle/>
          <a:p>
            <a:pPr algn="ctr" fontAlgn="b">
              <a:spcAft>
                <a:spcPts val="600"/>
              </a:spcAft>
            </a:pPr>
            <a:r>
              <a:rPr lang="it-IT" sz="1200" b="1" dirty="0">
                <a:sym typeface="Wingdings" panose="05000000000000000000" pitchFamily="2" charset="2"/>
              </a:rPr>
              <a:t>#2</a:t>
            </a:r>
            <a:endParaRPr lang="it-IT" sz="1200" dirty="0">
              <a:solidFill>
                <a:srgbClr val="000000"/>
              </a:solidFill>
              <a:latin typeface="Calibri" panose="020F0502020204030204" pitchFamily="34" charset="0"/>
            </a:endParaRPr>
          </a:p>
        </p:txBody>
      </p:sp>
      <p:pic>
        <p:nvPicPr>
          <p:cNvPr id="2050" name="Picture 2" descr="Aftertech® PACCO BATTERIA PILA 24V 16000mAh 16Ah RICARICABILE ALTA QUALITA'  AL LITIO 130x92x67mm F2B2 : Amazon.it: Fai da te">
            <a:extLst>
              <a:ext uri="{FF2B5EF4-FFF2-40B4-BE49-F238E27FC236}">
                <a16:creationId xmlns:a16="http://schemas.microsoft.com/office/drawing/2014/main" id="{5D3D851D-541F-4EFE-8BCF-CB707CB04E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780" r="18637" b="13241"/>
          <a:stretch/>
        </p:blipFill>
        <p:spPr bwMode="auto">
          <a:xfrm>
            <a:off x="274641" y="2258334"/>
            <a:ext cx="940824" cy="1049683"/>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uppo 50">
            <a:extLst>
              <a:ext uri="{FF2B5EF4-FFF2-40B4-BE49-F238E27FC236}">
                <a16:creationId xmlns:a16="http://schemas.microsoft.com/office/drawing/2014/main" id="{754A99CF-0F53-4905-A504-3E96A757F871}"/>
              </a:ext>
            </a:extLst>
          </p:cNvPr>
          <p:cNvGrpSpPr/>
          <p:nvPr/>
        </p:nvGrpSpPr>
        <p:grpSpPr>
          <a:xfrm>
            <a:off x="7865856" y="3589582"/>
            <a:ext cx="2238985" cy="1438286"/>
            <a:chOff x="6557009" y="3509333"/>
            <a:chExt cx="2238985" cy="1438286"/>
          </a:xfrm>
        </p:grpSpPr>
        <p:sp>
          <p:nvSpPr>
            <p:cNvPr id="47" name="CasellaDiTesto 46">
              <a:extLst>
                <a:ext uri="{FF2B5EF4-FFF2-40B4-BE49-F238E27FC236}">
                  <a16:creationId xmlns:a16="http://schemas.microsoft.com/office/drawing/2014/main" id="{80B83CBD-C0EB-4C04-912E-D213A28FCF92}"/>
                </a:ext>
              </a:extLst>
            </p:cNvPr>
            <p:cNvSpPr txBox="1"/>
            <p:nvPr/>
          </p:nvSpPr>
          <p:spPr>
            <a:xfrm flipH="1">
              <a:off x="6847428" y="3509333"/>
              <a:ext cx="952501" cy="307777"/>
            </a:xfrm>
            <a:prstGeom prst="rect">
              <a:avLst/>
            </a:prstGeom>
            <a:noFill/>
          </p:spPr>
          <p:txBody>
            <a:bodyPr wrap="square" rtlCol="0">
              <a:spAutoFit/>
            </a:bodyPr>
            <a:lstStyle/>
            <a:p>
              <a:pPr algn="ctr"/>
              <a:r>
                <a:rPr lang="it-IT" sz="1400" dirty="0">
                  <a:solidFill>
                    <a:schemeClr val="accent2"/>
                  </a:solidFill>
                </a:rPr>
                <a:t>Ø36mm</a:t>
              </a:r>
            </a:p>
          </p:txBody>
        </p:sp>
        <p:pic>
          <p:nvPicPr>
            <p:cNvPr id="35" name="Immagine 34">
              <a:extLst>
                <a:ext uri="{FF2B5EF4-FFF2-40B4-BE49-F238E27FC236}">
                  <a16:creationId xmlns:a16="http://schemas.microsoft.com/office/drawing/2014/main" id="{269AB062-7EBB-44D7-B31E-ABBD229AA4D7}"/>
                </a:ext>
              </a:extLst>
            </p:cNvPr>
            <p:cNvPicPr/>
            <p:nvPr/>
          </p:nvPicPr>
          <p:blipFill rotWithShape="1">
            <a:blip r:embed="rId9" cstate="print">
              <a:extLst>
                <a:ext uri="{28A0092B-C50C-407E-A947-70E740481C1C}">
                  <a14:useLocalDpi xmlns:a14="http://schemas.microsoft.com/office/drawing/2010/main" val="0"/>
                </a:ext>
              </a:extLst>
            </a:blip>
            <a:srcRect l="25555" t="9394" r="25506" b="-841"/>
            <a:stretch/>
          </p:blipFill>
          <p:spPr>
            <a:xfrm rot="5400000">
              <a:off x="6773862" y="3651266"/>
              <a:ext cx="1079500" cy="1513205"/>
            </a:xfrm>
            <a:prstGeom prst="rect">
              <a:avLst/>
            </a:prstGeom>
          </p:spPr>
        </p:pic>
        <p:cxnSp>
          <p:nvCxnSpPr>
            <p:cNvPr id="7" name="Connettore diritto 6">
              <a:extLst>
                <a:ext uri="{FF2B5EF4-FFF2-40B4-BE49-F238E27FC236}">
                  <a16:creationId xmlns:a16="http://schemas.microsoft.com/office/drawing/2014/main" id="{812E4382-549E-4317-A738-214276514FA8}"/>
                </a:ext>
              </a:extLst>
            </p:cNvPr>
            <p:cNvCxnSpPr>
              <a:cxnSpLocks/>
            </p:cNvCxnSpPr>
            <p:nvPr/>
          </p:nvCxnSpPr>
          <p:spPr>
            <a:xfrm flipV="1">
              <a:off x="6874934" y="3725333"/>
              <a:ext cx="0" cy="46054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E29070ED-D688-460C-93D3-84AF4BB5C8CD}"/>
                </a:ext>
              </a:extLst>
            </p:cNvPr>
            <p:cNvCxnSpPr>
              <a:cxnSpLocks/>
            </p:cNvCxnSpPr>
            <p:nvPr/>
          </p:nvCxnSpPr>
          <p:spPr>
            <a:xfrm flipV="1">
              <a:off x="7769578" y="3725333"/>
              <a:ext cx="0" cy="46054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C827D6CB-D48B-4DF1-9CF3-F25569459448}"/>
                </a:ext>
              </a:extLst>
            </p:cNvPr>
            <p:cNvCxnSpPr>
              <a:cxnSpLocks/>
            </p:cNvCxnSpPr>
            <p:nvPr/>
          </p:nvCxnSpPr>
          <p:spPr>
            <a:xfrm flipV="1">
              <a:off x="6877780" y="3808337"/>
              <a:ext cx="891798" cy="1"/>
            </a:xfrm>
            <a:prstGeom prst="line">
              <a:avLst/>
            </a:prstGeom>
            <a:ln w="12700">
              <a:solidFill>
                <a:schemeClr val="accent2"/>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id="{B0EB34BA-16DA-466E-9228-750168D91689}"/>
                </a:ext>
              </a:extLst>
            </p:cNvPr>
            <p:cNvCxnSpPr>
              <a:cxnSpLocks/>
            </p:cNvCxnSpPr>
            <p:nvPr/>
          </p:nvCxnSpPr>
          <p:spPr>
            <a:xfrm>
              <a:off x="7771060" y="4185875"/>
              <a:ext cx="443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Connettore diritto 48">
              <a:extLst>
                <a:ext uri="{FF2B5EF4-FFF2-40B4-BE49-F238E27FC236}">
                  <a16:creationId xmlns:a16="http://schemas.microsoft.com/office/drawing/2014/main" id="{35D3770F-77F7-4DF0-B056-10D601AEB4CD}"/>
                </a:ext>
              </a:extLst>
            </p:cNvPr>
            <p:cNvCxnSpPr>
              <a:cxnSpLocks/>
            </p:cNvCxnSpPr>
            <p:nvPr/>
          </p:nvCxnSpPr>
          <p:spPr>
            <a:xfrm>
              <a:off x="7715333" y="4458219"/>
              <a:ext cx="4994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Connettore diritto 49">
              <a:extLst>
                <a:ext uri="{FF2B5EF4-FFF2-40B4-BE49-F238E27FC236}">
                  <a16:creationId xmlns:a16="http://schemas.microsoft.com/office/drawing/2014/main" id="{687C76EB-A780-4C84-9F29-FB1DFF22ACAF}"/>
                </a:ext>
              </a:extLst>
            </p:cNvPr>
            <p:cNvCxnSpPr>
              <a:cxnSpLocks/>
            </p:cNvCxnSpPr>
            <p:nvPr/>
          </p:nvCxnSpPr>
          <p:spPr>
            <a:xfrm>
              <a:off x="8139725" y="4185875"/>
              <a:ext cx="0" cy="272344"/>
            </a:xfrm>
            <a:prstGeom prst="line">
              <a:avLst/>
            </a:prstGeom>
            <a:ln w="12700">
              <a:solidFill>
                <a:schemeClr val="accent2"/>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52" name="CasellaDiTesto 51">
              <a:extLst>
                <a:ext uri="{FF2B5EF4-FFF2-40B4-BE49-F238E27FC236}">
                  <a16:creationId xmlns:a16="http://schemas.microsoft.com/office/drawing/2014/main" id="{C729B875-6895-41DE-8EB1-A336FCB6DE30}"/>
                </a:ext>
              </a:extLst>
            </p:cNvPr>
            <p:cNvSpPr txBox="1"/>
            <p:nvPr/>
          </p:nvSpPr>
          <p:spPr>
            <a:xfrm flipH="1">
              <a:off x="8097721" y="4156793"/>
              <a:ext cx="698273" cy="307777"/>
            </a:xfrm>
            <a:prstGeom prst="rect">
              <a:avLst/>
            </a:prstGeom>
            <a:noFill/>
          </p:spPr>
          <p:txBody>
            <a:bodyPr wrap="square" rtlCol="0">
              <a:spAutoFit/>
            </a:bodyPr>
            <a:lstStyle/>
            <a:p>
              <a:pPr algn="ctr"/>
              <a:r>
                <a:rPr lang="it-IT" sz="1400" dirty="0">
                  <a:solidFill>
                    <a:schemeClr val="accent2"/>
                  </a:solidFill>
                </a:rPr>
                <a:t>11mm</a:t>
              </a:r>
            </a:p>
          </p:txBody>
        </p:sp>
      </p:grpSp>
      <p:sp>
        <p:nvSpPr>
          <p:cNvPr id="54" name="Freccia in giù 53">
            <a:extLst>
              <a:ext uri="{FF2B5EF4-FFF2-40B4-BE49-F238E27FC236}">
                <a16:creationId xmlns:a16="http://schemas.microsoft.com/office/drawing/2014/main" id="{A3B787D2-852F-443B-A41F-FCFAA10CD3FF}"/>
              </a:ext>
            </a:extLst>
          </p:cNvPr>
          <p:cNvSpPr/>
          <p:nvPr/>
        </p:nvSpPr>
        <p:spPr>
          <a:xfrm rot="16200000">
            <a:off x="8526960" y="2259615"/>
            <a:ext cx="205581" cy="193682"/>
          </a:xfrm>
          <a:prstGeom prst="down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lumMod val="75000"/>
                  <a:lumOff val="25000"/>
                </a:schemeClr>
              </a:solidFill>
            </a:endParaRPr>
          </a:p>
        </p:txBody>
      </p:sp>
      <p:sp>
        <p:nvSpPr>
          <p:cNvPr id="25" name="CasellaDiTesto 24">
            <a:extLst>
              <a:ext uri="{FF2B5EF4-FFF2-40B4-BE49-F238E27FC236}">
                <a16:creationId xmlns:a16="http://schemas.microsoft.com/office/drawing/2014/main" id="{076611F5-079D-4E87-AF6A-10C0EB72F230}"/>
              </a:ext>
            </a:extLst>
          </p:cNvPr>
          <p:cNvSpPr txBox="1"/>
          <p:nvPr/>
        </p:nvSpPr>
        <p:spPr>
          <a:xfrm flipH="1">
            <a:off x="8759993" y="1312660"/>
            <a:ext cx="952501" cy="338554"/>
          </a:xfrm>
          <a:prstGeom prst="rect">
            <a:avLst/>
          </a:prstGeom>
          <a:noFill/>
        </p:spPr>
        <p:txBody>
          <a:bodyPr wrap="square" rtlCol="0">
            <a:spAutoFit/>
          </a:bodyPr>
          <a:lstStyle/>
          <a:p>
            <a:pPr algn="ctr"/>
            <a:r>
              <a:rPr lang="it-IT" sz="1600" dirty="0"/>
              <a:t>Carico</a:t>
            </a:r>
          </a:p>
        </p:txBody>
      </p:sp>
    </p:spTree>
    <p:extLst>
      <p:ext uri="{BB962C8B-B14F-4D97-AF65-F5344CB8AC3E}">
        <p14:creationId xmlns:p14="http://schemas.microsoft.com/office/powerpoint/2010/main" val="915905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16CD1AAB-219B-4D8D-A4D2-578D4AC301EA}"/>
              </a:ext>
            </a:extLst>
          </p:cNvPr>
          <p:cNvPicPr>
            <a:picLocks noChangeAspect="1"/>
          </p:cNvPicPr>
          <p:nvPr/>
        </p:nvPicPr>
        <p:blipFill>
          <a:blip r:embed="rId3"/>
          <a:stretch>
            <a:fillRect/>
          </a:stretch>
        </p:blipFill>
        <p:spPr>
          <a:xfrm>
            <a:off x="6781800" y="1136691"/>
            <a:ext cx="2423286" cy="1792304"/>
          </a:xfrm>
          <a:prstGeom prst="rect">
            <a:avLst/>
          </a:prstGeom>
        </p:spPr>
      </p:pic>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4">
            <a:lum/>
            <a:alphaModFix/>
          </a:blip>
          <a:srcRect/>
          <a:stretch>
            <a:fillRect/>
          </a:stretch>
        </p:blipFill>
        <p:spPr>
          <a:xfrm>
            <a:off x="2520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5">
            <a:lum/>
            <a:alphaModFix/>
          </a:blip>
          <a:srcRect/>
          <a:stretch>
            <a:fillRect/>
          </a:stretch>
        </p:blipFill>
        <p:spPr>
          <a:xfrm>
            <a:off x="347890" y="5152515"/>
            <a:ext cx="9384843" cy="518035"/>
          </a:xfrm>
          <a:prstGeom prst="rect">
            <a:avLst/>
          </a:prstGeom>
          <a:noFill/>
          <a:ln cap="flat">
            <a:noFill/>
          </a:ln>
        </p:spPr>
      </p:pic>
      <p:sp>
        <p:nvSpPr>
          <p:cNvPr id="10" name="CasellaDiTesto 9">
            <a:extLst>
              <a:ext uri="{FF2B5EF4-FFF2-40B4-BE49-F238E27FC236}">
                <a16:creationId xmlns:a16="http://schemas.microsoft.com/office/drawing/2014/main" id="{159D7701-263D-43A1-83F7-701EFC2965A5}"/>
              </a:ext>
            </a:extLst>
          </p:cNvPr>
          <p:cNvSpPr txBox="1"/>
          <p:nvPr/>
        </p:nvSpPr>
        <p:spPr>
          <a:xfrm>
            <a:off x="3599293" y="474367"/>
            <a:ext cx="3444973" cy="369332"/>
          </a:xfrm>
          <a:prstGeom prst="rect">
            <a:avLst/>
          </a:prstGeom>
          <a:noFill/>
        </p:spPr>
        <p:txBody>
          <a:bodyPr wrap="square" rtlCol="0">
            <a:spAutoFit/>
          </a:bodyPr>
          <a:lstStyle/>
          <a:p>
            <a:pPr>
              <a:buSzPct val="70000"/>
            </a:pPr>
            <a:r>
              <a:rPr lang="en-GB" b="1" u="sng" dirty="0" err="1"/>
              <a:t>Risultati</a:t>
            </a:r>
            <a:r>
              <a:rPr lang="en-GB" b="1" u="sng" dirty="0"/>
              <a:t> </a:t>
            </a:r>
            <a:r>
              <a:rPr lang="en-GB" b="1" u="sng" dirty="0" err="1"/>
              <a:t>Sperimentali</a:t>
            </a:r>
            <a:r>
              <a:rPr lang="en-GB" b="1" u="sng" dirty="0"/>
              <a:t> – </a:t>
            </a:r>
            <a:r>
              <a:rPr lang="en-GB" b="1" u="sng" dirty="0" err="1"/>
              <a:t>Carico</a:t>
            </a:r>
            <a:r>
              <a:rPr lang="en-GB" b="1" u="sng" dirty="0"/>
              <a:t> #1</a:t>
            </a:r>
          </a:p>
        </p:txBody>
      </p:sp>
      <p:pic>
        <p:nvPicPr>
          <p:cNvPr id="16" name="Immagine 15">
            <a:extLst>
              <a:ext uri="{FF2B5EF4-FFF2-40B4-BE49-F238E27FC236}">
                <a16:creationId xmlns:a16="http://schemas.microsoft.com/office/drawing/2014/main" id="{876BA622-885C-42A8-A191-131A8BB9DD96}"/>
              </a:ext>
            </a:extLst>
          </p:cNvPr>
          <p:cNvPicPr/>
          <p:nvPr/>
        </p:nvPicPr>
        <p:blipFill rotWithShape="1">
          <a:blip r:embed="rId6" cstate="print">
            <a:extLst>
              <a:ext uri="{28A0092B-C50C-407E-A947-70E740481C1C}">
                <a14:useLocalDpi xmlns:a14="http://schemas.microsoft.com/office/drawing/2010/main" val="0"/>
              </a:ext>
            </a:extLst>
          </a:blip>
          <a:srcRect l="5697" t="11989" r="22733"/>
          <a:stretch/>
        </p:blipFill>
        <p:spPr bwMode="auto">
          <a:xfrm>
            <a:off x="1509800" y="3264668"/>
            <a:ext cx="2432392" cy="1794472"/>
          </a:xfrm>
          <a:prstGeom prst="rect">
            <a:avLst/>
          </a:prstGeom>
          <a:noFill/>
          <a:ln>
            <a:noFill/>
          </a:ln>
          <a:extLst>
            <a:ext uri="{53640926-AAD7-44D8-BBD7-CCE9431645EC}">
              <a14:shadowObscured xmlns:a14="http://schemas.microsoft.com/office/drawing/2010/main"/>
            </a:ext>
          </a:extLst>
        </p:spPr>
      </p:pic>
      <p:pic>
        <p:nvPicPr>
          <p:cNvPr id="6" name="Immagine 5">
            <a:extLst>
              <a:ext uri="{FF2B5EF4-FFF2-40B4-BE49-F238E27FC236}">
                <a16:creationId xmlns:a16="http://schemas.microsoft.com/office/drawing/2014/main" id="{5197EFF1-1BC5-44E2-9E66-DC0C9D55AFA2}"/>
              </a:ext>
            </a:extLst>
          </p:cNvPr>
          <p:cNvPicPr>
            <a:picLocks noChangeAspect="1"/>
          </p:cNvPicPr>
          <p:nvPr/>
        </p:nvPicPr>
        <p:blipFill rotWithShape="1">
          <a:blip r:embed="rId7"/>
          <a:srcRect l="78056" t="31558" r="3218" b="28759"/>
          <a:stretch/>
        </p:blipFill>
        <p:spPr>
          <a:xfrm>
            <a:off x="4001458" y="3602363"/>
            <a:ext cx="766743" cy="836144"/>
          </a:xfrm>
          <a:prstGeom prst="rect">
            <a:avLst/>
          </a:prstGeom>
        </p:spPr>
      </p:pic>
      <p:pic>
        <p:nvPicPr>
          <p:cNvPr id="21" name="Immagine 20">
            <a:extLst>
              <a:ext uri="{FF2B5EF4-FFF2-40B4-BE49-F238E27FC236}">
                <a16:creationId xmlns:a16="http://schemas.microsoft.com/office/drawing/2014/main" id="{DF59EB8D-9C91-43AE-ACD6-E23086F5EA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8045" y="3295232"/>
            <a:ext cx="2364181" cy="1750123"/>
          </a:xfrm>
          <a:prstGeom prst="rect">
            <a:avLst/>
          </a:prstGeom>
        </p:spPr>
      </p:pic>
      <p:pic>
        <p:nvPicPr>
          <p:cNvPr id="23" name="Immagine 22">
            <a:extLst>
              <a:ext uri="{FF2B5EF4-FFF2-40B4-BE49-F238E27FC236}">
                <a16:creationId xmlns:a16="http://schemas.microsoft.com/office/drawing/2014/main" id="{FF02DF79-57A4-4FE6-9F8C-76E00B4399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171" t="7448" b="35834"/>
          <a:stretch/>
        </p:blipFill>
        <p:spPr bwMode="auto">
          <a:xfrm>
            <a:off x="695133" y="1187791"/>
            <a:ext cx="4367302" cy="1568549"/>
          </a:xfrm>
          <a:prstGeom prst="rect">
            <a:avLst/>
          </a:prstGeom>
          <a:noFill/>
          <a:ln>
            <a:noFill/>
          </a:ln>
          <a:extLst>
            <a:ext uri="{53640926-AAD7-44D8-BBD7-CCE9431645EC}">
              <a14:shadowObscured xmlns:a14="http://schemas.microsoft.com/office/drawing/2010/main"/>
            </a:ext>
          </a:extLst>
        </p:spPr>
      </p:pic>
      <p:sp>
        <p:nvSpPr>
          <p:cNvPr id="24" name="CasellaDiTesto 23">
            <a:extLst>
              <a:ext uri="{FF2B5EF4-FFF2-40B4-BE49-F238E27FC236}">
                <a16:creationId xmlns:a16="http://schemas.microsoft.com/office/drawing/2014/main" id="{4E521E4D-34E7-4E76-A39A-1F2E05975B1A}"/>
              </a:ext>
            </a:extLst>
          </p:cNvPr>
          <p:cNvSpPr txBox="1"/>
          <p:nvPr/>
        </p:nvSpPr>
        <p:spPr>
          <a:xfrm>
            <a:off x="2064285" y="843699"/>
            <a:ext cx="1813448" cy="307777"/>
          </a:xfrm>
          <a:prstGeom prst="rect">
            <a:avLst/>
          </a:prstGeom>
          <a:noFill/>
        </p:spPr>
        <p:txBody>
          <a:bodyPr wrap="square" rtlCol="0">
            <a:spAutoFit/>
          </a:bodyPr>
          <a:lstStyle/>
          <a:p>
            <a:pPr>
              <a:spcBef>
                <a:spcPts val="600"/>
              </a:spcBef>
              <a:buSzPct val="70000"/>
            </a:pPr>
            <a:r>
              <a:rPr lang="it-IT" sz="1400" b="1" dirty="0">
                <a:solidFill>
                  <a:srgbClr val="FF0000"/>
                </a:solidFill>
                <a:effectLst>
                  <a:outerShdw blurRad="38100" dist="38100" dir="2700000" algn="tl">
                    <a:srgbClr val="000000">
                      <a:alpha val="43137"/>
                    </a:srgbClr>
                  </a:outerShdw>
                </a:effectLst>
              </a:rPr>
              <a:t>Set-up sperimentale</a:t>
            </a:r>
            <a:endParaRPr lang="en-GB" sz="1400" b="1" dirty="0">
              <a:solidFill>
                <a:srgbClr val="FF0000"/>
              </a:solidFill>
              <a:effectLst>
                <a:outerShdw blurRad="38100" dist="38100" dir="2700000" algn="tl">
                  <a:srgbClr val="000000">
                    <a:alpha val="43137"/>
                  </a:srgbClr>
                </a:outerShdw>
              </a:effectLst>
            </a:endParaRPr>
          </a:p>
        </p:txBody>
      </p:sp>
      <p:sp>
        <p:nvSpPr>
          <p:cNvPr id="30" name="CasellaDiTesto 29">
            <a:extLst>
              <a:ext uri="{FF2B5EF4-FFF2-40B4-BE49-F238E27FC236}">
                <a16:creationId xmlns:a16="http://schemas.microsoft.com/office/drawing/2014/main" id="{795BBD32-CA67-463E-8065-4753342AE9E0}"/>
              </a:ext>
            </a:extLst>
          </p:cNvPr>
          <p:cNvSpPr txBox="1"/>
          <p:nvPr/>
        </p:nvSpPr>
        <p:spPr>
          <a:xfrm>
            <a:off x="7388051" y="828914"/>
            <a:ext cx="1546253" cy="307777"/>
          </a:xfrm>
          <a:prstGeom prst="rect">
            <a:avLst/>
          </a:prstGeom>
          <a:noFill/>
        </p:spPr>
        <p:txBody>
          <a:bodyPr wrap="square" rtlCol="0">
            <a:spAutoFit/>
          </a:bodyPr>
          <a:lstStyle/>
          <a:p>
            <a:pPr>
              <a:spcBef>
                <a:spcPts val="600"/>
              </a:spcBef>
              <a:buSzPct val="70000"/>
            </a:pPr>
            <a:r>
              <a:rPr lang="it-IT" sz="1400" b="1" dirty="0">
                <a:solidFill>
                  <a:srgbClr val="FF0000"/>
                </a:solidFill>
                <a:effectLst>
                  <a:outerShdw blurRad="38100" dist="38100" dir="2700000" algn="tl">
                    <a:srgbClr val="000000">
                      <a:alpha val="43137"/>
                    </a:srgbClr>
                  </a:outerShdw>
                </a:effectLst>
              </a:rPr>
              <a:t>Tensione di uscita</a:t>
            </a:r>
            <a:endParaRPr lang="en-GB" sz="1400" b="1" dirty="0">
              <a:solidFill>
                <a:srgbClr val="FF0000"/>
              </a:solidFill>
              <a:effectLst>
                <a:outerShdw blurRad="38100" dist="38100" dir="2700000" algn="tl">
                  <a:srgbClr val="000000">
                    <a:alpha val="43137"/>
                  </a:srgbClr>
                </a:outerShdw>
              </a:effectLst>
            </a:endParaRPr>
          </a:p>
        </p:txBody>
      </p:sp>
      <p:sp>
        <p:nvSpPr>
          <p:cNvPr id="31" name="CasellaDiTesto 30">
            <a:extLst>
              <a:ext uri="{FF2B5EF4-FFF2-40B4-BE49-F238E27FC236}">
                <a16:creationId xmlns:a16="http://schemas.microsoft.com/office/drawing/2014/main" id="{44422F5B-C5EA-4E6B-8153-5CBE1651C839}"/>
              </a:ext>
            </a:extLst>
          </p:cNvPr>
          <p:cNvSpPr txBox="1"/>
          <p:nvPr/>
        </p:nvSpPr>
        <p:spPr>
          <a:xfrm>
            <a:off x="1925947" y="2956891"/>
            <a:ext cx="1905673" cy="307777"/>
          </a:xfrm>
          <a:prstGeom prst="rect">
            <a:avLst/>
          </a:prstGeom>
          <a:noFill/>
        </p:spPr>
        <p:txBody>
          <a:bodyPr wrap="square" rtlCol="0">
            <a:spAutoFit/>
          </a:bodyPr>
          <a:lstStyle/>
          <a:p>
            <a:pPr>
              <a:spcBef>
                <a:spcPts val="600"/>
              </a:spcBef>
              <a:buSzPct val="70000"/>
            </a:pPr>
            <a:r>
              <a:rPr lang="it-IT" sz="1400" b="1" dirty="0">
                <a:solidFill>
                  <a:srgbClr val="0070C0"/>
                </a:solidFill>
                <a:effectLst>
                  <a:outerShdw blurRad="38100" dist="38100" dir="2700000" algn="tl">
                    <a:srgbClr val="000000">
                      <a:alpha val="43137"/>
                    </a:srgbClr>
                  </a:outerShdw>
                </a:effectLst>
              </a:rPr>
              <a:t>Efficienza complessiva</a:t>
            </a:r>
            <a:endParaRPr lang="en-GB" sz="1400" b="1" dirty="0">
              <a:solidFill>
                <a:srgbClr val="0070C0"/>
              </a:solidFill>
              <a:effectLst>
                <a:outerShdw blurRad="38100" dist="38100" dir="2700000" algn="tl">
                  <a:srgbClr val="000000">
                    <a:alpha val="43137"/>
                  </a:srgbClr>
                </a:outerShdw>
              </a:effectLst>
            </a:endParaRPr>
          </a:p>
        </p:txBody>
      </p:sp>
      <p:sp>
        <p:nvSpPr>
          <p:cNvPr id="32" name="CasellaDiTesto 31">
            <a:extLst>
              <a:ext uri="{FF2B5EF4-FFF2-40B4-BE49-F238E27FC236}">
                <a16:creationId xmlns:a16="http://schemas.microsoft.com/office/drawing/2014/main" id="{04EF86AB-B0B4-42D0-B9D3-8E14767D7A03}"/>
              </a:ext>
            </a:extLst>
          </p:cNvPr>
          <p:cNvSpPr txBox="1"/>
          <p:nvPr/>
        </p:nvSpPr>
        <p:spPr>
          <a:xfrm>
            <a:off x="7208340" y="2961140"/>
            <a:ext cx="1905673" cy="307777"/>
          </a:xfrm>
          <a:prstGeom prst="rect">
            <a:avLst/>
          </a:prstGeom>
          <a:noFill/>
        </p:spPr>
        <p:txBody>
          <a:bodyPr wrap="square" rtlCol="0">
            <a:spAutoFit/>
          </a:bodyPr>
          <a:lstStyle/>
          <a:p>
            <a:pPr>
              <a:spcBef>
                <a:spcPts val="600"/>
              </a:spcBef>
              <a:buSzPct val="70000"/>
            </a:pPr>
            <a:r>
              <a:rPr lang="it-IT" sz="1400" b="1" dirty="0">
                <a:solidFill>
                  <a:srgbClr val="0070C0"/>
                </a:solidFill>
                <a:effectLst>
                  <a:outerShdw blurRad="38100" dist="38100" dir="2700000" algn="tl">
                    <a:srgbClr val="000000">
                      <a:alpha val="43137"/>
                    </a:srgbClr>
                  </a:outerShdw>
                </a:effectLst>
              </a:rPr>
              <a:t>Scansione termica</a:t>
            </a:r>
            <a:endParaRPr lang="en-GB" sz="14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8546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uppo 47">
            <a:extLst>
              <a:ext uri="{FF2B5EF4-FFF2-40B4-BE49-F238E27FC236}">
                <a16:creationId xmlns:a16="http://schemas.microsoft.com/office/drawing/2014/main" id="{2459D0B1-D6C8-4CF2-9EC1-BF7C1E3854F6}"/>
              </a:ext>
            </a:extLst>
          </p:cNvPr>
          <p:cNvGrpSpPr/>
          <p:nvPr/>
        </p:nvGrpSpPr>
        <p:grpSpPr>
          <a:xfrm>
            <a:off x="6658052" y="1175540"/>
            <a:ext cx="2359874" cy="1685126"/>
            <a:chOff x="6658052" y="1221260"/>
            <a:chExt cx="2359874" cy="1685126"/>
          </a:xfrm>
        </p:grpSpPr>
        <p:pic>
          <p:nvPicPr>
            <p:cNvPr id="34" name="Immagine 33">
              <a:extLst>
                <a:ext uri="{FF2B5EF4-FFF2-40B4-BE49-F238E27FC236}">
                  <a16:creationId xmlns:a16="http://schemas.microsoft.com/office/drawing/2014/main" id="{A508E590-0242-4ACD-97ED-6C90A22176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658052" y="1221260"/>
              <a:ext cx="2359874" cy="1685126"/>
            </a:xfrm>
            <a:prstGeom prst="rect">
              <a:avLst/>
            </a:prstGeom>
            <a:noFill/>
            <a:ln>
              <a:noFill/>
            </a:ln>
            <a:extLst>
              <a:ext uri="{53640926-AAD7-44D8-BBD7-CCE9431645EC}">
                <a14:shadowObscured xmlns:a14="http://schemas.microsoft.com/office/drawing/2010/main"/>
              </a:ext>
            </a:extLst>
          </p:spPr>
        </p:pic>
        <p:sp>
          <p:nvSpPr>
            <p:cNvPr id="39" name="CasellaDiTesto 38">
              <a:extLst>
                <a:ext uri="{FF2B5EF4-FFF2-40B4-BE49-F238E27FC236}">
                  <a16:creationId xmlns:a16="http://schemas.microsoft.com/office/drawing/2014/main" id="{69D0E025-15F2-45CD-A8A9-29B0A7D1529D}"/>
                </a:ext>
              </a:extLst>
            </p:cNvPr>
            <p:cNvSpPr txBox="1"/>
            <p:nvPr/>
          </p:nvSpPr>
          <p:spPr>
            <a:xfrm>
              <a:off x="6766918" y="1319895"/>
              <a:ext cx="354584" cy="276999"/>
            </a:xfrm>
            <a:prstGeom prst="rect">
              <a:avLst/>
            </a:prstGeom>
            <a:noFill/>
          </p:spPr>
          <p:txBody>
            <a:bodyPr wrap="none" rtlCol="0">
              <a:spAutoFit/>
            </a:bodyPr>
            <a:lstStyle/>
            <a:p>
              <a:r>
                <a:rPr lang="it-IT" sz="1200" b="1" dirty="0">
                  <a:solidFill>
                    <a:schemeClr val="bg1"/>
                  </a:solidFill>
                </a:rPr>
                <a:t>5V</a:t>
              </a:r>
              <a:endParaRPr lang="en-GB" sz="1200" b="1" baseline="-25000" dirty="0">
                <a:solidFill>
                  <a:schemeClr val="bg1"/>
                </a:solidFill>
              </a:endParaRPr>
            </a:p>
          </p:txBody>
        </p:sp>
        <p:cxnSp>
          <p:nvCxnSpPr>
            <p:cNvPr id="40" name="Connettore diritto 39">
              <a:extLst>
                <a:ext uri="{FF2B5EF4-FFF2-40B4-BE49-F238E27FC236}">
                  <a16:creationId xmlns:a16="http://schemas.microsoft.com/office/drawing/2014/main" id="{5C06A2F3-0983-49F8-995E-9A8A95D3488E}"/>
                </a:ext>
              </a:extLst>
            </p:cNvPr>
            <p:cNvCxnSpPr>
              <a:cxnSpLocks/>
            </p:cNvCxnSpPr>
            <p:nvPr/>
          </p:nvCxnSpPr>
          <p:spPr>
            <a:xfrm>
              <a:off x="6658052" y="1575792"/>
              <a:ext cx="2359874" cy="0"/>
            </a:xfrm>
            <a:prstGeom prst="line">
              <a:avLst/>
            </a:prstGeom>
            <a:ln w="9525">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4">
            <a:lum/>
            <a:alphaModFix/>
          </a:blip>
          <a:srcRect/>
          <a:stretch>
            <a:fillRect/>
          </a:stretch>
        </p:blipFill>
        <p:spPr>
          <a:xfrm>
            <a:off x="2520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5">
            <a:lum/>
            <a:alphaModFix/>
          </a:blip>
          <a:srcRect/>
          <a:stretch>
            <a:fillRect/>
          </a:stretch>
        </p:blipFill>
        <p:spPr>
          <a:xfrm>
            <a:off x="347890" y="5152515"/>
            <a:ext cx="9384843" cy="518035"/>
          </a:xfrm>
          <a:prstGeom prst="rect">
            <a:avLst/>
          </a:prstGeom>
          <a:noFill/>
          <a:ln cap="flat">
            <a:noFill/>
          </a:ln>
        </p:spPr>
      </p:pic>
      <p:sp>
        <p:nvSpPr>
          <p:cNvPr id="10" name="CasellaDiTesto 9">
            <a:extLst>
              <a:ext uri="{FF2B5EF4-FFF2-40B4-BE49-F238E27FC236}">
                <a16:creationId xmlns:a16="http://schemas.microsoft.com/office/drawing/2014/main" id="{159D7701-263D-43A1-83F7-701EFC2965A5}"/>
              </a:ext>
            </a:extLst>
          </p:cNvPr>
          <p:cNvSpPr txBox="1"/>
          <p:nvPr/>
        </p:nvSpPr>
        <p:spPr>
          <a:xfrm>
            <a:off x="3599293" y="474367"/>
            <a:ext cx="3444973" cy="369332"/>
          </a:xfrm>
          <a:prstGeom prst="rect">
            <a:avLst/>
          </a:prstGeom>
          <a:noFill/>
        </p:spPr>
        <p:txBody>
          <a:bodyPr wrap="square" rtlCol="0">
            <a:spAutoFit/>
          </a:bodyPr>
          <a:lstStyle/>
          <a:p>
            <a:pPr>
              <a:buSzPct val="70000"/>
            </a:pPr>
            <a:r>
              <a:rPr lang="en-GB" b="1" u="sng" dirty="0" err="1"/>
              <a:t>Risultati</a:t>
            </a:r>
            <a:r>
              <a:rPr lang="en-GB" b="1" u="sng" dirty="0"/>
              <a:t> </a:t>
            </a:r>
            <a:r>
              <a:rPr lang="en-GB" b="1" u="sng" dirty="0" err="1"/>
              <a:t>Sperimentali</a:t>
            </a:r>
            <a:r>
              <a:rPr lang="en-GB" b="1" u="sng" dirty="0"/>
              <a:t> – </a:t>
            </a:r>
            <a:r>
              <a:rPr lang="en-GB" b="1" u="sng" dirty="0" err="1"/>
              <a:t>Carico</a:t>
            </a:r>
            <a:r>
              <a:rPr lang="en-GB" b="1" u="sng" dirty="0"/>
              <a:t> #2</a:t>
            </a:r>
          </a:p>
        </p:txBody>
      </p:sp>
      <p:sp>
        <p:nvSpPr>
          <p:cNvPr id="24" name="CasellaDiTesto 23">
            <a:extLst>
              <a:ext uri="{FF2B5EF4-FFF2-40B4-BE49-F238E27FC236}">
                <a16:creationId xmlns:a16="http://schemas.microsoft.com/office/drawing/2014/main" id="{4E521E4D-34E7-4E76-A39A-1F2E05975B1A}"/>
              </a:ext>
            </a:extLst>
          </p:cNvPr>
          <p:cNvSpPr txBox="1"/>
          <p:nvPr/>
        </p:nvSpPr>
        <p:spPr>
          <a:xfrm>
            <a:off x="2321626" y="1370825"/>
            <a:ext cx="1683092" cy="307777"/>
          </a:xfrm>
          <a:prstGeom prst="rect">
            <a:avLst/>
          </a:prstGeom>
          <a:noFill/>
        </p:spPr>
        <p:txBody>
          <a:bodyPr wrap="square" rtlCol="0">
            <a:spAutoFit/>
          </a:bodyPr>
          <a:lstStyle/>
          <a:p>
            <a:pPr>
              <a:spcBef>
                <a:spcPts val="600"/>
              </a:spcBef>
              <a:buSzPct val="70000"/>
            </a:pPr>
            <a:r>
              <a:rPr lang="it-IT" sz="1400" b="1" dirty="0">
                <a:solidFill>
                  <a:srgbClr val="FF0000"/>
                </a:solidFill>
                <a:effectLst>
                  <a:outerShdw blurRad="38100" dist="38100" dir="2700000" algn="tl">
                    <a:srgbClr val="000000">
                      <a:alpha val="43137"/>
                    </a:srgbClr>
                  </a:outerShdw>
                </a:effectLst>
              </a:rPr>
              <a:t>Set-up sperimentale</a:t>
            </a:r>
            <a:endParaRPr lang="en-GB" sz="1400" b="1" dirty="0">
              <a:solidFill>
                <a:srgbClr val="FF0000"/>
              </a:solidFill>
              <a:effectLst>
                <a:outerShdw blurRad="38100" dist="38100" dir="2700000" algn="tl">
                  <a:srgbClr val="000000">
                    <a:alpha val="43137"/>
                  </a:srgbClr>
                </a:outerShdw>
              </a:effectLst>
            </a:endParaRPr>
          </a:p>
        </p:txBody>
      </p:sp>
      <p:sp>
        <p:nvSpPr>
          <p:cNvPr id="30" name="CasellaDiTesto 29">
            <a:extLst>
              <a:ext uri="{FF2B5EF4-FFF2-40B4-BE49-F238E27FC236}">
                <a16:creationId xmlns:a16="http://schemas.microsoft.com/office/drawing/2014/main" id="{795BBD32-CA67-463E-8065-4753342AE9E0}"/>
              </a:ext>
            </a:extLst>
          </p:cNvPr>
          <p:cNvSpPr txBox="1"/>
          <p:nvPr/>
        </p:nvSpPr>
        <p:spPr>
          <a:xfrm>
            <a:off x="6658052" y="818083"/>
            <a:ext cx="2564322" cy="307777"/>
          </a:xfrm>
          <a:prstGeom prst="rect">
            <a:avLst/>
          </a:prstGeom>
          <a:noFill/>
        </p:spPr>
        <p:txBody>
          <a:bodyPr wrap="square" rtlCol="0">
            <a:spAutoFit/>
          </a:bodyPr>
          <a:lstStyle/>
          <a:p>
            <a:pPr>
              <a:spcBef>
                <a:spcPts val="600"/>
              </a:spcBef>
              <a:buSzPct val="70000"/>
            </a:pPr>
            <a:r>
              <a:rPr lang="it-IT" sz="1400" b="1" dirty="0">
                <a:solidFill>
                  <a:srgbClr val="FF0000"/>
                </a:solidFill>
                <a:effectLst>
                  <a:outerShdw blurRad="38100" dist="38100" dir="2700000" algn="tl">
                    <a:srgbClr val="000000">
                      <a:alpha val="43137"/>
                    </a:srgbClr>
                  </a:outerShdw>
                </a:effectLst>
              </a:rPr>
              <a:t>Fase di accensione della camera</a:t>
            </a:r>
            <a:endParaRPr lang="en-GB" sz="1400" b="1" dirty="0">
              <a:solidFill>
                <a:srgbClr val="FF0000"/>
              </a:solidFill>
              <a:effectLst>
                <a:outerShdw blurRad="38100" dist="38100" dir="2700000" algn="tl">
                  <a:srgbClr val="000000">
                    <a:alpha val="43137"/>
                  </a:srgbClr>
                </a:outerShdw>
              </a:effectLst>
            </a:endParaRPr>
          </a:p>
        </p:txBody>
      </p:sp>
      <p:sp>
        <p:nvSpPr>
          <p:cNvPr id="32" name="CasellaDiTesto 31">
            <a:extLst>
              <a:ext uri="{FF2B5EF4-FFF2-40B4-BE49-F238E27FC236}">
                <a16:creationId xmlns:a16="http://schemas.microsoft.com/office/drawing/2014/main" id="{04EF86AB-B0B4-42D0-B9D3-8E14767D7A03}"/>
              </a:ext>
            </a:extLst>
          </p:cNvPr>
          <p:cNvSpPr txBox="1"/>
          <p:nvPr/>
        </p:nvSpPr>
        <p:spPr>
          <a:xfrm>
            <a:off x="6237189" y="3005679"/>
            <a:ext cx="3444972" cy="307777"/>
          </a:xfrm>
          <a:prstGeom prst="rect">
            <a:avLst/>
          </a:prstGeom>
          <a:noFill/>
        </p:spPr>
        <p:txBody>
          <a:bodyPr wrap="square" rtlCol="0">
            <a:spAutoFit/>
          </a:bodyPr>
          <a:lstStyle/>
          <a:p>
            <a:pPr algn="ctr">
              <a:spcBef>
                <a:spcPts val="600"/>
              </a:spcBef>
              <a:buSzPct val="70000"/>
            </a:pPr>
            <a:r>
              <a:rPr lang="it-IT" sz="1400" b="1" dirty="0">
                <a:solidFill>
                  <a:srgbClr val="0070C0"/>
                </a:solidFill>
                <a:effectLst>
                  <a:outerShdw blurRad="38100" dist="38100" dir="2700000" algn="tl">
                    <a:srgbClr val="000000">
                      <a:alpha val="43137"/>
                    </a:srgbClr>
                  </a:outerShdw>
                </a:effectLst>
              </a:rPr>
              <a:t>Acquisizione immagine e trasferimento dati</a:t>
            </a:r>
            <a:endParaRPr lang="en-GB" sz="1400" b="1" dirty="0">
              <a:solidFill>
                <a:srgbClr val="0070C0"/>
              </a:solidFill>
              <a:effectLst>
                <a:outerShdw blurRad="38100" dist="38100" dir="2700000" algn="tl">
                  <a:srgbClr val="000000">
                    <a:alpha val="43137"/>
                  </a:srgbClr>
                </a:outerShdw>
              </a:effectLst>
            </a:endParaRPr>
          </a:p>
        </p:txBody>
      </p:sp>
      <p:grpSp>
        <p:nvGrpSpPr>
          <p:cNvPr id="49" name="Gruppo 48">
            <a:extLst>
              <a:ext uri="{FF2B5EF4-FFF2-40B4-BE49-F238E27FC236}">
                <a16:creationId xmlns:a16="http://schemas.microsoft.com/office/drawing/2014/main" id="{5D43ECA9-3F41-40FE-B76F-BFF5E93FA63C}"/>
              </a:ext>
            </a:extLst>
          </p:cNvPr>
          <p:cNvGrpSpPr/>
          <p:nvPr/>
        </p:nvGrpSpPr>
        <p:grpSpPr>
          <a:xfrm>
            <a:off x="472243" y="1691306"/>
            <a:ext cx="5381859" cy="2532048"/>
            <a:chOff x="398463" y="1681812"/>
            <a:chExt cx="5381859" cy="2532048"/>
          </a:xfrm>
        </p:grpSpPr>
        <p:pic>
          <p:nvPicPr>
            <p:cNvPr id="14" name="Immagine 13">
              <a:extLst>
                <a:ext uri="{FF2B5EF4-FFF2-40B4-BE49-F238E27FC236}">
                  <a16:creationId xmlns:a16="http://schemas.microsoft.com/office/drawing/2014/main" id="{B769B55A-B24A-4B2D-8715-3D11F7B68E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347"/>
            <a:stretch/>
          </p:blipFill>
          <p:spPr bwMode="auto">
            <a:xfrm>
              <a:off x="398463" y="1681812"/>
              <a:ext cx="5381859" cy="2532048"/>
            </a:xfrm>
            <a:prstGeom prst="rect">
              <a:avLst/>
            </a:prstGeom>
            <a:noFill/>
            <a:ln>
              <a:noFill/>
            </a:ln>
            <a:extLst>
              <a:ext uri="{53640926-AAD7-44D8-BBD7-CCE9431645EC}">
                <a14:shadowObscured xmlns:a14="http://schemas.microsoft.com/office/drawing/2010/main"/>
              </a:ext>
            </a:extLst>
          </p:spPr>
        </p:pic>
        <p:sp>
          <p:nvSpPr>
            <p:cNvPr id="25" name="CasellaDiTesto 24">
              <a:extLst>
                <a:ext uri="{FF2B5EF4-FFF2-40B4-BE49-F238E27FC236}">
                  <a16:creationId xmlns:a16="http://schemas.microsoft.com/office/drawing/2014/main" id="{70937F62-60A8-42A1-BC52-8B4C4A5DB764}"/>
                </a:ext>
              </a:extLst>
            </p:cNvPr>
            <p:cNvSpPr txBox="1"/>
            <p:nvPr/>
          </p:nvSpPr>
          <p:spPr>
            <a:xfrm>
              <a:off x="2218640" y="2885575"/>
              <a:ext cx="913948" cy="307777"/>
            </a:xfrm>
            <a:prstGeom prst="rect">
              <a:avLst/>
            </a:prstGeom>
            <a:noFill/>
          </p:spPr>
          <p:txBody>
            <a:bodyPr wrap="square" rtlCol="0">
              <a:spAutoFit/>
            </a:bodyPr>
            <a:lstStyle/>
            <a:p>
              <a:pPr>
                <a:spcBef>
                  <a:spcPts val="600"/>
                </a:spcBef>
                <a:buSzPct val="70000"/>
              </a:pPr>
              <a:r>
                <a:rPr lang="it-IT" sz="1400" b="1" dirty="0">
                  <a:solidFill>
                    <a:schemeClr val="bg1"/>
                  </a:solidFill>
                  <a:effectLst>
                    <a:outerShdw blurRad="38100" dist="38100" dir="2700000" algn="tl">
                      <a:srgbClr val="000000">
                        <a:alpha val="43137"/>
                      </a:srgbClr>
                    </a:outerShdw>
                  </a:effectLst>
                </a:rPr>
                <a:t>Batteria</a:t>
              </a:r>
              <a:endParaRPr lang="en-GB" sz="1400" b="1" dirty="0">
                <a:solidFill>
                  <a:schemeClr val="bg1"/>
                </a:solidFill>
                <a:effectLst>
                  <a:outerShdw blurRad="38100" dist="38100" dir="2700000" algn="tl">
                    <a:srgbClr val="000000">
                      <a:alpha val="43137"/>
                    </a:srgbClr>
                  </a:outerShdw>
                </a:effectLst>
              </a:endParaRPr>
            </a:p>
          </p:txBody>
        </p:sp>
        <p:sp>
          <p:nvSpPr>
            <p:cNvPr id="26" name="CasellaDiTesto 25">
              <a:extLst>
                <a:ext uri="{FF2B5EF4-FFF2-40B4-BE49-F238E27FC236}">
                  <a16:creationId xmlns:a16="http://schemas.microsoft.com/office/drawing/2014/main" id="{0144F5F6-1BC3-41CB-8B91-AF231C35BCDE}"/>
                </a:ext>
              </a:extLst>
            </p:cNvPr>
            <p:cNvSpPr txBox="1"/>
            <p:nvPr/>
          </p:nvSpPr>
          <p:spPr>
            <a:xfrm>
              <a:off x="3044730" y="3313456"/>
              <a:ext cx="554563" cy="307777"/>
            </a:xfrm>
            <a:prstGeom prst="rect">
              <a:avLst/>
            </a:prstGeom>
            <a:noFill/>
          </p:spPr>
          <p:txBody>
            <a:bodyPr wrap="square" rtlCol="0">
              <a:spAutoFit/>
            </a:bodyPr>
            <a:lstStyle/>
            <a:p>
              <a:pPr>
                <a:spcBef>
                  <a:spcPts val="600"/>
                </a:spcBef>
                <a:buSzPct val="70000"/>
              </a:pPr>
              <a:r>
                <a:rPr lang="it-IT" sz="1400" b="1" dirty="0">
                  <a:solidFill>
                    <a:schemeClr val="bg1"/>
                  </a:solidFill>
                  <a:effectLst>
                    <a:outerShdw blurRad="38100" dist="38100" dir="2700000" algn="tl">
                      <a:srgbClr val="000000">
                        <a:alpha val="43137"/>
                      </a:srgbClr>
                    </a:outerShdw>
                  </a:effectLst>
                </a:rPr>
                <a:t>WPT</a:t>
              </a:r>
              <a:endParaRPr lang="en-GB" sz="1400" b="1" dirty="0">
                <a:solidFill>
                  <a:schemeClr val="bg1"/>
                </a:solidFill>
                <a:effectLst>
                  <a:outerShdw blurRad="38100" dist="38100" dir="2700000" algn="tl">
                    <a:srgbClr val="000000">
                      <a:alpha val="43137"/>
                    </a:srgbClr>
                  </a:outerShdw>
                </a:effectLst>
              </a:endParaRPr>
            </a:p>
          </p:txBody>
        </p:sp>
        <p:sp>
          <p:nvSpPr>
            <p:cNvPr id="27" name="CasellaDiTesto 26">
              <a:extLst>
                <a:ext uri="{FF2B5EF4-FFF2-40B4-BE49-F238E27FC236}">
                  <a16:creationId xmlns:a16="http://schemas.microsoft.com/office/drawing/2014/main" id="{AD528137-842F-486A-80A5-3045C28F6DB4}"/>
                </a:ext>
              </a:extLst>
            </p:cNvPr>
            <p:cNvSpPr txBox="1"/>
            <p:nvPr/>
          </p:nvSpPr>
          <p:spPr>
            <a:xfrm>
              <a:off x="3426539" y="2885575"/>
              <a:ext cx="775142" cy="307777"/>
            </a:xfrm>
            <a:prstGeom prst="rect">
              <a:avLst/>
            </a:prstGeom>
            <a:noFill/>
          </p:spPr>
          <p:txBody>
            <a:bodyPr wrap="square" rtlCol="0">
              <a:spAutoFit/>
            </a:bodyPr>
            <a:lstStyle/>
            <a:p>
              <a:pPr>
                <a:spcBef>
                  <a:spcPts val="600"/>
                </a:spcBef>
                <a:buSzPct val="70000"/>
              </a:pPr>
              <a:r>
                <a:rPr lang="it-IT" sz="1400" b="1" dirty="0">
                  <a:solidFill>
                    <a:schemeClr val="bg1"/>
                  </a:solidFill>
                  <a:effectLst>
                    <a:outerShdw blurRad="38100" dist="38100" dir="2700000" algn="tl">
                      <a:srgbClr val="000000">
                        <a:alpha val="43137"/>
                      </a:srgbClr>
                    </a:outerShdw>
                  </a:effectLst>
                </a:rPr>
                <a:t>Camera</a:t>
              </a:r>
              <a:endParaRPr lang="en-GB" sz="1400" b="1" dirty="0">
                <a:solidFill>
                  <a:schemeClr val="bg1"/>
                </a:solidFill>
                <a:effectLst>
                  <a:outerShdw blurRad="38100" dist="38100" dir="2700000" algn="tl">
                    <a:srgbClr val="000000">
                      <a:alpha val="43137"/>
                    </a:srgbClr>
                  </a:outerShdw>
                </a:effectLst>
              </a:endParaRPr>
            </a:p>
          </p:txBody>
        </p:sp>
      </p:grpSp>
      <p:sp>
        <p:nvSpPr>
          <p:cNvPr id="12" name="CasellaDiTesto 11">
            <a:extLst>
              <a:ext uri="{FF2B5EF4-FFF2-40B4-BE49-F238E27FC236}">
                <a16:creationId xmlns:a16="http://schemas.microsoft.com/office/drawing/2014/main" id="{DCCA5EAB-A5F9-4890-8205-0C039452483A}"/>
              </a:ext>
            </a:extLst>
          </p:cNvPr>
          <p:cNvSpPr txBox="1"/>
          <p:nvPr/>
        </p:nvSpPr>
        <p:spPr>
          <a:xfrm>
            <a:off x="7753080" y="1560544"/>
            <a:ext cx="413190" cy="276999"/>
          </a:xfrm>
          <a:prstGeom prst="rect">
            <a:avLst/>
          </a:prstGeom>
          <a:noFill/>
        </p:spPr>
        <p:txBody>
          <a:bodyPr wrap="none" rtlCol="0">
            <a:spAutoFit/>
          </a:bodyPr>
          <a:lstStyle/>
          <a:p>
            <a:r>
              <a:rPr lang="it-IT" sz="1200" b="1" dirty="0" err="1">
                <a:solidFill>
                  <a:srgbClr val="FDFE00"/>
                </a:solidFill>
              </a:rPr>
              <a:t>V</a:t>
            </a:r>
            <a:r>
              <a:rPr lang="it-IT" sz="1200" b="1" baseline="-25000" dirty="0" err="1">
                <a:solidFill>
                  <a:srgbClr val="FDFE00"/>
                </a:solidFill>
              </a:rPr>
              <a:t>out</a:t>
            </a:r>
            <a:endParaRPr lang="en-GB" sz="1200" b="1" baseline="-25000" dirty="0">
              <a:solidFill>
                <a:srgbClr val="FDFE00"/>
              </a:solidFill>
            </a:endParaRPr>
          </a:p>
        </p:txBody>
      </p:sp>
      <p:sp>
        <p:nvSpPr>
          <p:cNvPr id="35" name="CasellaDiTesto 34">
            <a:extLst>
              <a:ext uri="{FF2B5EF4-FFF2-40B4-BE49-F238E27FC236}">
                <a16:creationId xmlns:a16="http://schemas.microsoft.com/office/drawing/2014/main" id="{71C77A84-4F03-41F9-B1D8-2144AE379F3B}"/>
              </a:ext>
            </a:extLst>
          </p:cNvPr>
          <p:cNvSpPr txBox="1"/>
          <p:nvPr/>
        </p:nvSpPr>
        <p:spPr>
          <a:xfrm>
            <a:off x="7738363" y="2220189"/>
            <a:ext cx="403700" cy="276999"/>
          </a:xfrm>
          <a:prstGeom prst="rect">
            <a:avLst/>
          </a:prstGeom>
          <a:noFill/>
        </p:spPr>
        <p:txBody>
          <a:bodyPr wrap="none" rtlCol="0">
            <a:spAutoFit/>
          </a:bodyPr>
          <a:lstStyle/>
          <a:p>
            <a:r>
              <a:rPr lang="it-IT" sz="1200" b="1" dirty="0" err="1">
                <a:solidFill>
                  <a:srgbClr val="0201FB"/>
                </a:solidFill>
              </a:rPr>
              <a:t>I</a:t>
            </a:r>
            <a:r>
              <a:rPr lang="it-IT" sz="1200" b="1" baseline="-25000" dirty="0" err="1">
                <a:solidFill>
                  <a:srgbClr val="0201FB"/>
                </a:solidFill>
              </a:rPr>
              <a:t>cam</a:t>
            </a:r>
            <a:endParaRPr lang="en-GB" sz="1100" b="1" baseline="-25000" dirty="0">
              <a:solidFill>
                <a:srgbClr val="0201FB"/>
              </a:solidFill>
            </a:endParaRPr>
          </a:p>
        </p:txBody>
      </p:sp>
      <p:pic>
        <p:nvPicPr>
          <p:cNvPr id="36" name="Immagine 35">
            <a:extLst>
              <a:ext uri="{FF2B5EF4-FFF2-40B4-BE49-F238E27FC236}">
                <a16:creationId xmlns:a16="http://schemas.microsoft.com/office/drawing/2014/main" id="{F0A8C215-23F0-4D0B-BD31-E4DCD579BE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658052" y="3343421"/>
            <a:ext cx="2359875" cy="1670384"/>
          </a:xfrm>
          <a:prstGeom prst="rect">
            <a:avLst/>
          </a:prstGeom>
          <a:noFill/>
          <a:ln>
            <a:noFill/>
          </a:ln>
          <a:extLst>
            <a:ext uri="{53640926-AAD7-44D8-BBD7-CCE9431645EC}">
              <a14:shadowObscured xmlns:a14="http://schemas.microsoft.com/office/drawing/2010/main"/>
            </a:ext>
          </a:extLst>
        </p:spPr>
      </p:pic>
      <p:sp>
        <p:nvSpPr>
          <p:cNvPr id="37" name="CasellaDiTesto 36">
            <a:extLst>
              <a:ext uri="{FF2B5EF4-FFF2-40B4-BE49-F238E27FC236}">
                <a16:creationId xmlns:a16="http://schemas.microsoft.com/office/drawing/2014/main" id="{DEC30777-F81A-4BB3-9EA3-CA01C71AAFAC}"/>
              </a:ext>
            </a:extLst>
          </p:cNvPr>
          <p:cNvSpPr txBox="1"/>
          <p:nvPr/>
        </p:nvSpPr>
        <p:spPr>
          <a:xfrm>
            <a:off x="7339890" y="3706028"/>
            <a:ext cx="413190" cy="276999"/>
          </a:xfrm>
          <a:prstGeom prst="rect">
            <a:avLst/>
          </a:prstGeom>
          <a:noFill/>
        </p:spPr>
        <p:txBody>
          <a:bodyPr wrap="none" rtlCol="0">
            <a:spAutoFit/>
          </a:bodyPr>
          <a:lstStyle/>
          <a:p>
            <a:r>
              <a:rPr lang="it-IT" sz="1200" b="1" dirty="0" err="1">
                <a:solidFill>
                  <a:srgbClr val="FDFE00"/>
                </a:solidFill>
              </a:rPr>
              <a:t>V</a:t>
            </a:r>
            <a:r>
              <a:rPr lang="it-IT" sz="1200" b="1" baseline="-25000" dirty="0" err="1">
                <a:solidFill>
                  <a:srgbClr val="FDFE00"/>
                </a:solidFill>
              </a:rPr>
              <a:t>out</a:t>
            </a:r>
            <a:endParaRPr lang="en-GB" sz="1200" b="1" baseline="-25000" dirty="0">
              <a:solidFill>
                <a:srgbClr val="FDFE00"/>
              </a:solidFill>
            </a:endParaRPr>
          </a:p>
        </p:txBody>
      </p:sp>
      <p:sp>
        <p:nvSpPr>
          <p:cNvPr id="38" name="CasellaDiTesto 37">
            <a:extLst>
              <a:ext uri="{FF2B5EF4-FFF2-40B4-BE49-F238E27FC236}">
                <a16:creationId xmlns:a16="http://schemas.microsoft.com/office/drawing/2014/main" id="{28B43844-4A8C-4694-ABE4-0BC4AE790FF3}"/>
              </a:ext>
            </a:extLst>
          </p:cNvPr>
          <p:cNvSpPr txBox="1"/>
          <p:nvPr/>
        </p:nvSpPr>
        <p:spPr>
          <a:xfrm>
            <a:off x="7336257" y="4382477"/>
            <a:ext cx="403700" cy="276999"/>
          </a:xfrm>
          <a:prstGeom prst="rect">
            <a:avLst/>
          </a:prstGeom>
          <a:noFill/>
        </p:spPr>
        <p:txBody>
          <a:bodyPr wrap="none" rtlCol="0">
            <a:spAutoFit/>
          </a:bodyPr>
          <a:lstStyle/>
          <a:p>
            <a:r>
              <a:rPr lang="it-IT" sz="1200" b="1" dirty="0" err="1">
                <a:solidFill>
                  <a:srgbClr val="0201FB"/>
                </a:solidFill>
              </a:rPr>
              <a:t>I</a:t>
            </a:r>
            <a:r>
              <a:rPr lang="it-IT" sz="1200" b="1" baseline="-25000" dirty="0" err="1">
                <a:solidFill>
                  <a:srgbClr val="0201FB"/>
                </a:solidFill>
              </a:rPr>
              <a:t>cam</a:t>
            </a:r>
            <a:endParaRPr lang="en-GB" sz="1100" b="1" baseline="-25000" dirty="0">
              <a:solidFill>
                <a:srgbClr val="0201FB"/>
              </a:solidFill>
            </a:endParaRPr>
          </a:p>
        </p:txBody>
      </p:sp>
    </p:spTree>
    <p:extLst>
      <p:ext uri="{BB962C8B-B14F-4D97-AF65-F5344CB8AC3E}">
        <p14:creationId xmlns:p14="http://schemas.microsoft.com/office/powerpoint/2010/main" val="889208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59D7701-263D-43A1-83F7-701EFC2965A5}"/>
              </a:ext>
            </a:extLst>
          </p:cNvPr>
          <p:cNvSpPr txBox="1"/>
          <p:nvPr/>
        </p:nvSpPr>
        <p:spPr>
          <a:xfrm>
            <a:off x="688522" y="474839"/>
            <a:ext cx="6234792" cy="4570482"/>
          </a:xfrm>
          <a:prstGeom prst="rect">
            <a:avLst/>
          </a:prstGeom>
          <a:noFill/>
        </p:spPr>
        <p:txBody>
          <a:bodyPr wrap="square" rtlCol="0">
            <a:spAutoFit/>
          </a:bodyPr>
          <a:lstStyle/>
          <a:p>
            <a:pPr>
              <a:buSzPct val="70000"/>
            </a:pPr>
            <a:r>
              <a:rPr lang="en-GB" b="1" u="sng" dirty="0" err="1"/>
              <a:t>Contributo</a:t>
            </a:r>
            <a:r>
              <a:rPr lang="en-GB" b="1" u="sng" dirty="0"/>
              <a:t> </a:t>
            </a:r>
            <a:r>
              <a:rPr lang="en-GB" b="1" u="sng" dirty="0" err="1"/>
              <a:t>Università</a:t>
            </a:r>
            <a:r>
              <a:rPr lang="en-GB" b="1" u="sng" dirty="0"/>
              <a:t> </a:t>
            </a:r>
            <a:r>
              <a:rPr lang="en-GB" b="1" u="sng" dirty="0" err="1"/>
              <a:t>Mediterranea</a:t>
            </a:r>
            <a:r>
              <a:rPr lang="en-GB" b="1" u="sng" dirty="0"/>
              <a:t> di Reggio Calabria:</a:t>
            </a:r>
          </a:p>
          <a:p>
            <a:pPr>
              <a:spcBef>
                <a:spcPts val="600"/>
              </a:spcBef>
              <a:buSzPct val="70000"/>
            </a:pPr>
            <a:r>
              <a:rPr lang="en-GB" sz="1600" i="1" dirty="0"/>
              <a:t>Studio </a:t>
            </a:r>
            <a:r>
              <a:rPr lang="en-GB" sz="1600" i="1" dirty="0" err="1"/>
              <a:t>comparativo</a:t>
            </a:r>
            <a:r>
              <a:rPr lang="en-GB" sz="1600" i="1" dirty="0"/>
              <a:t> </a:t>
            </a:r>
            <a:r>
              <a:rPr lang="en-GB" sz="1600" i="1" dirty="0" err="1"/>
              <a:t>fra</a:t>
            </a:r>
            <a:r>
              <a:rPr lang="en-GB" sz="1600" i="1" dirty="0"/>
              <a:t> </a:t>
            </a:r>
            <a:r>
              <a:rPr lang="en-GB" sz="1600" i="1" dirty="0" err="1"/>
              <a:t>circuiti</a:t>
            </a:r>
            <a:r>
              <a:rPr lang="en-GB" sz="1600" i="1" dirty="0"/>
              <a:t> di </a:t>
            </a:r>
            <a:r>
              <a:rPr lang="en-GB" sz="1600" i="1" dirty="0" err="1"/>
              <a:t>trasmissione</a:t>
            </a:r>
            <a:r>
              <a:rPr lang="en-GB" sz="1600" i="1" dirty="0"/>
              <a:t> </a:t>
            </a:r>
            <a:r>
              <a:rPr lang="en-GB" sz="1600" i="1" dirty="0" err="1"/>
              <a:t>basati</a:t>
            </a:r>
            <a:r>
              <a:rPr lang="en-GB" sz="1600" i="1" dirty="0"/>
              <a:t> </a:t>
            </a:r>
            <a:r>
              <a:rPr lang="en-GB" sz="1600" i="1" dirty="0" err="1"/>
              <a:t>su</a:t>
            </a:r>
            <a:r>
              <a:rPr lang="en-GB" sz="1600" i="1" dirty="0"/>
              <a:t> MOSFET in </a:t>
            </a:r>
            <a:r>
              <a:rPr lang="en-GB" sz="1600" i="1" dirty="0" err="1"/>
              <a:t>Silicio</a:t>
            </a:r>
            <a:r>
              <a:rPr lang="en-GB" sz="1600" i="1" dirty="0"/>
              <a:t> vs. High Electron Mobility Transistor (HEMT) in </a:t>
            </a:r>
            <a:r>
              <a:rPr lang="en-GB" sz="1600" i="1" dirty="0" err="1"/>
              <a:t>Nitruro</a:t>
            </a:r>
            <a:r>
              <a:rPr lang="en-GB" sz="1600" i="1" dirty="0"/>
              <a:t> di Gallio (</a:t>
            </a:r>
            <a:r>
              <a:rPr lang="en-GB" sz="1600" i="1" dirty="0" err="1"/>
              <a:t>GaN</a:t>
            </a:r>
            <a:r>
              <a:rPr lang="en-GB" sz="1600" i="1" dirty="0"/>
              <a:t>)</a:t>
            </a:r>
            <a:endParaRPr lang="it-IT" sz="1600" i="1" dirty="0"/>
          </a:p>
          <a:p>
            <a:pPr>
              <a:spcBef>
                <a:spcPts val="600"/>
              </a:spcBef>
              <a:buSzPct val="70000"/>
            </a:pPr>
            <a:endParaRPr lang="it-IT" i="1" dirty="0"/>
          </a:p>
          <a:p>
            <a:pPr>
              <a:spcBef>
                <a:spcPts val="600"/>
              </a:spcBef>
              <a:buSzPct val="70000"/>
            </a:pPr>
            <a:r>
              <a:rPr lang="en-GB" b="1" u="sng" dirty="0" err="1"/>
              <a:t>Soluzione</a:t>
            </a:r>
            <a:r>
              <a:rPr lang="en-GB" b="1" u="sng" dirty="0"/>
              <a:t> </a:t>
            </a:r>
            <a:r>
              <a:rPr lang="en-GB" b="1" u="sng" dirty="0" err="1"/>
              <a:t>Circuitale</a:t>
            </a:r>
            <a:r>
              <a:rPr lang="en-GB" b="1" u="sng" dirty="0"/>
              <a:t>:</a:t>
            </a:r>
          </a:p>
          <a:p>
            <a:pPr marL="285750" indent="-285750">
              <a:spcBef>
                <a:spcPts val="600"/>
              </a:spcBef>
              <a:buSzPct val="70000"/>
              <a:buFont typeface="Arial" panose="020B0604020202020204" pitchFamily="34" charset="0"/>
              <a:buChar char="•"/>
            </a:pPr>
            <a:r>
              <a:rPr lang="it-IT" sz="1600" i="1" dirty="0"/>
              <a:t>Full Bridge (TX), Raddrizzatore a ponte di diodi (RX)</a:t>
            </a:r>
          </a:p>
          <a:p>
            <a:pPr marL="285750" indent="-285750">
              <a:spcBef>
                <a:spcPts val="600"/>
              </a:spcBef>
              <a:buSzPct val="70000"/>
              <a:buFont typeface="Arial" panose="020B0604020202020204" pitchFamily="34" charset="0"/>
              <a:buChar char="•"/>
            </a:pPr>
            <a:r>
              <a:rPr lang="it-IT" sz="1600" i="1" dirty="0"/>
              <a:t>Dispositivi di commutazione controllati </a:t>
            </a:r>
          </a:p>
          <a:p>
            <a:pPr>
              <a:spcBef>
                <a:spcPts val="600"/>
              </a:spcBef>
              <a:buSzPct val="70000"/>
            </a:pPr>
            <a:r>
              <a:rPr lang="it-IT" sz="1600" i="1" dirty="0"/>
              <a:t>     da microcontrollore per massima libertà di modifica</a:t>
            </a:r>
          </a:p>
          <a:p>
            <a:pPr>
              <a:spcBef>
                <a:spcPts val="600"/>
              </a:spcBef>
              <a:buSzPct val="70000"/>
            </a:pPr>
            <a:r>
              <a:rPr lang="it-IT" sz="1600" i="1" dirty="0"/>
              <a:t>     dei parametri di commutazione </a:t>
            </a:r>
          </a:p>
          <a:p>
            <a:pPr>
              <a:buSzPct val="70000"/>
            </a:pPr>
            <a:endParaRPr lang="it-IT" b="1" u="sng" dirty="0"/>
          </a:p>
          <a:p>
            <a:pPr>
              <a:buSzPct val="70000"/>
            </a:pPr>
            <a:endParaRPr lang="en-GB" sz="1200" b="1" u="sng" dirty="0"/>
          </a:p>
          <a:p>
            <a:pPr>
              <a:spcAft>
                <a:spcPts val="600"/>
              </a:spcAft>
              <a:buSzPct val="70000"/>
            </a:pPr>
            <a:r>
              <a:rPr lang="en-GB" b="1" u="sng" dirty="0" err="1"/>
              <a:t>Specifiche</a:t>
            </a:r>
            <a:r>
              <a:rPr lang="en-GB" b="1" u="sng" dirty="0"/>
              <a:t> </a:t>
            </a:r>
            <a:r>
              <a:rPr lang="en-GB" b="1" u="sng" dirty="0" err="1"/>
              <a:t>Principali</a:t>
            </a:r>
            <a:r>
              <a:rPr lang="en-GB" b="1" u="sng" dirty="0"/>
              <a:t>:</a:t>
            </a:r>
          </a:p>
          <a:p>
            <a:pPr marL="285750" indent="-285750">
              <a:buSzPct val="70000"/>
              <a:buFont typeface="Arial" panose="020B0604020202020204" pitchFamily="34" charset="0"/>
              <a:buChar char="•"/>
            </a:pPr>
            <a:r>
              <a:rPr lang="it-IT" sz="1600" i="1" dirty="0">
                <a:sym typeface="Wingdings" panose="05000000000000000000" pitchFamily="2" charset="2"/>
              </a:rPr>
              <a:t>Potenza: fino a 40 </a:t>
            </a:r>
            <a:r>
              <a:rPr lang="it-IT" sz="1600" i="1" dirty="0" err="1">
                <a:sym typeface="Wingdings" panose="05000000000000000000" pitchFamily="2" charset="2"/>
              </a:rPr>
              <a:t>W</a:t>
            </a:r>
            <a:endParaRPr lang="it-IT" sz="1600" i="1" dirty="0"/>
          </a:p>
          <a:p>
            <a:pPr marL="285750" indent="-285750">
              <a:buSzPct val="70000"/>
              <a:buFont typeface="Arial" panose="020B0604020202020204" pitchFamily="34" charset="0"/>
              <a:buChar char="•"/>
            </a:pPr>
            <a:r>
              <a:rPr lang="it-IT" sz="1600" i="1" dirty="0"/>
              <a:t>Efficienza: migliore del 75%</a:t>
            </a:r>
          </a:p>
          <a:p>
            <a:pPr marL="285750" indent="-285750">
              <a:buSzPct val="70000"/>
              <a:buFont typeface="Arial" panose="020B0604020202020204" pitchFamily="34" charset="0"/>
              <a:buChar char="•"/>
            </a:pPr>
            <a:r>
              <a:rPr lang="it-IT" sz="1600" i="1" dirty="0"/>
              <a:t>Frequenza: fino ad 1 MHz</a:t>
            </a:r>
          </a:p>
        </p:txBody>
      </p:sp>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646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Tree>
    <p:extLst>
      <p:ext uri="{BB962C8B-B14F-4D97-AF65-F5344CB8AC3E}">
        <p14:creationId xmlns:p14="http://schemas.microsoft.com/office/powerpoint/2010/main" val="370521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59D7701-263D-43A1-83F7-701EFC2965A5}"/>
              </a:ext>
            </a:extLst>
          </p:cNvPr>
          <p:cNvSpPr txBox="1"/>
          <p:nvPr/>
        </p:nvSpPr>
        <p:spPr>
          <a:xfrm>
            <a:off x="175348" y="2071967"/>
            <a:ext cx="6228775" cy="369332"/>
          </a:xfrm>
          <a:prstGeom prst="rect">
            <a:avLst/>
          </a:prstGeom>
          <a:noFill/>
        </p:spPr>
        <p:txBody>
          <a:bodyPr wrap="square" rtlCol="0">
            <a:spAutoFit/>
          </a:bodyPr>
          <a:lstStyle/>
          <a:p>
            <a:pPr>
              <a:buSzPct val="70000"/>
            </a:pPr>
            <a:r>
              <a:rPr lang="en-GB" b="1" u="sng" dirty="0" err="1"/>
              <a:t>Fase</a:t>
            </a:r>
            <a:r>
              <a:rPr lang="en-GB" b="1" u="sng" dirty="0"/>
              <a:t> II: studio al </a:t>
            </a:r>
            <a:r>
              <a:rPr lang="en-GB" b="1" u="sng" dirty="0" err="1"/>
              <a:t>simulatore</a:t>
            </a:r>
            <a:r>
              <a:rPr lang="en-GB" b="1" u="sng" dirty="0"/>
              <a:t> SPICE del </a:t>
            </a:r>
            <a:r>
              <a:rPr lang="en-GB" b="1" u="sng" dirty="0" err="1"/>
              <a:t>circuito</a:t>
            </a:r>
            <a:r>
              <a:rPr lang="en-GB" b="1" u="sng" dirty="0"/>
              <a:t> TX con </a:t>
            </a:r>
            <a:r>
              <a:rPr lang="en-GB" b="1" u="sng" dirty="0" err="1"/>
              <a:t>GaN</a:t>
            </a:r>
            <a:r>
              <a:rPr lang="en-GB" b="1" u="sng" dirty="0"/>
              <a:t>-HEMT</a:t>
            </a:r>
            <a:endParaRPr lang="en-GB" b="1" i="1" u="sng" dirty="0"/>
          </a:p>
        </p:txBody>
      </p:sp>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646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pic>
        <p:nvPicPr>
          <p:cNvPr id="18" name="Immagine 17">
            <a:extLst>
              <a:ext uri="{FF2B5EF4-FFF2-40B4-BE49-F238E27FC236}">
                <a16:creationId xmlns:a16="http://schemas.microsoft.com/office/drawing/2014/main" id="{9F80F1CC-634B-BFA8-BEAA-35E62FEF3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712" y="2508144"/>
            <a:ext cx="2612651" cy="2067374"/>
          </a:xfrm>
          <a:prstGeom prst="rect">
            <a:avLst/>
          </a:prstGeom>
        </p:spPr>
      </p:pic>
      <p:sp>
        <p:nvSpPr>
          <p:cNvPr id="5" name="CasellaDiTesto 4">
            <a:extLst>
              <a:ext uri="{FF2B5EF4-FFF2-40B4-BE49-F238E27FC236}">
                <a16:creationId xmlns:a16="http://schemas.microsoft.com/office/drawing/2014/main" id="{34C7F4DD-0321-679D-3114-2409E182BF0E}"/>
              </a:ext>
            </a:extLst>
          </p:cNvPr>
          <p:cNvSpPr txBox="1"/>
          <p:nvPr/>
        </p:nvSpPr>
        <p:spPr>
          <a:xfrm>
            <a:off x="3235003" y="4540025"/>
            <a:ext cx="2771449" cy="461665"/>
          </a:xfrm>
          <a:prstGeom prst="rect">
            <a:avLst/>
          </a:prstGeom>
          <a:noFill/>
        </p:spPr>
        <p:txBody>
          <a:bodyPr wrap="square" rtlCol="0">
            <a:spAutoFit/>
          </a:bodyPr>
          <a:lstStyle/>
          <a:p>
            <a:r>
              <a:rPr lang="it-IT" sz="800" dirty="0"/>
              <a:t>Full-bridge con quattro EPC2001C </a:t>
            </a:r>
            <a:r>
              <a:rPr lang="it-IT" sz="800" dirty="0" err="1"/>
              <a:t>eGaN</a:t>
            </a:r>
            <a:r>
              <a:rPr lang="it-IT" sz="800" dirty="0"/>
              <a:t> </a:t>
            </a:r>
            <a:r>
              <a:rPr lang="it-IT" sz="800" dirty="0" err="1"/>
              <a:t>FETs</a:t>
            </a:r>
            <a:r>
              <a:rPr lang="it-IT" sz="800" dirty="0"/>
              <a:t> pilotati da due driver LM5113, rete risonante serie Cr e </a:t>
            </a:r>
            <a:r>
              <a:rPr lang="it-IT" sz="800" dirty="0" err="1"/>
              <a:t>Lr</a:t>
            </a:r>
            <a:r>
              <a:rPr lang="it-IT" sz="800" dirty="0"/>
              <a:t>, trasmettitore </a:t>
            </a:r>
            <a:r>
              <a:rPr lang="it-IT" sz="800" dirty="0" err="1"/>
              <a:t>Lpr</a:t>
            </a:r>
            <a:r>
              <a:rPr lang="it-IT" sz="800" dirty="0"/>
              <a:t> e ricevitore </a:t>
            </a:r>
            <a:r>
              <a:rPr lang="it-IT" sz="800" dirty="0" err="1"/>
              <a:t>Lsec</a:t>
            </a:r>
            <a:r>
              <a:rPr lang="it-IT" sz="800" dirty="0"/>
              <a:t> collegato ad un carico resistivo </a:t>
            </a:r>
            <a:r>
              <a:rPr lang="it-IT" sz="800" dirty="0" err="1"/>
              <a:t>Rout</a:t>
            </a:r>
            <a:endParaRPr lang="en-US" sz="800" dirty="0"/>
          </a:p>
        </p:txBody>
      </p:sp>
      <p:pic>
        <p:nvPicPr>
          <p:cNvPr id="19" name="Immagine 18">
            <a:extLst>
              <a:ext uri="{FF2B5EF4-FFF2-40B4-BE49-F238E27FC236}">
                <a16:creationId xmlns:a16="http://schemas.microsoft.com/office/drawing/2014/main" id="{9E9104AF-984B-E5F7-FC4B-632BADAE1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179" y="3323702"/>
            <a:ext cx="2181170" cy="1677988"/>
          </a:xfrm>
          <a:prstGeom prst="rect">
            <a:avLst/>
          </a:prstGeom>
        </p:spPr>
      </p:pic>
      <p:pic>
        <p:nvPicPr>
          <p:cNvPr id="6" name="Immagine 5">
            <a:extLst>
              <a:ext uri="{FF2B5EF4-FFF2-40B4-BE49-F238E27FC236}">
                <a16:creationId xmlns:a16="http://schemas.microsoft.com/office/drawing/2014/main" id="{8CCC78B4-DE95-281B-1E97-7CC2D914DFA7}"/>
              </a:ext>
            </a:extLst>
          </p:cNvPr>
          <p:cNvPicPr>
            <a:picLocks noChangeAspect="1"/>
          </p:cNvPicPr>
          <p:nvPr/>
        </p:nvPicPr>
        <p:blipFill>
          <a:blip r:embed="rId7"/>
          <a:stretch>
            <a:fillRect/>
          </a:stretch>
        </p:blipFill>
        <p:spPr>
          <a:xfrm>
            <a:off x="272179" y="2478662"/>
            <a:ext cx="2702515" cy="829934"/>
          </a:xfrm>
          <a:prstGeom prst="rect">
            <a:avLst/>
          </a:prstGeom>
        </p:spPr>
      </p:pic>
      <p:pic>
        <p:nvPicPr>
          <p:cNvPr id="9" name="Immagine 8">
            <a:extLst>
              <a:ext uri="{FF2B5EF4-FFF2-40B4-BE49-F238E27FC236}">
                <a16:creationId xmlns:a16="http://schemas.microsoft.com/office/drawing/2014/main" id="{ABC97FA5-8EEB-5A38-2A4E-C12D56CCE76E}"/>
              </a:ext>
            </a:extLst>
          </p:cNvPr>
          <p:cNvPicPr>
            <a:picLocks noChangeAspect="1"/>
          </p:cNvPicPr>
          <p:nvPr/>
        </p:nvPicPr>
        <p:blipFill>
          <a:blip r:embed="rId8"/>
          <a:stretch>
            <a:fillRect/>
          </a:stretch>
        </p:blipFill>
        <p:spPr>
          <a:xfrm>
            <a:off x="6497835" y="563821"/>
            <a:ext cx="3355381" cy="2003642"/>
          </a:xfrm>
          <a:prstGeom prst="rect">
            <a:avLst/>
          </a:prstGeom>
        </p:spPr>
      </p:pic>
      <p:sp>
        <p:nvSpPr>
          <p:cNvPr id="11" name="CasellaDiTesto 10">
            <a:extLst>
              <a:ext uri="{FF2B5EF4-FFF2-40B4-BE49-F238E27FC236}">
                <a16:creationId xmlns:a16="http://schemas.microsoft.com/office/drawing/2014/main" id="{ECBF6AF8-C0FA-91DB-2590-78D7AF6E18F6}"/>
              </a:ext>
            </a:extLst>
          </p:cNvPr>
          <p:cNvSpPr txBox="1"/>
          <p:nvPr/>
        </p:nvSpPr>
        <p:spPr>
          <a:xfrm>
            <a:off x="6438326" y="2466880"/>
            <a:ext cx="3562466" cy="338554"/>
          </a:xfrm>
          <a:prstGeom prst="rect">
            <a:avLst/>
          </a:prstGeom>
          <a:noFill/>
        </p:spPr>
        <p:txBody>
          <a:bodyPr wrap="square" rtlCol="0">
            <a:spAutoFit/>
          </a:bodyPr>
          <a:lstStyle/>
          <a:p>
            <a:r>
              <a:rPr lang="it-IT" sz="800" dirty="0"/>
              <a:t>Efficienza </a:t>
            </a:r>
            <a:r>
              <a:rPr lang="it-IT" sz="800" dirty="0" err="1"/>
              <a:t>Pout</a:t>
            </a:r>
            <a:r>
              <a:rPr lang="it-IT" sz="800" dirty="0"/>
              <a:t>/Pin e </a:t>
            </a:r>
            <a:r>
              <a:rPr lang="it-IT" sz="800" dirty="0" err="1"/>
              <a:t>Pout</a:t>
            </a:r>
            <a:r>
              <a:rPr lang="it-IT" sz="800" dirty="0"/>
              <a:t>/(</a:t>
            </a:r>
            <a:r>
              <a:rPr lang="it-IT" sz="800" dirty="0" err="1"/>
              <a:t>Pin+Pdriver</a:t>
            </a:r>
            <a:r>
              <a:rPr lang="it-IT" sz="800" dirty="0"/>
              <a:t>) al variare della frequenza con </a:t>
            </a:r>
            <a:r>
              <a:rPr lang="it-IT" sz="800" dirty="0" err="1"/>
              <a:t>Rout</a:t>
            </a:r>
            <a:r>
              <a:rPr lang="it-IT" sz="800" dirty="0"/>
              <a:t>=20Ω, dead-time di 0.04us e rete risonante custom</a:t>
            </a:r>
            <a:endParaRPr lang="en-US" sz="800" dirty="0"/>
          </a:p>
        </p:txBody>
      </p:sp>
      <p:pic>
        <p:nvPicPr>
          <p:cNvPr id="14" name="Immagine 13">
            <a:extLst>
              <a:ext uri="{FF2B5EF4-FFF2-40B4-BE49-F238E27FC236}">
                <a16:creationId xmlns:a16="http://schemas.microsoft.com/office/drawing/2014/main" id="{7ECB7438-E98D-5CD2-982C-620DEBCD6F1C}"/>
              </a:ext>
            </a:extLst>
          </p:cNvPr>
          <p:cNvPicPr>
            <a:picLocks noChangeAspect="1"/>
          </p:cNvPicPr>
          <p:nvPr/>
        </p:nvPicPr>
        <p:blipFill>
          <a:blip r:embed="rId9"/>
          <a:stretch>
            <a:fillRect/>
          </a:stretch>
        </p:blipFill>
        <p:spPr>
          <a:xfrm>
            <a:off x="6497834" y="2883815"/>
            <a:ext cx="3394160" cy="1948598"/>
          </a:xfrm>
          <a:prstGeom prst="rect">
            <a:avLst/>
          </a:prstGeom>
        </p:spPr>
      </p:pic>
      <p:sp>
        <p:nvSpPr>
          <p:cNvPr id="21" name="CasellaDiTesto 20">
            <a:extLst>
              <a:ext uri="{FF2B5EF4-FFF2-40B4-BE49-F238E27FC236}">
                <a16:creationId xmlns:a16="http://schemas.microsoft.com/office/drawing/2014/main" id="{AB4A4612-55CB-7BCE-F330-99BA8D692E00}"/>
              </a:ext>
            </a:extLst>
          </p:cNvPr>
          <p:cNvSpPr txBox="1"/>
          <p:nvPr/>
        </p:nvSpPr>
        <p:spPr>
          <a:xfrm>
            <a:off x="6696571" y="4791780"/>
            <a:ext cx="3156645" cy="338554"/>
          </a:xfrm>
          <a:prstGeom prst="rect">
            <a:avLst/>
          </a:prstGeom>
          <a:noFill/>
        </p:spPr>
        <p:txBody>
          <a:bodyPr wrap="square" rtlCol="0">
            <a:spAutoFit/>
          </a:bodyPr>
          <a:lstStyle/>
          <a:p>
            <a:r>
              <a:rPr lang="it-IT" sz="800" dirty="0"/>
              <a:t>Efficienza </a:t>
            </a:r>
            <a:r>
              <a:rPr lang="it-IT" sz="800" dirty="0" err="1"/>
              <a:t>P</a:t>
            </a:r>
            <a:r>
              <a:rPr lang="it-IT" sz="800" baseline="-25000" dirty="0" err="1"/>
              <a:t>out</a:t>
            </a:r>
            <a:r>
              <a:rPr lang="it-IT" sz="800" dirty="0"/>
              <a:t>/(</a:t>
            </a:r>
            <a:r>
              <a:rPr lang="it-IT" sz="800" dirty="0" err="1"/>
              <a:t>P</a:t>
            </a:r>
            <a:r>
              <a:rPr lang="it-IT" sz="800" baseline="-25000" dirty="0" err="1"/>
              <a:t>in</a:t>
            </a:r>
            <a:r>
              <a:rPr lang="it-IT" sz="800" dirty="0" err="1"/>
              <a:t>+P</a:t>
            </a:r>
            <a:r>
              <a:rPr lang="it-IT" sz="800" baseline="-25000" dirty="0" err="1"/>
              <a:t>driver</a:t>
            </a:r>
            <a:r>
              <a:rPr lang="it-IT" sz="800" dirty="0"/>
              <a:t>) al variare del dead-time con </a:t>
            </a:r>
            <a:r>
              <a:rPr lang="it-IT" sz="800" dirty="0" err="1"/>
              <a:t>Rout</a:t>
            </a:r>
            <a:r>
              <a:rPr lang="it-IT" sz="800" dirty="0"/>
              <a:t>=20Ω e rete risonante custom, ottimizzata tramite simulazioni ad ogni frequenza.</a:t>
            </a:r>
            <a:endParaRPr lang="en-US" sz="800" dirty="0"/>
          </a:p>
        </p:txBody>
      </p:sp>
      <p:pic>
        <p:nvPicPr>
          <p:cNvPr id="27" name="Immagine 26">
            <a:extLst>
              <a:ext uri="{FF2B5EF4-FFF2-40B4-BE49-F238E27FC236}">
                <a16:creationId xmlns:a16="http://schemas.microsoft.com/office/drawing/2014/main" id="{6FAF62D6-7BED-BF94-326A-BCCEFF7CFAB4}"/>
              </a:ext>
            </a:extLst>
          </p:cNvPr>
          <p:cNvPicPr/>
          <p:nvPr/>
        </p:nvPicPr>
        <p:blipFill>
          <a:blip r:embed="rId10"/>
          <a:stretch/>
        </p:blipFill>
        <p:spPr>
          <a:xfrm>
            <a:off x="251588" y="1287304"/>
            <a:ext cx="936792" cy="849362"/>
          </a:xfrm>
          <a:prstGeom prst="rect">
            <a:avLst/>
          </a:prstGeom>
          <a:ln>
            <a:noFill/>
          </a:ln>
        </p:spPr>
      </p:pic>
      <p:pic>
        <p:nvPicPr>
          <p:cNvPr id="22" name="Immagine 21">
            <a:extLst>
              <a:ext uri="{FF2B5EF4-FFF2-40B4-BE49-F238E27FC236}">
                <a16:creationId xmlns:a16="http://schemas.microsoft.com/office/drawing/2014/main" id="{7889745D-DCAC-93C8-14E8-20146DFFC16A}"/>
              </a:ext>
            </a:extLst>
          </p:cNvPr>
          <p:cNvPicPr>
            <a:picLocks noChangeAspect="1"/>
          </p:cNvPicPr>
          <p:nvPr/>
        </p:nvPicPr>
        <p:blipFill>
          <a:blip r:embed="rId11"/>
          <a:stretch>
            <a:fillRect/>
          </a:stretch>
        </p:blipFill>
        <p:spPr>
          <a:xfrm>
            <a:off x="1289925" y="1040769"/>
            <a:ext cx="2974695" cy="1064592"/>
          </a:xfrm>
          <a:prstGeom prst="rect">
            <a:avLst/>
          </a:prstGeom>
        </p:spPr>
      </p:pic>
      <p:pic>
        <p:nvPicPr>
          <p:cNvPr id="23" name="Immagine 22">
            <a:extLst>
              <a:ext uri="{FF2B5EF4-FFF2-40B4-BE49-F238E27FC236}">
                <a16:creationId xmlns:a16="http://schemas.microsoft.com/office/drawing/2014/main" id="{E53B62DE-4AE8-B821-8A58-9EEB170A77A2}"/>
              </a:ext>
            </a:extLst>
          </p:cNvPr>
          <p:cNvPicPr>
            <a:picLocks noChangeAspect="1"/>
          </p:cNvPicPr>
          <p:nvPr/>
        </p:nvPicPr>
        <p:blipFill>
          <a:blip r:embed="rId12"/>
          <a:stretch>
            <a:fillRect/>
          </a:stretch>
        </p:blipFill>
        <p:spPr>
          <a:xfrm>
            <a:off x="3624441" y="675256"/>
            <a:ext cx="2790573" cy="1461410"/>
          </a:xfrm>
          <a:prstGeom prst="rect">
            <a:avLst/>
          </a:prstGeom>
        </p:spPr>
      </p:pic>
      <p:sp>
        <p:nvSpPr>
          <p:cNvPr id="26" name="CasellaDiTesto 25">
            <a:extLst>
              <a:ext uri="{FF2B5EF4-FFF2-40B4-BE49-F238E27FC236}">
                <a16:creationId xmlns:a16="http://schemas.microsoft.com/office/drawing/2014/main" id="{7F4CADD1-F9F0-025C-69B9-06FE727939DC}"/>
              </a:ext>
            </a:extLst>
          </p:cNvPr>
          <p:cNvSpPr txBox="1"/>
          <p:nvPr/>
        </p:nvSpPr>
        <p:spPr>
          <a:xfrm>
            <a:off x="209551" y="403936"/>
            <a:ext cx="6228775" cy="892552"/>
          </a:xfrm>
          <a:prstGeom prst="rect">
            <a:avLst/>
          </a:prstGeom>
          <a:noFill/>
        </p:spPr>
        <p:txBody>
          <a:bodyPr wrap="square" rtlCol="0">
            <a:spAutoFit/>
          </a:bodyPr>
          <a:lstStyle/>
          <a:p>
            <a:pPr>
              <a:buSzPct val="70000"/>
            </a:pPr>
            <a:r>
              <a:rPr lang="en-GB" b="1" u="sng" dirty="0" err="1"/>
              <a:t>Fase</a:t>
            </a:r>
            <a:r>
              <a:rPr lang="en-GB" b="1" u="sng" dirty="0"/>
              <a:t> I: test di </a:t>
            </a:r>
            <a:r>
              <a:rPr lang="en-GB" b="1" u="sng" dirty="0" err="1"/>
              <a:t>circuiti</a:t>
            </a:r>
            <a:r>
              <a:rPr lang="en-GB" b="1" u="sng" dirty="0"/>
              <a:t> WPT </a:t>
            </a:r>
            <a:r>
              <a:rPr lang="en-GB" b="1" u="sng" dirty="0" err="1"/>
              <a:t>commerciali</a:t>
            </a:r>
            <a:endParaRPr lang="en-GB" b="1" i="1" u="sng" dirty="0"/>
          </a:p>
          <a:p>
            <a:pPr>
              <a:spcBef>
                <a:spcPts val="600"/>
              </a:spcBef>
              <a:buSzPct val="70000"/>
            </a:pPr>
            <a:r>
              <a:rPr lang="it-IT" sz="1200" dirty="0"/>
              <a:t>SEMTECH </a:t>
            </a:r>
            <a:r>
              <a:rPr lang="it-IT" sz="1200" dirty="0" err="1"/>
              <a:t>LinkCharge</a:t>
            </a:r>
            <a:r>
              <a:rPr lang="it-IT" sz="1200" dirty="0"/>
              <a:t>, test in camera climatica</a:t>
            </a:r>
          </a:p>
          <a:p>
            <a:pPr>
              <a:spcBef>
                <a:spcPts val="600"/>
              </a:spcBef>
              <a:buSzPct val="70000"/>
            </a:pPr>
            <a:r>
              <a:rPr lang="it-IT" sz="1200" i="1" dirty="0"/>
              <a:t>40W, 19 V</a:t>
            </a:r>
          </a:p>
        </p:txBody>
      </p:sp>
      <p:sp>
        <p:nvSpPr>
          <p:cNvPr id="24" name="CasellaDiTesto 23">
            <a:extLst>
              <a:ext uri="{FF2B5EF4-FFF2-40B4-BE49-F238E27FC236}">
                <a16:creationId xmlns:a16="http://schemas.microsoft.com/office/drawing/2014/main" id="{68B8E3CA-C7AC-C6B8-49E6-DF0DE45F003E}"/>
              </a:ext>
            </a:extLst>
          </p:cNvPr>
          <p:cNvSpPr txBox="1"/>
          <p:nvPr/>
        </p:nvSpPr>
        <p:spPr>
          <a:xfrm>
            <a:off x="4620727" y="1379156"/>
            <a:ext cx="1101766" cy="369332"/>
          </a:xfrm>
          <a:prstGeom prst="rect">
            <a:avLst/>
          </a:prstGeom>
          <a:noFill/>
        </p:spPr>
        <p:txBody>
          <a:bodyPr wrap="square" rtlCol="0">
            <a:spAutoFit/>
          </a:bodyPr>
          <a:lstStyle/>
          <a:p>
            <a:r>
              <a:rPr lang="en-US" dirty="0"/>
              <a:t>𝜂</a:t>
            </a:r>
            <a:r>
              <a:rPr lang="en-US" baseline="-25000" dirty="0"/>
              <a:t>max</a:t>
            </a:r>
            <a:r>
              <a:rPr lang="en-US" dirty="0"/>
              <a:t>=77%</a:t>
            </a:r>
          </a:p>
        </p:txBody>
      </p:sp>
    </p:spTree>
    <p:extLst>
      <p:ext uri="{BB962C8B-B14F-4D97-AF65-F5344CB8AC3E}">
        <p14:creationId xmlns:p14="http://schemas.microsoft.com/office/powerpoint/2010/main" val="2828258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646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
        <p:nvSpPr>
          <p:cNvPr id="5" name="CasellaDiTesto 4">
            <a:extLst>
              <a:ext uri="{FF2B5EF4-FFF2-40B4-BE49-F238E27FC236}">
                <a16:creationId xmlns:a16="http://schemas.microsoft.com/office/drawing/2014/main" id="{A88FE545-B0BD-53EA-6BED-D969FBF3E768}"/>
              </a:ext>
            </a:extLst>
          </p:cNvPr>
          <p:cNvSpPr txBox="1"/>
          <p:nvPr/>
        </p:nvSpPr>
        <p:spPr>
          <a:xfrm>
            <a:off x="70845" y="474839"/>
            <a:ext cx="7873410" cy="369332"/>
          </a:xfrm>
          <a:prstGeom prst="rect">
            <a:avLst/>
          </a:prstGeom>
          <a:noFill/>
        </p:spPr>
        <p:txBody>
          <a:bodyPr wrap="square" rtlCol="0">
            <a:spAutoFit/>
          </a:bodyPr>
          <a:lstStyle/>
          <a:p>
            <a:pPr>
              <a:buSzPct val="70000"/>
            </a:pPr>
            <a:r>
              <a:rPr lang="en-GB" b="1" u="sng" dirty="0" err="1"/>
              <a:t>Fase</a:t>
            </a:r>
            <a:r>
              <a:rPr lang="en-GB" b="1" u="sng" dirty="0"/>
              <a:t> III: design, </a:t>
            </a:r>
            <a:r>
              <a:rPr lang="en-GB" b="1" u="sng" dirty="0" err="1"/>
              <a:t>realizzazione</a:t>
            </a:r>
            <a:r>
              <a:rPr lang="en-GB" b="1" u="sng" dirty="0"/>
              <a:t> e test di </a:t>
            </a:r>
            <a:r>
              <a:rPr lang="en-GB" b="1" u="sng" dirty="0" err="1"/>
              <a:t>circuiti</a:t>
            </a:r>
            <a:r>
              <a:rPr lang="en-GB" b="1" u="sng" dirty="0"/>
              <a:t> TX con Si-MOSFET e </a:t>
            </a:r>
            <a:r>
              <a:rPr lang="en-GB" b="1" u="sng" dirty="0" err="1"/>
              <a:t>GaN</a:t>
            </a:r>
            <a:r>
              <a:rPr lang="en-GB" b="1" u="sng" dirty="0"/>
              <a:t>-HEMT (1)</a:t>
            </a:r>
            <a:endParaRPr lang="en-GB" b="1" i="1" u="sng" dirty="0"/>
          </a:p>
        </p:txBody>
      </p:sp>
      <p:pic>
        <p:nvPicPr>
          <p:cNvPr id="6" name="Immagine 5">
            <a:extLst>
              <a:ext uri="{FF2B5EF4-FFF2-40B4-BE49-F238E27FC236}">
                <a16:creationId xmlns:a16="http://schemas.microsoft.com/office/drawing/2014/main" id="{59F5351C-BAD4-E23D-0673-9F65E6221182}"/>
              </a:ext>
            </a:extLst>
          </p:cNvPr>
          <p:cNvPicPr>
            <a:picLocks noChangeAspect="1"/>
          </p:cNvPicPr>
          <p:nvPr/>
        </p:nvPicPr>
        <p:blipFill>
          <a:blip r:embed="rId5"/>
          <a:srcRect l="36" r="36"/>
          <a:stretch>
            <a:fillRect/>
          </a:stretch>
        </p:blipFill>
        <p:spPr bwMode="auto">
          <a:xfrm>
            <a:off x="247242" y="965916"/>
            <a:ext cx="3604382" cy="1346552"/>
          </a:xfrm>
          <a:prstGeom prst="rect">
            <a:avLst/>
          </a:prstGeom>
          <a:ln>
            <a:noFill/>
          </a:ln>
          <a:extLst>
            <a:ext uri="{53640926-AAD7-44D8-BBD7-CCE9431645EC}">
              <a14:shadowObscured xmlns:a14="http://schemas.microsoft.com/office/drawing/2010/main"/>
            </a:ext>
          </a:extLst>
        </p:spPr>
      </p:pic>
      <p:pic>
        <p:nvPicPr>
          <p:cNvPr id="7" name="Immagine 6">
            <a:extLst>
              <a:ext uri="{FF2B5EF4-FFF2-40B4-BE49-F238E27FC236}">
                <a16:creationId xmlns:a16="http://schemas.microsoft.com/office/drawing/2014/main" id="{A49986D0-58BC-9875-8F97-8C65F15FC8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8492" y="899023"/>
            <a:ext cx="1797142" cy="2040188"/>
          </a:xfrm>
          <a:prstGeom prst="rect">
            <a:avLst/>
          </a:prstGeom>
        </p:spPr>
      </p:pic>
      <p:pic>
        <p:nvPicPr>
          <p:cNvPr id="9" name="Immagine 8">
            <a:extLst>
              <a:ext uri="{FF2B5EF4-FFF2-40B4-BE49-F238E27FC236}">
                <a16:creationId xmlns:a16="http://schemas.microsoft.com/office/drawing/2014/main" id="{A17AF2EA-C12E-F708-DA8D-3BB2310BCB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1449" y="899023"/>
            <a:ext cx="1806436" cy="2040188"/>
          </a:xfrm>
          <a:prstGeom prst="rect">
            <a:avLst/>
          </a:prstGeom>
        </p:spPr>
      </p:pic>
      <p:sp>
        <p:nvSpPr>
          <p:cNvPr id="8" name="CasellaDiTesto 7">
            <a:extLst>
              <a:ext uri="{FF2B5EF4-FFF2-40B4-BE49-F238E27FC236}">
                <a16:creationId xmlns:a16="http://schemas.microsoft.com/office/drawing/2014/main" id="{2F712E2D-5215-C273-4935-77083FCB6A3C}"/>
              </a:ext>
            </a:extLst>
          </p:cNvPr>
          <p:cNvSpPr txBox="1"/>
          <p:nvPr/>
        </p:nvSpPr>
        <p:spPr>
          <a:xfrm>
            <a:off x="4486952" y="2939211"/>
            <a:ext cx="3457303" cy="215444"/>
          </a:xfrm>
          <a:prstGeom prst="rect">
            <a:avLst/>
          </a:prstGeom>
          <a:noFill/>
        </p:spPr>
        <p:txBody>
          <a:bodyPr wrap="square" rtlCol="0">
            <a:spAutoFit/>
          </a:bodyPr>
          <a:lstStyle/>
          <a:p>
            <a:r>
              <a:rPr lang="it-IT" sz="800" dirty="0"/>
              <a:t>Prototipi per il WPT con MOSFET in Silicio (sinistra) e HEMT in </a:t>
            </a:r>
            <a:r>
              <a:rPr lang="it-IT" sz="800" dirty="0" err="1"/>
              <a:t>GaN</a:t>
            </a:r>
            <a:r>
              <a:rPr lang="it-IT" sz="800" dirty="0"/>
              <a:t> (destra) </a:t>
            </a:r>
            <a:endParaRPr lang="en-US" sz="800" dirty="0"/>
          </a:p>
        </p:txBody>
      </p:sp>
      <p:pic>
        <p:nvPicPr>
          <p:cNvPr id="12" name="Immagine 11">
            <a:extLst>
              <a:ext uri="{FF2B5EF4-FFF2-40B4-BE49-F238E27FC236}">
                <a16:creationId xmlns:a16="http://schemas.microsoft.com/office/drawing/2014/main" id="{74847F02-664C-EC70-F8F6-AEDA8F44CA74}"/>
              </a:ext>
            </a:extLst>
          </p:cNvPr>
          <p:cNvPicPr>
            <a:picLocks noChangeAspect="1"/>
          </p:cNvPicPr>
          <p:nvPr/>
        </p:nvPicPr>
        <p:blipFill>
          <a:blip r:embed="rId8"/>
          <a:stretch>
            <a:fillRect/>
          </a:stretch>
        </p:blipFill>
        <p:spPr>
          <a:xfrm>
            <a:off x="31691" y="2614260"/>
            <a:ext cx="4239898" cy="1852651"/>
          </a:xfrm>
          <a:prstGeom prst="rect">
            <a:avLst/>
          </a:prstGeom>
        </p:spPr>
      </p:pic>
      <p:sp>
        <p:nvSpPr>
          <p:cNvPr id="13" name="CasellaDiTesto 12">
            <a:extLst>
              <a:ext uri="{FF2B5EF4-FFF2-40B4-BE49-F238E27FC236}">
                <a16:creationId xmlns:a16="http://schemas.microsoft.com/office/drawing/2014/main" id="{C92ACF3A-DD3F-88FE-67BA-5DA5EBB88434}"/>
              </a:ext>
            </a:extLst>
          </p:cNvPr>
          <p:cNvSpPr txBox="1"/>
          <p:nvPr/>
        </p:nvSpPr>
        <p:spPr>
          <a:xfrm>
            <a:off x="1089625" y="4489190"/>
            <a:ext cx="2168434" cy="215444"/>
          </a:xfrm>
          <a:prstGeom prst="rect">
            <a:avLst/>
          </a:prstGeom>
          <a:noFill/>
        </p:spPr>
        <p:txBody>
          <a:bodyPr wrap="square" rtlCol="0">
            <a:spAutoFit/>
          </a:bodyPr>
          <a:lstStyle/>
          <a:p>
            <a:r>
              <a:rPr lang="it-IT" sz="800" dirty="0"/>
              <a:t>Schema a blocchi del sistema WPT realizzato </a:t>
            </a:r>
            <a:endParaRPr lang="en-US" sz="800" dirty="0"/>
          </a:p>
        </p:txBody>
      </p:sp>
      <p:pic>
        <p:nvPicPr>
          <p:cNvPr id="15" name="Immagine 14">
            <a:extLst>
              <a:ext uri="{FF2B5EF4-FFF2-40B4-BE49-F238E27FC236}">
                <a16:creationId xmlns:a16="http://schemas.microsoft.com/office/drawing/2014/main" id="{9602C21A-46FD-0FC1-8694-AC30330D673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75656" y="887566"/>
            <a:ext cx="1797142" cy="1353909"/>
          </a:xfrm>
          <a:prstGeom prst="rect">
            <a:avLst/>
          </a:prstGeom>
        </p:spPr>
      </p:pic>
      <p:pic>
        <p:nvPicPr>
          <p:cNvPr id="16" name="Immagine 15">
            <a:extLst>
              <a:ext uri="{FF2B5EF4-FFF2-40B4-BE49-F238E27FC236}">
                <a16:creationId xmlns:a16="http://schemas.microsoft.com/office/drawing/2014/main" id="{6E766A8F-73D1-FC77-46D2-C30E5FC89631}"/>
              </a:ext>
            </a:extLst>
          </p:cNvPr>
          <p:cNvPicPr>
            <a:picLocks noChangeAspect="1"/>
          </p:cNvPicPr>
          <p:nvPr/>
        </p:nvPicPr>
        <p:blipFill rotWithShape="1">
          <a:blip r:embed="rId10">
            <a:extLst>
              <a:ext uri="{28A0092B-C50C-407E-A947-70E740481C1C}">
                <a14:useLocalDpi xmlns:a14="http://schemas.microsoft.com/office/drawing/2010/main" val="0"/>
              </a:ext>
            </a:extLst>
          </a:blip>
          <a:srcRect l="3470" r="19235" b="10109"/>
          <a:stretch/>
        </p:blipFill>
        <p:spPr bwMode="auto">
          <a:xfrm>
            <a:off x="8135226" y="2312468"/>
            <a:ext cx="1842385" cy="1606390"/>
          </a:xfrm>
          <a:prstGeom prst="rect">
            <a:avLst/>
          </a:prstGeom>
          <a:noFill/>
          <a:ln>
            <a:noFill/>
          </a:ln>
          <a:extLst>
            <a:ext uri="{53640926-AAD7-44D8-BBD7-CCE9431645EC}">
              <a14:shadowObscured xmlns:a14="http://schemas.microsoft.com/office/drawing/2010/main"/>
            </a:ext>
          </a:extLst>
        </p:spPr>
      </p:pic>
      <p:pic>
        <p:nvPicPr>
          <p:cNvPr id="17" name="Immagine 16">
            <a:extLst>
              <a:ext uri="{FF2B5EF4-FFF2-40B4-BE49-F238E27FC236}">
                <a16:creationId xmlns:a16="http://schemas.microsoft.com/office/drawing/2014/main" id="{89C55B6C-D997-A729-A0EC-949C2B2266E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bwMode="auto">
          <a:xfrm>
            <a:off x="4486952" y="3190708"/>
            <a:ext cx="3281513" cy="1746363"/>
          </a:xfrm>
          <a:prstGeom prst="rect">
            <a:avLst/>
          </a:prstGeom>
          <a:ln>
            <a:noFill/>
          </a:ln>
          <a:extLst>
            <a:ext uri="{53640926-AAD7-44D8-BBD7-CCE9431645EC}">
              <a14:shadowObscured xmlns:a14="http://schemas.microsoft.com/office/drawing/2010/main"/>
            </a:ext>
          </a:extLst>
        </p:spPr>
      </p:pic>
      <p:sp>
        <p:nvSpPr>
          <p:cNvPr id="18" name="CasellaDiTesto 17">
            <a:extLst>
              <a:ext uri="{FF2B5EF4-FFF2-40B4-BE49-F238E27FC236}">
                <a16:creationId xmlns:a16="http://schemas.microsoft.com/office/drawing/2014/main" id="{F8F838DD-4988-FCE9-91CD-6D14B725C206}"/>
              </a:ext>
            </a:extLst>
          </p:cNvPr>
          <p:cNvSpPr txBox="1"/>
          <p:nvPr/>
        </p:nvSpPr>
        <p:spPr>
          <a:xfrm>
            <a:off x="5453077" y="4937071"/>
            <a:ext cx="1525052" cy="215444"/>
          </a:xfrm>
          <a:prstGeom prst="rect">
            <a:avLst/>
          </a:prstGeom>
          <a:noFill/>
        </p:spPr>
        <p:txBody>
          <a:bodyPr wrap="square" rtlCol="0">
            <a:spAutoFit/>
          </a:bodyPr>
          <a:lstStyle/>
          <a:p>
            <a:r>
              <a:rPr lang="it-IT" sz="800" dirty="0"/>
              <a:t>Set-up sperimentale di prova</a:t>
            </a:r>
            <a:endParaRPr lang="en-US" sz="800" dirty="0"/>
          </a:p>
        </p:txBody>
      </p:sp>
      <p:sp>
        <p:nvSpPr>
          <p:cNvPr id="19" name="CasellaDiTesto 18">
            <a:extLst>
              <a:ext uri="{FF2B5EF4-FFF2-40B4-BE49-F238E27FC236}">
                <a16:creationId xmlns:a16="http://schemas.microsoft.com/office/drawing/2014/main" id="{E7003317-DDA0-DE7A-FD6C-45FB69D138E2}"/>
              </a:ext>
            </a:extLst>
          </p:cNvPr>
          <p:cNvSpPr txBox="1"/>
          <p:nvPr/>
        </p:nvSpPr>
        <p:spPr>
          <a:xfrm>
            <a:off x="8326197" y="3876586"/>
            <a:ext cx="1842385" cy="338554"/>
          </a:xfrm>
          <a:prstGeom prst="rect">
            <a:avLst/>
          </a:prstGeom>
          <a:noFill/>
        </p:spPr>
        <p:txBody>
          <a:bodyPr wrap="square" rtlCol="0">
            <a:spAutoFit/>
          </a:bodyPr>
          <a:lstStyle/>
          <a:p>
            <a:r>
              <a:rPr lang="it-IT" sz="800" dirty="0"/>
              <a:t>Esempio di antenna realizzata e caratterizzazione spettrale</a:t>
            </a:r>
            <a:endParaRPr lang="en-US" sz="800" dirty="0"/>
          </a:p>
        </p:txBody>
      </p:sp>
    </p:spTree>
    <p:extLst>
      <p:ext uri="{BB962C8B-B14F-4D97-AF65-F5344CB8AC3E}">
        <p14:creationId xmlns:p14="http://schemas.microsoft.com/office/powerpoint/2010/main" val="254523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646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
        <p:nvSpPr>
          <p:cNvPr id="5" name="CasellaDiTesto 4">
            <a:extLst>
              <a:ext uri="{FF2B5EF4-FFF2-40B4-BE49-F238E27FC236}">
                <a16:creationId xmlns:a16="http://schemas.microsoft.com/office/drawing/2014/main" id="{A88FE545-B0BD-53EA-6BED-D969FBF3E768}"/>
              </a:ext>
            </a:extLst>
          </p:cNvPr>
          <p:cNvSpPr txBox="1"/>
          <p:nvPr/>
        </p:nvSpPr>
        <p:spPr>
          <a:xfrm>
            <a:off x="203950" y="467211"/>
            <a:ext cx="8115212" cy="369332"/>
          </a:xfrm>
          <a:prstGeom prst="rect">
            <a:avLst/>
          </a:prstGeom>
          <a:noFill/>
        </p:spPr>
        <p:txBody>
          <a:bodyPr wrap="square" rtlCol="0">
            <a:spAutoFit/>
          </a:bodyPr>
          <a:lstStyle/>
          <a:p>
            <a:pPr>
              <a:buSzPct val="70000"/>
            </a:pPr>
            <a:r>
              <a:rPr lang="en-GB" b="1" u="sng" dirty="0"/>
              <a:t>Fase III: design, realizzazione e test di circuiti TX con Si-MOSFET e GaN-HEMT (2)</a:t>
            </a:r>
            <a:endParaRPr lang="en-GB" b="1" i="1" u="sng" dirty="0"/>
          </a:p>
        </p:txBody>
      </p:sp>
      <p:pic>
        <p:nvPicPr>
          <p:cNvPr id="10" name="Immagine 9">
            <a:extLst>
              <a:ext uri="{FF2B5EF4-FFF2-40B4-BE49-F238E27FC236}">
                <a16:creationId xmlns:a16="http://schemas.microsoft.com/office/drawing/2014/main" id="{F723C6DC-A9F3-2F52-8F74-C5675626E6BE}"/>
              </a:ext>
            </a:extLst>
          </p:cNvPr>
          <p:cNvPicPr>
            <a:picLocks noChangeAspect="1"/>
          </p:cNvPicPr>
          <p:nvPr/>
        </p:nvPicPr>
        <p:blipFill>
          <a:blip r:embed="rId5"/>
          <a:stretch>
            <a:fillRect/>
          </a:stretch>
        </p:blipFill>
        <p:spPr>
          <a:xfrm>
            <a:off x="6624208" y="849385"/>
            <a:ext cx="3252467" cy="1439685"/>
          </a:xfrm>
          <a:prstGeom prst="rect">
            <a:avLst/>
          </a:prstGeom>
        </p:spPr>
      </p:pic>
      <p:pic>
        <p:nvPicPr>
          <p:cNvPr id="11" name="Immagine 10">
            <a:extLst>
              <a:ext uri="{FF2B5EF4-FFF2-40B4-BE49-F238E27FC236}">
                <a16:creationId xmlns:a16="http://schemas.microsoft.com/office/drawing/2014/main" id="{29A277DA-A50F-7309-FB72-DBDDB323C88C}"/>
              </a:ext>
            </a:extLst>
          </p:cNvPr>
          <p:cNvPicPr>
            <a:picLocks noChangeAspect="1"/>
          </p:cNvPicPr>
          <p:nvPr/>
        </p:nvPicPr>
        <p:blipFill>
          <a:blip r:embed="rId6"/>
          <a:stretch>
            <a:fillRect/>
          </a:stretch>
        </p:blipFill>
        <p:spPr>
          <a:xfrm>
            <a:off x="6655073" y="2289070"/>
            <a:ext cx="3061967" cy="2945276"/>
          </a:xfrm>
          <a:prstGeom prst="rect">
            <a:avLst/>
          </a:prstGeom>
        </p:spPr>
      </p:pic>
      <p:pic>
        <p:nvPicPr>
          <p:cNvPr id="14" name="Immagine 13">
            <a:extLst>
              <a:ext uri="{FF2B5EF4-FFF2-40B4-BE49-F238E27FC236}">
                <a16:creationId xmlns:a16="http://schemas.microsoft.com/office/drawing/2014/main" id="{717C0C11-A52E-5962-F979-DCEBF8074F69}"/>
              </a:ext>
            </a:extLst>
          </p:cNvPr>
          <p:cNvPicPr>
            <a:picLocks noChangeAspect="1"/>
          </p:cNvPicPr>
          <p:nvPr/>
        </p:nvPicPr>
        <p:blipFill>
          <a:blip r:embed="rId7"/>
          <a:stretch>
            <a:fillRect/>
          </a:stretch>
        </p:blipFill>
        <p:spPr>
          <a:xfrm>
            <a:off x="682915" y="778179"/>
            <a:ext cx="4885151" cy="3912672"/>
          </a:xfrm>
          <a:prstGeom prst="rect">
            <a:avLst/>
          </a:prstGeom>
        </p:spPr>
      </p:pic>
      <p:sp>
        <p:nvSpPr>
          <p:cNvPr id="26" name="CasellaDiTesto 25">
            <a:extLst>
              <a:ext uri="{FF2B5EF4-FFF2-40B4-BE49-F238E27FC236}">
                <a16:creationId xmlns:a16="http://schemas.microsoft.com/office/drawing/2014/main" id="{886B43C0-2B69-1D1C-E529-9100D6DCACE6}"/>
              </a:ext>
            </a:extLst>
          </p:cNvPr>
          <p:cNvSpPr txBox="1"/>
          <p:nvPr/>
        </p:nvSpPr>
        <p:spPr>
          <a:xfrm>
            <a:off x="491527" y="4635411"/>
            <a:ext cx="5145999" cy="461665"/>
          </a:xfrm>
          <a:prstGeom prst="rect">
            <a:avLst/>
          </a:prstGeom>
          <a:noFill/>
        </p:spPr>
        <p:txBody>
          <a:bodyPr wrap="square" rtlCol="0">
            <a:spAutoFit/>
          </a:bodyPr>
          <a:lstStyle/>
          <a:p>
            <a:pPr algn="just"/>
            <a:r>
              <a:rPr lang="en-US" sz="800" dirty="0"/>
              <a:t>Comparison of efficiency and output power of the two WPT systems at varying loads, with an input voltage of 12 V, for four different antenna distances (2.5, 5, 10, and 20 mm). </a:t>
            </a:r>
            <a:r>
              <a:rPr lang="it-IT" sz="800" dirty="0"/>
              <a:t>(</a:t>
            </a:r>
            <a:r>
              <a:rPr lang="it-IT" sz="800" b="1" dirty="0"/>
              <a:t>a</a:t>
            </a:r>
            <a:r>
              <a:rPr lang="en-US" sz="800" dirty="0"/>
              <a:t> </a:t>
            </a:r>
            <a:r>
              <a:rPr lang="it-IT" sz="800" dirty="0"/>
              <a:t>) </a:t>
            </a:r>
            <a:r>
              <a:rPr lang="it-IT" sz="800" dirty="0" err="1"/>
              <a:t>GaN</a:t>
            </a:r>
            <a:r>
              <a:rPr lang="it-IT" sz="800" dirty="0"/>
              <a:t> vs. Silicon 2.5 mm; (</a:t>
            </a:r>
            <a:r>
              <a:rPr lang="it-IT" sz="800" b="1" dirty="0"/>
              <a:t>b</a:t>
            </a:r>
            <a:r>
              <a:rPr lang="it-IT" sz="800" dirty="0"/>
              <a:t>) </a:t>
            </a:r>
            <a:r>
              <a:rPr lang="it-IT" sz="800" dirty="0" err="1"/>
              <a:t>GaN</a:t>
            </a:r>
            <a:r>
              <a:rPr lang="it-IT" sz="800" dirty="0"/>
              <a:t> vs. silicon 5 mm; (</a:t>
            </a:r>
            <a:r>
              <a:rPr lang="it-IT" sz="800" b="1" dirty="0"/>
              <a:t>c</a:t>
            </a:r>
            <a:r>
              <a:rPr lang="it-IT" sz="800" dirty="0"/>
              <a:t>) </a:t>
            </a:r>
            <a:r>
              <a:rPr lang="it-IT" sz="800" dirty="0" err="1"/>
              <a:t>GaN</a:t>
            </a:r>
            <a:r>
              <a:rPr lang="it-IT" sz="800" dirty="0"/>
              <a:t> vs. silicon 10 mm; (</a:t>
            </a:r>
            <a:r>
              <a:rPr lang="it-IT" sz="800" b="1" dirty="0"/>
              <a:t>d</a:t>
            </a:r>
            <a:r>
              <a:rPr lang="it-IT" sz="800" dirty="0"/>
              <a:t>). </a:t>
            </a:r>
            <a:r>
              <a:rPr lang="en-US" sz="800" dirty="0" err="1"/>
              <a:t>GaN</a:t>
            </a:r>
            <a:r>
              <a:rPr lang="en-US" sz="800" dirty="0"/>
              <a:t> vs. silicon 20 mm.</a:t>
            </a:r>
            <a:endParaRPr lang="it-IT" sz="800" dirty="0"/>
          </a:p>
        </p:txBody>
      </p:sp>
    </p:spTree>
    <p:extLst>
      <p:ext uri="{BB962C8B-B14F-4D97-AF65-F5344CB8AC3E}">
        <p14:creationId xmlns:p14="http://schemas.microsoft.com/office/powerpoint/2010/main" val="3630987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59D7701-263D-43A1-83F7-701EFC2965A5}"/>
              </a:ext>
            </a:extLst>
          </p:cNvPr>
          <p:cNvSpPr txBox="1"/>
          <p:nvPr/>
        </p:nvSpPr>
        <p:spPr>
          <a:xfrm>
            <a:off x="688522" y="474839"/>
            <a:ext cx="9384842" cy="3447098"/>
          </a:xfrm>
          <a:prstGeom prst="rect">
            <a:avLst/>
          </a:prstGeom>
          <a:noFill/>
        </p:spPr>
        <p:txBody>
          <a:bodyPr wrap="square" rtlCol="0">
            <a:spAutoFit/>
          </a:bodyPr>
          <a:lstStyle/>
          <a:p>
            <a:pPr>
              <a:buSzPct val="70000"/>
            </a:pPr>
            <a:r>
              <a:rPr lang="en-GB" sz="2400" b="1" u="sng" dirty="0" err="1"/>
              <a:t>Contributo</a:t>
            </a:r>
            <a:r>
              <a:rPr lang="en-GB" sz="2400" b="1" u="sng" dirty="0"/>
              <a:t> </a:t>
            </a:r>
            <a:r>
              <a:rPr lang="en-GB" sz="2400" b="1" u="sng" dirty="0" err="1"/>
              <a:t>Università</a:t>
            </a:r>
            <a:r>
              <a:rPr lang="en-GB" sz="2400" b="1" u="sng" dirty="0"/>
              <a:t> di Padova:</a:t>
            </a:r>
          </a:p>
          <a:p>
            <a:pPr>
              <a:spcBef>
                <a:spcPts val="600"/>
              </a:spcBef>
              <a:buSzPct val="70000"/>
            </a:pPr>
            <a:r>
              <a:rPr lang="en-GB" sz="2000" i="1" dirty="0"/>
              <a:t>Studio </a:t>
            </a:r>
            <a:r>
              <a:rPr lang="en-GB" sz="2000" i="1" dirty="0" err="1"/>
              <a:t>comparativo</a:t>
            </a:r>
            <a:r>
              <a:rPr lang="en-GB" sz="2000" i="1" dirty="0"/>
              <a:t> </a:t>
            </a:r>
            <a:r>
              <a:rPr lang="en-GB" sz="2000" i="1" dirty="0" err="1"/>
              <a:t>fra</a:t>
            </a:r>
            <a:r>
              <a:rPr lang="en-GB" sz="2000" i="1" dirty="0"/>
              <a:t> </a:t>
            </a:r>
            <a:r>
              <a:rPr lang="en-GB" sz="2000" i="1" dirty="0" err="1"/>
              <a:t>circuiti</a:t>
            </a:r>
            <a:r>
              <a:rPr lang="en-GB" sz="2000" i="1" dirty="0"/>
              <a:t> di </a:t>
            </a:r>
            <a:r>
              <a:rPr lang="en-GB" sz="2000" i="1" dirty="0" err="1"/>
              <a:t>trasmissione</a:t>
            </a:r>
            <a:r>
              <a:rPr lang="en-GB" sz="2000" i="1" dirty="0"/>
              <a:t> </a:t>
            </a:r>
            <a:r>
              <a:rPr lang="en-GB" sz="2000" i="1" dirty="0" err="1"/>
              <a:t>basati</a:t>
            </a:r>
            <a:r>
              <a:rPr lang="en-GB" sz="2000" i="1" dirty="0"/>
              <a:t> </a:t>
            </a:r>
            <a:r>
              <a:rPr lang="en-GB" sz="2000" i="1" dirty="0" err="1"/>
              <a:t>sulle</a:t>
            </a:r>
            <a:r>
              <a:rPr lang="en-GB" sz="2000" i="1" dirty="0"/>
              <a:t> </a:t>
            </a:r>
            <a:r>
              <a:rPr lang="en-GB" sz="2000" i="1" dirty="0" err="1"/>
              <a:t>topologie</a:t>
            </a:r>
            <a:r>
              <a:rPr lang="en-GB" sz="2000" i="1" dirty="0"/>
              <a:t> Dual-Active Half Bridge e LLC con </a:t>
            </a:r>
            <a:r>
              <a:rPr lang="en-GB" sz="2000" i="1" dirty="0" err="1"/>
              <a:t>l’utilizzo</a:t>
            </a:r>
            <a:r>
              <a:rPr lang="en-GB" sz="2000" i="1" dirty="0"/>
              <a:t> di </a:t>
            </a:r>
            <a:r>
              <a:rPr lang="en-GB" sz="2000" i="1" dirty="0" err="1"/>
              <a:t>dispositivi</a:t>
            </a:r>
            <a:r>
              <a:rPr lang="en-GB" sz="2000" i="1" dirty="0"/>
              <a:t> in </a:t>
            </a:r>
            <a:r>
              <a:rPr lang="en-GB" sz="2000" i="1" dirty="0" err="1"/>
              <a:t>Nitruro</a:t>
            </a:r>
            <a:r>
              <a:rPr lang="en-GB" sz="2000" i="1" dirty="0"/>
              <a:t> di Gallio (</a:t>
            </a:r>
            <a:r>
              <a:rPr lang="en-GB" sz="2000" i="1" dirty="0" err="1"/>
              <a:t>GaN</a:t>
            </a:r>
            <a:r>
              <a:rPr lang="en-GB" sz="2000" i="1" dirty="0"/>
              <a:t>)</a:t>
            </a:r>
            <a:endParaRPr lang="it-IT" sz="2000" i="1" dirty="0"/>
          </a:p>
          <a:p>
            <a:pPr>
              <a:buSzPct val="70000"/>
            </a:pPr>
            <a:endParaRPr lang="it-IT" sz="2400" b="1" u="sng" dirty="0"/>
          </a:p>
          <a:p>
            <a:pPr>
              <a:buSzPct val="70000"/>
            </a:pPr>
            <a:endParaRPr lang="en-GB" sz="1600" b="1" u="sng" dirty="0"/>
          </a:p>
          <a:p>
            <a:pPr>
              <a:spcAft>
                <a:spcPts val="600"/>
              </a:spcAft>
              <a:buSzPct val="70000"/>
            </a:pPr>
            <a:r>
              <a:rPr lang="en-GB" sz="2400" b="1" u="sng" dirty="0" err="1"/>
              <a:t>Specifiche</a:t>
            </a:r>
            <a:r>
              <a:rPr lang="en-GB" sz="2400" b="1" u="sng" dirty="0"/>
              <a:t> </a:t>
            </a:r>
            <a:r>
              <a:rPr lang="en-GB" sz="2400" b="1" u="sng" dirty="0" err="1"/>
              <a:t>Principali</a:t>
            </a:r>
            <a:r>
              <a:rPr lang="en-GB" sz="2400" b="1" u="sng" dirty="0"/>
              <a:t>:</a:t>
            </a:r>
          </a:p>
          <a:p>
            <a:pPr marL="285750" indent="-285750">
              <a:buSzPct val="70000"/>
              <a:buFont typeface="Arial" panose="020B0604020202020204" pitchFamily="34" charset="0"/>
              <a:buChar char="•"/>
            </a:pPr>
            <a:r>
              <a:rPr lang="it-IT" sz="2000" i="1" dirty="0">
                <a:sym typeface="Wingdings" panose="05000000000000000000" pitchFamily="2" charset="2"/>
              </a:rPr>
              <a:t>Potenza: fino a 20 </a:t>
            </a:r>
            <a:r>
              <a:rPr lang="it-IT" sz="2000" i="1" dirty="0" err="1">
                <a:sym typeface="Wingdings" panose="05000000000000000000" pitchFamily="2" charset="2"/>
              </a:rPr>
              <a:t>W</a:t>
            </a:r>
            <a:endParaRPr lang="it-IT" sz="2000" i="1" dirty="0"/>
          </a:p>
          <a:p>
            <a:pPr marL="285750" indent="-285750">
              <a:buSzPct val="70000"/>
              <a:buFont typeface="Arial" panose="020B0604020202020204" pitchFamily="34" charset="0"/>
              <a:buChar char="•"/>
            </a:pPr>
            <a:r>
              <a:rPr lang="it-IT" sz="2000" i="1" dirty="0"/>
              <a:t>Efficienza massima 89.8%</a:t>
            </a:r>
          </a:p>
          <a:p>
            <a:pPr marL="285750" indent="-285750">
              <a:buSzPct val="70000"/>
              <a:buFont typeface="Arial" panose="020B0604020202020204" pitchFamily="34" charset="0"/>
              <a:buChar char="•"/>
            </a:pPr>
            <a:r>
              <a:rPr lang="it-IT" sz="2000" i="1" dirty="0"/>
              <a:t>Frequenza: fino ad 450kHz</a:t>
            </a:r>
          </a:p>
          <a:p>
            <a:pPr marL="285750" indent="-285750">
              <a:buSzPct val="70000"/>
              <a:buFont typeface="Arial" panose="020B0604020202020204" pitchFamily="34" charset="0"/>
              <a:buChar char="•"/>
            </a:pPr>
            <a:r>
              <a:rPr lang="it-IT" sz="2000" i="1" dirty="0"/>
              <a:t>Finestra disponibile : inferiore a 23mmx23mm</a:t>
            </a:r>
          </a:p>
        </p:txBody>
      </p:sp>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646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Tree>
    <p:extLst>
      <p:ext uri="{BB962C8B-B14F-4D97-AF65-F5344CB8AC3E}">
        <p14:creationId xmlns:p14="http://schemas.microsoft.com/office/powerpoint/2010/main" val="1946719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59D7701-263D-43A1-83F7-701EFC2965A5}"/>
              </a:ext>
            </a:extLst>
          </p:cNvPr>
          <p:cNvSpPr txBox="1"/>
          <p:nvPr/>
        </p:nvSpPr>
        <p:spPr>
          <a:xfrm>
            <a:off x="477931" y="486311"/>
            <a:ext cx="9384842" cy="400110"/>
          </a:xfrm>
          <a:prstGeom prst="rect">
            <a:avLst/>
          </a:prstGeom>
          <a:noFill/>
        </p:spPr>
        <p:txBody>
          <a:bodyPr wrap="square" rtlCol="0">
            <a:spAutoFit/>
          </a:bodyPr>
          <a:lstStyle/>
          <a:p>
            <a:pPr algn="ctr">
              <a:buSzPct val="70000"/>
            </a:pPr>
            <a:r>
              <a:rPr lang="en-GB" sz="2000" b="1" u="sng" dirty="0" err="1"/>
              <a:t>Prototipi</a:t>
            </a:r>
            <a:r>
              <a:rPr lang="en-GB" sz="2000" b="1" u="sng" dirty="0"/>
              <a:t> con </a:t>
            </a:r>
            <a:r>
              <a:rPr lang="en-GB" sz="2000" b="1" u="sng" dirty="0" err="1"/>
              <a:t>dispositivi</a:t>
            </a:r>
            <a:r>
              <a:rPr lang="en-GB" sz="2000" b="1" u="sng" dirty="0"/>
              <a:t> </a:t>
            </a:r>
            <a:r>
              <a:rPr lang="en-GB" sz="2000" b="1" u="sng" dirty="0" err="1"/>
              <a:t>GaN</a:t>
            </a:r>
            <a:endParaRPr lang="en-GB" sz="2000" b="1" u="sng" dirty="0"/>
          </a:p>
        </p:txBody>
      </p:sp>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646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
        <p:nvSpPr>
          <p:cNvPr id="65" name="CasellaDiTesto 8">
            <a:extLst>
              <a:ext uri="{FF2B5EF4-FFF2-40B4-BE49-F238E27FC236}">
                <a16:creationId xmlns:a16="http://schemas.microsoft.com/office/drawing/2014/main" id="{3F731938-F039-D233-0F31-E4E100C1A700}"/>
              </a:ext>
            </a:extLst>
          </p:cNvPr>
          <p:cNvSpPr txBox="1"/>
          <p:nvPr/>
        </p:nvSpPr>
        <p:spPr>
          <a:xfrm>
            <a:off x="2110399" y="715128"/>
            <a:ext cx="800980" cy="369332"/>
          </a:xfrm>
          <a:prstGeom prst="rect">
            <a:avLst/>
          </a:prstGeom>
          <a:noFill/>
        </p:spPr>
        <p:txBody>
          <a:bodyPr wrap="square" rtlCol="0">
            <a:spAutoFit/>
          </a:bodyPr>
          <a:lstStyle/>
          <a:p>
            <a:r>
              <a:rPr lang="it-IT" b="1" dirty="0"/>
              <a:t>DAHB</a:t>
            </a:r>
            <a:r>
              <a:rPr lang="it-IT" dirty="0"/>
              <a:t> </a:t>
            </a:r>
          </a:p>
        </p:txBody>
      </p:sp>
      <p:sp>
        <p:nvSpPr>
          <p:cNvPr id="66" name="CasellaDiTesto 9">
            <a:extLst>
              <a:ext uri="{FF2B5EF4-FFF2-40B4-BE49-F238E27FC236}">
                <a16:creationId xmlns:a16="http://schemas.microsoft.com/office/drawing/2014/main" id="{6AA57618-BCA8-F433-53A4-8E2696B9D9C1}"/>
              </a:ext>
            </a:extLst>
          </p:cNvPr>
          <p:cNvSpPr txBox="1"/>
          <p:nvPr/>
        </p:nvSpPr>
        <p:spPr>
          <a:xfrm>
            <a:off x="6765926" y="716546"/>
            <a:ext cx="1749822" cy="369332"/>
          </a:xfrm>
          <a:prstGeom prst="rect">
            <a:avLst/>
          </a:prstGeom>
          <a:noFill/>
        </p:spPr>
        <p:txBody>
          <a:bodyPr wrap="square" rtlCol="0">
            <a:spAutoFit/>
          </a:bodyPr>
          <a:lstStyle/>
          <a:p>
            <a:r>
              <a:rPr lang="it-IT" b="1" dirty="0"/>
              <a:t>Convertitore LLC</a:t>
            </a:r>
          </a:p>
        </p:txBody>
      </p:sp>
      <p:pic>
        <p:nvPicPr>
          <p:cNvPr id="67" name="Immagine 10">
            <a:extLst>
              <a:ext uri="{FF2B5EF4-FFF2-40B4-BE49-F238E27FC236}">
                <a16:creationId xmlns:a16="http://schemas.microsoft.com/office/drawing/2014/main" id="{26F2ED1C-303B-EEF5-AAE9-4717292330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796" y="1160874"/>
            <a:ext cx="3885407" cy="1611051"/>
          </a:xfrm>
          <a:prstGeom prst="rect">
            <a:avLst/>
          </a:prstGeom>
        </p:spPr>
      </p:pic>
      <p:pic>
        <p:nvPicPr>
          <p:cNvPr id="68" name="Immagine 2">
            <a:extLst>
              <a:ext uri="{FF2B5EF4-FFF2-40B4-BE49-F238E27FC236}">
                <a16:creationId xmlns:a16="http://schemas.microsoft.com/office/drawing/2014/main" id="{AC059FE0-43FC-701D-C87B-CAECF9CBC938}"/>
              </a:ext>
            </a:extLst>
          </p:cNvPr>
          <p:cNvPicPr>
            <a:picLocks noChangeAspect="1"/>
          </p:cNvPicPr>
          <p:nvPr/>
        </p:nvPicPr>
        <p:blipFill>
          <a:blip r:embed="rId6"/>
          <a:stretch>
            <a:fillRect/>
          </a:stretch>
        </p:blipFill>
        <p:spPr>
          <a:xfrm>
            <a:off x="688522" y="1164830"/>
            <a:ext cx="3822158" cy="1611051"/>
          </a:xfrm>
          <a:prstGeom prst="rect">
            <a:avLst/>
          </a:prstGeom>
        </p:spPr>
      </p:pic>
      <p:sp>
        <p:nvSpPr>
          <p:cNvPr id="69" name="CasellaDiTesto 26">
            <a:extLst>
              <a:ext uri="{FF2B5EF4-FFF2-40B4-BE49-F238E27FC236}">
                <a16:creationId xmlns:a16="http://schemas.microsoft.com/office/drawing/2014/main" id="{D3605BDE-E1EA-5DF2-05CF-2DFA4ABFBF6A}"/>
              </a:ext>
            </a:extLst>
          </p:cNvPr>
          <p:cNvSpPr txBox="1"/>
          <p:nvPr/>
        </p:nvSpPr>
        <p:spPr>
          <a:xfrm>
            <a:off x="4449624" y="3014373"/>
            <a:ext cx="1649896" cy="369332"/>
          </a:xfrm>
          <a:prstGeom prst="rect">
            <a:avLst/>
          </a:prstGeom>
          <a:noFill/>
        </p:spPr>
        <p:txBody>
          <a:bodyPr wrap="square" rtlCol="0">
            <a:spAutoFit/>
          </a:bodyPr>
          <a:lstStyle/>
          <a:p>
            <a:r>
              <a:rPr lang="it-IT" dirty="0"/>
              <a:t>Dispositivi GaN</a:t>
            </a:r>
          </a:p>
        </p:txBody>
      </p:sp>
      <p:sp>
        <p:nvSpPr>
          <p:cNvPr id="70" name="Rettangolo con angoli arrotondati 5">
            <a:extLst>
              <a:ext uri="{FF2B5EF4-FFF2-40B4-BE49-F238E27FC236}">
                <a16:creationId xmlns:a16="http://schemas.microsoft.com/office/drawing/2014/main" id="{D8958D5C-C325-3CAD-C279-BDD032AECECB}"/>
              </a:ext>
            </a:extLst>
          </p:cNvPr>
          <p:cNvSpPr/>
          <p:nvPr/>
        </p:nvSpPr>
        <p:spPr>
          <a:xfrm>
            <a:off x="3157878" y="1070264"/>
            <a:ext cx="558939" cy="1792269"/>
          </a:xfrm>
          <a:prstGeom prst="round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con angoli arrotondati 27">
            <a:extLst>
              <a:ext uri="{FF2B5EF4-FFF2-40B4-BE49-F238E27FC236}">
                <a16:creationId xmlns:a16="http://schemas.microsoft.com/office/drawing/2014/main" id="{C7389394-FB72-4828-A75A-9F2765E5DF74}"/>
              </a:ext>
            </a:extLst>
          </p:cNvPr>
          <p:cNvSpPr/>
          <p:nvPr/>
        </p:nvSpPr>
        <p:spPr>
          <a:xfrm>
            <a:off x="1108450" y="1067567"/>
            <a:ext cx="558939" cy="1762687"/>
          </a:xfrm>
          <a:prstGeom prst="round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con angoli arrotondati 32">
            <a:extLst>
              <a:ext uri="{FF2B5EF4-FFF2-40B4-BE49-F238E27FC236}">
                <a16:creationId xmlns:a16="http://schemas.microsoft.com/office/drawing/2014/main" id="{874B63F7-5E95-F56B-301A-642077DBFFCC}"/>
              </a:ext>
            </a:extLst>
          </p:cNvPr>
          <p:cNvSpPr/>
          <p:nvPr/>
        </p:nvSpPr>
        <p:spPr>
          <a:xfrm>
            <a:off x="6267144" y="1057257"/>
            <a:ext cx="558939" cy="1783308"/>
          </a:xfrm>
          <a:prstGeom prst="round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3" name="Connettore 2 16">
            <a:extLst>
              <a:ext uri="{FF2B5EF4-FFF2-40B4-BE49-F238E27FC236}">
                <a16:creationId xmlns:a16="http://schemas.microsoft.com/office/drawing/2014/main" id="{82DB789E-A0CA-33C1-C3BE-4036F70D028B}"/>
              </a:ext>
            </a:extLst>
          </p:cNvPr>
          <p:cNvCxnSpPr>
            <a:cxnSpLocks/>
          </p:cNvCxnSpPr>
          <p:nvPr/>
        </p:nvCxnSpPr>
        <p:spPr>
          <a:xfrm flipH="1" flipV="1">
            <a:off x="1776432" y="2857665"/>
            <a:ext cx="2680741" cy="44425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ttore 2 33">
            <a:extLst>
              <a:ext uri="{FF2B5EF4-FFF2-40B4-BE49-F238E27FC236}">
                <a16:creationId xmlns:a16="http://schemas.microsoft.com/office/drawing/2014/main" id="{10D60097-CD51-6677-66BC-F70BBEDD7C4D}"/>
              </a:ext>
            </a:extLst>
          </p:cNvPr>
          <p:cNvCxnSpPr>
            <a:cxnSpLocks/>
          </p:cNvCxnSpPr>
          <p:nvPr/>
        </p:nvCxnSpPr>
        <p:spPr>
          <a:xfrm flipH="1" flipV="1">
            <a:off x="3885264" y="2789662"/>
            <a:ext cx="834534" cy="28275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ttore 2 35">
            <a:extLst>
              <a:ext uri="{FF2B5EF4-FFF2-40B4-BE49-F238E27FC236}">
                <a16:creationId xmlns:a16="http://schemas.microsoft.com/office/drawing/2014/main" id="{FB2C705A-5AAA-DB4C-9753-CD63981F5227}"/>
              </a:ext>
            </a:extLst>
          </p:cNvPr>
          <p:cNvCxnSpPr>
            <a:cxnSpLocks/>
          </p:cNvCxnSpPr>
          <p:nvPr/>
        </p:nvCxnSpPr>
        <p:spPr>
          <a:xfrm flipV="1">
            <a:off x="5483493" y="2841001"/>
            <a:ext cx="596900" cy="22508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6" name="Rettangolo con angoli arrotondati 39">
            <a:extLst>
              <a:ext uri="{FF2B5EF4-FFF2-40B4-BE49-F238E27FC236}">
                <a16:creationId xmlns:a16="http://schemas.microsoft.com/office/drawing/2014/main" id="{5B97F7C0-7F39-1C3F-CA87-48E16D23149A}"/>
              </a:ext>
            </a:extLst>
          </p:cNvPr>
          <p:cNvSpPr/>
          <p:nvPr/>
        </p:nvSpPr>
        <p:spPr>
          <a:xfrm>
            <a:off x="4494935" y="3039071"/>
            <a:ext cx="1575534" cy="307776"/>
          </a:xfrm>
          <a:prstGeom prst="round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7" name="Immagine 41" descr="Immagine che contiene testo, elettronico, circuito&#10;&#10;Descrizione generata automaticamente">
            <a:extLst>
              <a:ext uri="{FF2B5EF4-FFF2-40B4-BE49-F238E27FC236}">
                <a16:creationId xmlns:a16="http://schemas.microsoft.com/office/drawing/2014/main" id="{BF294DA1-FD25-7B40-6132-4F8B19DACA49}"/>
              </a:ext>
            </a:extLst>
          </p:cNvPr>
          <p:cNvPicPr>
            <a:picLocks noChangeAspect="1"/>
          </p:cNvPicPr>
          <p:nvPr/>
        </p:nvPicPr>
        <p:blipFill>
          <a:blip r:embed="rId7"/>
          <a:stretch>
            <a:fillRect/>
          </a:stretch>
        </p:blipFill>
        <p:spPr>
          <a:xfrm>
            <a:off x="4194087" y="1376500"/>
            <a:ext cx="2079156" cy="1467384"/>
          </a:xfrm>
          <a:prstGeom prst="rect">
            <a:avLst/>
          </a:prstGeom>
        </p:spPr>
      </p:pic>
      <p:sp>
        <p:nvSpPr>
          <p:cNvPr id="78" name="CasellaDiTesto 42">
            <a:extLst>
              <a:ext uri="{FF2B5EF4-FFF2-40B4-BE49-F238E27FC236}">
                <a16:creationId xmlns:a16="http://schemas.microsoft.com/office/drawing/2014/main" id="{02EC50E6-8392-0724-753D-DFC71E53AE10}"/>
              </a:ext>
            </a:extLst>
          </p:cNvPr>
          <p:cNvSpPr txBox="1"/>
          <p:nvPr/>
        </p:nvSpPr>
        <p:spPr>
          <a:xfrm>
            <a:off x="4660959" y="1189487"/>
            <a:ext cx="1018787" cy="369332"/>
          </a:xfrm>
          <a:prstGeom prst="rect">
            <a:avLst/>
          </a:prstGeom>
          <a:noFill/>
        </p:spPr>
        <p:txBody>
          <a:bodyPr wrap="square" rtlCol="0">
            <a:spAutoFit/>
          </a:bodyPr>
          <a:lstStyle/>
          <a:p>
            <a:r>
              <a:rPr lang="it-IT" dirty="0"/>
              <a:t>EPC9032</a:t>
            </a:r>
          </a:p>
        </p:txBody>
      </p:sp>
      <p:pic>
        <p:nvPicPr>
          <p:cNvPr id="81" name="Immagine 7">
            <a:extLst>
              <a:ext uri="{FF2B5EF4-FFF2-40B4-BE49-F238E27FC236}">
                <a16:creationId xmlns:a16="http://schemas.microsoft.com/office/drawing/2014/main" id="{6389ABCF-3BA7-8ECE-EAD4-B0C6C2DD32ED}"/>
              </a:ext>
            </a:extLst>
          </p:cNvPr>
          <p:cNvPicPr/>
          <p:nvPr/>
        </p:nvPicPr>
        <p:blipFill rotWithShape="1">
          <a:blip r:embed="rId8" cstate="print">
            <a:extLst>
              <a:ext uri="{28A0092B-C50C-407E-A947-70E740481C1C}">
                <a14:useLocalDpi xmlns:a14="http://schemas.microsoft.com/office/drawing/2010/main" val="0"/>
              </a:ext>
            </a:extLst>
          </a:blip>
          <a:srcRect l="771" t="23928" r="13348"/>
          <a:stretch/>
        </p:blipFill>
        <p:spPr bwMode="auto">
          <a:xfrm>
            <a:off x="6544088" y="3214772"/>
            <a:ext cx="2774566" cy="1893790"/>
          </a:xfrm>
          <a:prstGeom prst="rect">
            <a:avLst/>
          </a:prstGeom>
          <a:noFill/>
          <a:ln>
            <a:noFill/>
          </a:ln>
        </p:spPr>
      </p:pic>
      <p:pic>
        <p:nvPicPr>
          <p:cNvPr id="82" name="Immagine 13" descr="Immagine che contiene elettronico&#10;&#10;Descrizione generata automaticamente">
            <a:extLst>
              <a:ext uri="{FF2B5EF4-FFF2-40B4-BE49-F238E27FC236}">
                <a16:creationId xmlns:a16="http://schemas.microsoft.com/office/drawing/2014/main" id="{D223CDA4-69CB-EFAC-2673-20DE9470C058}"/>
              </a:ext>
            </a:extLst>
          </p:cNvPr>
          <p:cNvPicPr>
            <a:picLocks noChangeAspect="1"/>
          </p:cNvPicPr>
          <p:nvPr/>
        </p:nvPicPr>
        <p:blipFill rotWithShape="1">
          <a:blip r:embed="rId9"/>
          <a:srcRect t="31247" r="1200" b="15542"/>
          <a:stretch/>
        </p:blipFill>
        <p:spPr>
          <a:xfrm>
            <a:off x="516551" y="3301921"/>
            <a:ext cx="4363921" cy="1762687"/>
          </a:xfrm>
          <a:prstGeom prst="rect">
            <a:avLst/>
          </a:prstGeom>
        </p:spPr>
      </p:pic>
    </p:spTree>
    <p:extLst>
      <p:ext uri="{BB962C8B-B14F-4D97-AF65-F5344CB8AC3E}">
        <p14:creationId xmlns:p14="http://schemas.microsoft.com/office/powerpoint/2010/main" val="675198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646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
        <p:nvSpPr>
          <p:cNvPr id="5" name="CasellaDiTesto 9">
            <a:extLst>
              <a:ext uri="{FF2B5EF4-FFF2-40B4-BE49-F238E27FC236}">
                <a16:creationId xmlns:a16="http://schemas.microsoft.com/office/drawing/2014/main" id="{E3AF9785-3074-6FE9-9678-03051FF8CC28}"/>
              </a:ext>
            </a:extLst>
          </p:cNvPr>
          <p:cNvSpPr txBox="1"/>
          <p:nvPr/>
        </p:nvSpPr>
        <p:spPr>
          <a:xfrm>
            <a:off x="688522" y="474839"/>
            <a:ext cx="9384842" cy="400110"/>
          </a:xfrm>
          <a:prstGeom prst="rect">
            <a:avLst/>
          </a:prstGeom>
          <a:noFill/>
        </p:spPr>
        <p:txBody>
          <a:bodyPr wrap="square" rtlCol="0">
            <a:spAutoFit/>
          </a:bodyPr>
          <a:lstStyle/>
          <a:p>
            <a:pPr algn="ctr">
              <a:buSzPct val="70000"/>
            </a:pPr>
            <a:r>
              <a:rPr lang="en-GB" sz="2000" b="1" u="sng" dirty="0" err="1"/>
              <a:t>Risultati</a:t>
            </a:r>
            <a:r>
              <a:rPr lang="en-GB" sz="2000" b="1" u="sng" dirty="0"/>
              <a:t> </a:t>
            </a:r>
            <a:r>
              <a:rPr lang="en-GB" sz="2000" b="1" u="sng" dirty="0" err="1"/>
              <a:t>Sperimentali</a:t>
            </a:r>
            <a:r>
              <a:rPr lang="en-GB" sz="2000" b="1" u="sng" dirty="0"/>
              <a:t> DAHB</a:t>
            </a:r>
          </a:p>
        </p:txBody>
      </p:sp>
      <p:graphicFrame>
        <p:nvGraphicFramePr>
          <p:cNvPr id="6" name="Grafico 4">
            <a:extLst>
              <a:ext uri="{FF2B5EF4-FFF2-40B4-BE49-F238E27FC236}">
                <a16:creationId xmlns:a16="http://schemas.microsoft.com/office/drawing/2014/main" id="{2BAB6FF0-C704-9688-8866-B1536DDDAA4F}"/>
              </a:ext>
            </a:extLst>
          </p:cNvPr>
          <p:cNvGraphicFramePr/>
          <p:nvPr/>
        </p:nvGraphicFramePr>
        <p:xfrm>
          <a:off x="7083926" y="3459340"/>
          <a:ext cx="2904026" cy="17101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Grafico 5">
            <a:extLst>
              <a:ext uri="{FF2B5EF4-FFF2-40B4-BE49-F238E27FC236}">
                <a16:creationId xmlns:a16="http://schemas.microsoft.com/office/drawing/2014/main" id="{37F9C871-2E83-8156-CE00-E2C40EEE4B0C}"/>
              </a:ext>
            </a:extLst>
          </p:cNvPr>
          <p:cNvGraphicFramePr/>
          <p:nvPr/>
        </p:nvGraphicFramePr>
        <p:xfrm>
          <a:off x="4632991" y="3281562"/>
          <a:ext cx="2550007" cy="18878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Grafico 6">
            <a:extLst>
              <a:ext uri="{FF2B5EF4-FFF2-40B4-BE49-F238E27FC236}">
                <a16:creationId xmlns:a16="http://schemas.microsoft.com/office/drawing/2014/main" id="{E96D8913-EC78-D5CC-39B1-3D5B4834F429}"/>
              </a:ext>
            </a:extLst>
          </p:cNvPr>
          <p:cNvGraphicFramePr/>
          <p:nvPr/>
        </p:nvGraphicFramePr>
        <p:xfrm>
          <a:off x="2255412" y="3281562"/>
          <a:ext cx="2377579" cy="1873430"/>
        </p:xfrm>
        <a:graphic>
          <a:graphicData uri="http://schemas.openxmlformats.org/drawingml/2006/chart">
            <c:chart xmlns:c="http://schemas.openxmlformats.org/drawingml/2006/chart" xmlns:r="http://schemas.openxmlformats.org/officeDocument/2006/relationships" r:id="rId7"/>
          </a:graphicData>
        </a:graphic>
      </p:graphicFrame>
      <p:pic>
        <p:nvPicPr>
          <p:cNvPr id="9" name="Immagine 8">
            <a:extLst>
              <a:ext uri="{FF2B5EF4-FFF2-40B4-BE49-F238E27FC236}">
                <a16:creationId xmlns:a16="http://schemas.microsoft.com/office/drawing/2014/main" id="{7B71243D-2736-CD12-3E2F-17A99C03841F}"/>
              </a:ext>
            </a:extLst>
          </p:cNvPr>
          <p:cNvPicPr>
            <a:picLocks noChangeAspect="1"/>
          </p:cNvPicPr>
          <p:nvPr/>
        </p:nvPicPr>
        <p:blipFill>
          <a:blip r:embed="rId8"/>
          <a:stretch>
            <a:fillRect/>
          </a:stretch>
        </p:blipFill>
        <p:spPr>
          <a:xfrm>
            <a:off x="127682" y="474840"/>
            <a:ext cx="3585002" cy="2771448"/>
          </a:xfrm>
          <a:prstGeom prst="rect">
            <a:avLst/>
          </a:prstGeom>
        </p:spPr>
      </p:pic>
      <p:graphicFrame>
        <p:nvGraphicFramePr>
          <p:cNvPr id="11" name="Tabella 12">
            <a:extLst>
              <a:ext uri="{FF2B5EF4-FFF2-40B4-BE49-F238E27FC236}">
                <a16:creationId xmlns:a16="http://schemas.microsoft.com/office/drawing/2014/main" id="{A2EBA5D3-0664-DA85-2FB9-B99793364EC1}"/>
              </a:ext>
            </a:extLst>
          </p:cNvPr>
          <p:cNvGraphicFramePr>
            <a:graphicFrameLocks noGrp="1"/>
          </p:cNvGraphicFramePr>
          <p:nvPr/>
        </p:nvGraphicFramePr>
        <p:xfrm>
          <a:off x="5997739" y="2013786"/>
          <a:ext cx="3663734" cy="1436703"/>
        </p:xfrm>
        <a:graphic>
          <a:graphicData uri="http://schemas.openxmlformats.org/drawingml/2006/table">
            <a:tbl>
              <a:tblPr firstRow="1" bandRow="1">
                <a:tableStyleId>{5C22544A-7EE6-4342-B048-85BDC9FD1C3A}</a:tableStyleId>
              </a:tblPr>
              <a:tblGrid>
                <a:gridCol w="1309956">
                  <a:extLst>
                    <a:ext uri="{9D8B030D-6E8A-4147-A177-3AD203B41FA5}">
                      <a16:colId xmlns:a16="http://schemas.microsoft.com/office/drawing/2014/main" val="2096050815"/>
                    </a:ext>
                  </a:extLst>
                </a:gridCol>
                <a:gridCol w="1176889">
                  <a:extLst>
                    <a:ext uri="{9D8B030D-6E8A-4147-A177-3AD203B41FA5}">
                      <a16:colId xmlns:a16="http://schemas.microsoft.com/office/drawing/2014/main" val="3174606365"/>
                    </a:ext>
                  </a:extLst>
                </a:gridCol>
                <a:gridCol w="1176889">
                  <a:extLst>
                    <a:ext uri="{9D8B030D-6E8A-4147-A177-3AD203B41FA5}">
                      <a16:colId xmlns:a16="http://schemas.microsoft.com/office/drawing/2014/main" val="2215721506"/>
                    </a:ext>
                  </a:extLst>
                </a:gridCol>
              </a:tblGrid>
              <a:tr h="427815">
                <a:tc>
                  <a:txBody>
                    <a:bodyPr/>
                    <a:lstStyle/>
                    <a:p>
                      <a:pPr algn="ctr"/>
                      <a:r>
                        <a:rPr lang="it-IT" sz="1400" dirty="0"/>
                        <a:t>Frequenza</a:t>
                      </a:r>
                    </a:p>
                    <a:p>
                      <a:pPr algn="ctr"/>
                      <a:r>
                        <a:rPr lang="it-IT" sz="1400" dirty="0"/>
                        <a:t>[kHz]</a:t>
                      </a:r>
                    </a:p>
                  </a:txBody>
                  <a:tcPr/>
                </a:tc>
                <a:tc>
                  <a:txBody>
                    <a:bodyPr/>
                    <a:lstStyle/>
                    <a:p>
                      <a:pPr algn="ctr"/>
                      <a:r>
                        <a:rPr lang="it-IT" sz="1400" dirty="0"/>
                        <a:t>Potenza d’uscita [W]</a:t>
                      </a:r>
                    </a:p>
                  </a:txBody>
                  <a:tcPr/>
                </a:tc>
                <a:tc>
                  <a:txBody>
                    <a:bodyPr/>
                    <a:lstStyle/>
                    <a:p>
                      <a:pPr algn="ctr"/>
                      <a:r>
                        <a:rPr lang="it-IT" sz="1400" dirty="0"/>
                        <a:t>Efficienza [%]</a:t>
                      </a:r>
                    </a:p>
                  </a:txBody>
                  <a:tcPr/>
                </a:tc>
                <a:extLst>
                  <a:ext uri="{0D108BD9-81ED-4DB2-BD59-A6C34878D82A}">
                    <a16:rowId xmlns:a16="http://schemas.microsoft.com/office/drawing/2014/main" val="4194814247"/>
                  </a:ext>
                </a:extLst>
              </a:tr>
              <a:tr h="306181">
                <a:tc>
                  <a:txBody>
                    <a:bodyPr/>
                    <a:lstStyle/>
                    <a:p>
                      <a:pPr algn="ctr"/>
                      <a:r>
                        <a:rPr lang="it-IT" sz="1400" dirty="0"/>
                        <a:t>235</a:t>
                      </a:r>
                    </a:p>
                  </a:txBody>
                  <a:tcPr/>
                </a:tc>
                <a:tc>
                  <a:txBody>
                    <a:bodyPr/>
                    <a:lstStyle/>
                    <a:p>
                      <a:pPr algn="ctr"/>
                      <a:r>
                        <a:rPr lang="it-IT" sz="1400" dirty="0"/>
                        <a:t>20,3</a:t>
                      </a:r>
                    </a:p>
                  </a:txBody>
                  <a:tcPr/>
                </a:tc>
                <a:tc>
                  <a:txBody>
                    <a:bodyPr/>
                    <a:lstStyle/>
                    <a:p>
                      <a:pPr algn="ctr"/>
                      <a:r>
                        <a:rPr lang="it-IT" sz="1400" dirty="0"/>
                        <a:t>89,3</a:t>
                      </a:r>
                    </a:p>
                  </a:txBody>
                  <a:tcPr/>
                </a:tc>
                <a:extLst>
                  <a:ext uri="{0D108BD9-81ED-4DB2-BD59-A6C34878D82A}">
                    <a16:rowId xmlns:a16="http://schemas.microsoft.com/office/drawing/2014/main" val="1451270830"/>
                  </a:ext>
                </a:extLst>
              </a:tr>
              <a:tr h="306181">
                <a:tc>
                  <a:txBody>
                    <a:bodyPr/>
                    <a:lstStyle/>
                    <a:p>
                      <a:pPr algn="ctr"/>
                      <a:r>
                        <a:rPr lang="it-IT" sz="1400" dirty="0"/>
                        <a:t>320</a:t>
                      </a:r>
                    </a:p>
                  </a:txBody>
                  <a:tcPr/>
                </a:tc>
                <a:tc>
                  <a:txBody>
                    <a:bodyPr/>
                    <a:lstStyle/>
                    <a:p>
                      <a:pPr algn="ctr"/>
                      <a:r>
                        <a:rPr lang="it-IT" sz="1400" dirty="0"/>
                        <a:t>20,51</a:t>
                      </a:r>
                    </a:p>
                  </a:txBody>
                  <a:tcPr/>
                </a:tc>
                <a:tc>
                  <a:txBody>
                    <a:bodyPr/>
                    <a:lstStyle/>
                    <a:p>
                      <a:pPr algn="ctr"/>
                      <a:r>
                        <a:rPr lang="it-IT" sz="1400" dirty="0"/>
                        <a:t>88,2</a:t>
                      </a:r>
                    </a:p>
                  </a:txBody>
                  <a:tcPr/>
                </a:tc>
                <a:extLst>
                  <a:ext uri="{0D108BD9-81ED-4DB2-BD59-A6C34878D82A}">
                    <a16:rowId xmlns:a16="http://schemas.microsoft.com/office/drawing/2014/main" val="1614563902"/>
                  </a:ext>
                </a:extLst>
              </a:tr>
              <a:tr h="306181">
                <a:tc>
                  <a:txBody>
                    <a:bodyPr/>
                    <a:lstStyle/>
                    <a:p>
                      <a:pPr algn="ctr"/>
                      <a:r>
                        <a:rPr lang="it-IT" sz="1400" dirty="0"/>
                        <a:t>480</a:t>
                      </a:r>
                    </a:p>
                  </a:txBody>
                  <a:tcPr/>
                </a:tc>
                <a:tc>
                  <a:txBody>
                    <a:bodyPr/>
                    <a:lstStyle/>
                    <a:p>
                      <a:pPr algn="ctr"/>
                      <a:r>
                        <a:rPr lang="it-IT" sz="1400" dirty="0"/>
                        <a:t>20,57</a:t>
                      </a:r>
                    </a:p>
                  </a:txBody>
                  <a:tcPr/>
                </a:tc>
                <a:tc>
                  <a:txBody>
                    <a:bodyPr/>
                    <a:lstStyle/>
                    <a:p>
                      <a:pPr algn="ctr"/>
                      <a:r>
                        <a:rPr lang="it-IT" sz="1400" dirty="0"/>
                        <a:t>88,4</a:t>
                      </a:r>
                    </a:p>
                  </a:txBody>
                  <a:tcPr/>
                </a:tc>
                <a:extLst>
                  <a:ext uri="{0D108BD9-81ED-4DB2-BD59-A6C34878D82A}">
                    <a16:rowId xmlns:a16="http://schemas.microsoft.com/office/drawing/2014/main" val="1900212904"/>
                  </a:ext>
                </a:extLst>
              </a:tr>
            </a:tbl>
          </a:graphicData>
        </a:graphic>
      </p:graphicFrame>
      <p:sp>
        <p:nvSpPr>
          <p:cNvPr id="12" name="CasellaDiTesto 2">
            <a:extLst>
              <a:ext uri="{FF2B5EF4-FFF2-40B4-BE49-F238E27FC236}">
                <a16:creationId xmlns:a16="http://schemas.microsoft.com/office/drawing/2014/main" id="{4738C032-97B0-6FCE-009B-D6F32BC32462}"/>
              </a:ext>
            </a:extLst>
          </p:cNvPr>
          <p:cNvSpPr txBox="1"/>
          <p:nvPr/>
        </p:nvSpPr>
        <p:spPr>
          <a:xfrm>
            <a:off x="7405826" y="581905"/>
            <a:ext cx="1306768" cy="307777"/>
          </a:xfrm>
          <a:prstGeom prst="rect">
            <a:avLst/>
          </a:prstGeom>
          <a:noFill/>
        </p:spPr>
        <p:txBody>
          <a:bodyPr wrap="none" rtlCol="0">
            <a:spAutoFit/>
          </a:bodyPr>
          <a:lstStyle/>
          <a:p>
            <a:r>
              <a:rPr lang="it-IT" dirty="0"/>
              <a:t>Trasformatore</a:t>
            </a:r>
          </a:p>
        </p:txBody>
      </p:sp>
      <mc:AlternateContent xmlns:mc="http://schemas.openxmlformats.org/markup-compatibility/2006" xmlns:a14="http://schemas.microsoft.com/office/drawing/2010/main">
        <mc:Choice Requires="a14">
          <p:graphicFrame>
            <p:nvGraphicFramePr>
              <p:cNvPr id="13" name="Tabella 9">
                <a:extLst>
                  <a:ext uri="{FF2B5EF4-FFF2-40B4-BE49-F238E27FC236}">
                    <a16:creationId xmlns:a16="http://schemas.microsoft.com/office/drawing/2014/main" id="{D0BB6103-D2D7-F7F9-6618-83C540FA50A7}"/>
                  </a:ext>
                </a:extLst>
              </p:cNvPr>
              <p:cNvGraphicFramePr>
                <a:graphicFrameLocks noGrp="1"/>
              </p:cNvGraphicFramePr>
              <p:nvPr/>
            </p:nvGraphicFramePr>
            <p:xfrm>
              <a:off x="5380943" y="933574"/>
              <a:ext cx="4572000" cy="1036320"/>
            </p:xfrm>
            <a:graphic>
              <a:graphicData uri="http://schemas.openxmlformats.org/drawingml/2006/table">
                <a:tbl>
                  <a:tblPr firstRow="1" bandRow="1">
                    <a:tableStyleId>{284E427A-3D55-4303-BF80-6455036E1DE7}</a:tableStyleId>
                  </a:tblPr>
                  <a:tblGrid>
                    <a:gridCol w="1143000">
                      <a:extLst>
                        <a:ext uri="{9D8B030D-6E8A-4147-A177-3AD203B41FA5}">
                          <a16:colId xmlns:a16="http://schemas.microsoft.com/office/drawing/2014/main" val="1746112975"/>
                        </a:ext>
                      </a:extLst>
                    </a:gridCol>
                    <a:gridCol w="1143000">
                      <a:extLst>
                        <a:ext uri="{9D8B030D-6E8A-4147-A177-3AD203B41FA5}">
                          <a16:colId xmlns:a16="http://schemas.microsoft.com/office/drawing/2014/main" val="3555987773"/>
                        </a:ext>
                      </a:extLst>
                    </a:gridCol>
                    <a:gridCol w="1143000">
                      <a:extLst>
                        <a:ext uri="{9D8B030D-6E8A-4147-A177-3AD203B41FA5}">
                          <a16:colId xmlns:a16="http://schemas.microsoft.com/office/drawing/2014/main" val="287504158"/>
                        </a:ext>
                      </a:extLst>
                    </a:gridCol>
                    <a:gridCol w="1143000">
                      <a:extLst>
                        <a:ext uri="{9D8B030D-6E8A-4147-A177-3AD203B41FA5}">
                          <a16:colId xmlns:a16="http://schemas.microsoft.com/office/drawing/2014/main" val="626528421"/>
                        </a:ext>
                      </a:extLst>
                    </a:gridCol>
                  </a:tblGrid>
                  <a:tr h="370840">
                    <a:tc>
                      <a:txBody>
                        <a:bodyPr/>
                        <a:lstStyle/>
                        <a:p>
                          <a:pPr algn="ctr"/>
                          <a:r>
                            <a:rPr lang="it-IT" sz="1400" dirty="0"/>
                            <a:t>Rapporto spire</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400" dirty="0"/>
                            <a:t>Nucleo – materiale </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400" dirty="0"/>
                            <a:t>Distanza</a:t>
                          </a:r>
                        </a:p>
                        <a:p>
                          <a:pPr algn="ctr"/>
                          <a:r>
                            <a:rPr lang="it-IT" sz="1400" dirty="0"/>
                            <a:t>[mm] </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400" dirty="0"/>
                            <a:t>Finestra</a:t>
                          </a:r>
                        </a:p>
                        <a:p>
                          <a:pPr algn="ctr"/>
                          <a:r>
                            <a:rPr lang="it-IT" sz="1400" dirty="0"/>
                            <a:t>[mm</a:t>
                          </a:r>
                          <a:r>
                            <a:rPr lang="it-IT" sz="1400" baseline="30000" dirty="0"/>
                            <a:t>2</a:t>
                          </a:r>
                          <a:r>
                            <a:rPr lang="it-IT" sz="1400" dirty="0"/>
                            <a:t>]</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517537090"/>
                      </a:ext>
                    </a:extLst>
                  </a:tr>
                  <a:tr h="370840">
                    <a:tc>
                      <a:txBody>
                        <a:bodyPr/>
                        <a:lstStyle/>
                        <a:p>
                          <a:pPr algn="ctr"/>
                          <a:r>
                            <a:rPr lang="it-IT" sz="1400" dirty="0"/>
                            <a:t>12:6</a:t>
                          </a:r>
                        </a:p>
                      </a:txBody>
                      <a:tcPr>
                        <a:lnT w="12700" cap="flat" cmpd="sng" algn="ctr">
                          <a:solidFill>
                            <a:srgbClr val="C00000"/>
                          </a:solidFill>
                          <a:prstDash val="solid"/>
                          <a:round/>
                          <a:headEnd type="none" w="med" len="med"/>
                          <a:tailEnd type="none" w="med" len="med"/>
                        </a:lnT>
                      </a:tcPr>
                    </a:tc>
                    <a:tc>
                      <a:txBody>
                        <a:bodyPr/>
                        <a:lstStyle/>
                        <a:p>
                          <a:pPr algn="ctr"/>
                          <a:r>
                            <a:rPr lang="it-IT" sz="1400" dirty="0"/>
                            <a:t>2</a:t>
                          </a:r>
                          <a14:m>
                            <m:oMath xmlns:m="http://schemas.openxmlformats.org/officeDocument/2006/math">
                              <m:r>
                                <a:rPr lang="it-IT" sz="1400" dirty="0" smtClean="0">
                                  <a:latin typeface="Cambria Math" panose="02040503050406030204" pitchFamily="18" charset="0"/>
                                </a:rPr>
                                <m:t>× </m:t>
                              </m:r>
                            </m:oMath>
                          </a14:m>
                          <a:r>
                            <a:rPr lang="it-IT" sz="1400" dirty="0"/>
                            <a:t>E20 – N87</a:t>
                          </a:r>
                        </a:p>
                      </a:txBody>
                      <a:tcPr>
                        <a:lnT w="12700" cap="flat" cmpd="sng" algn="ctr">
                          <a:solidFill>
                            <a:srgbClr val="C00000"/>
                          </a:solidFill>
                          <a:prstDash val="solid"/>
                          <a:round/>
                          <a:headEnd type="none" w="med" len="med"/>
                          <a:tailEnd type="none" w="med" len="med"/>
                        </a:lnT>
                      </a:tcPr>
                    </a:tc>
                    <a:tc>
                      <a:txBody>
                        <a:bodyPr/>
                        <a:lstStyle/>
                        <a:p>
                          <a:pPr algn="ctr"/>
                          <a:r>
                            <a:rPr lang="it-IT" sz="1400" dirty="0"/>
                            <a:t>1,5mm</a:t>
                          </a:r>
                        </a:p>
                      </a:txBody>
                      <a:tcPr>
                        <a:lnT w="12700" cap="flat" cmpd="sng" algn="ctr">
                          <a:solidFill>
                            <a:srgbClr val="C0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400" dirty="0"/>
                            <a:t>21</a:t>
                          </a:r>
                          <a14:m>
                            <m:oMath xmlns:m="http://schemas.openxmlformats.org/officeDocument/2006/math">
                              <m:r>
                                <a:rPr lang="it-IT" sz="1400" dirty="0" smtClean="0">
                                  <a:latin typeface="Cambria Math" panose="02040503050406030204" pitchFamily="18" charset="0"/>
                                </a:rPr>
                                <m:t>× </m:t>
                              </m:r>
                            </m:oMath>
                          </a14:m>
                          <a:r>
                            <a:rPr lang="it-IT" sz="1400" dirty="0"/>
                            <a:t>20</a:t>
                          </a:r>
                        </a:p>
                        <a:p>
                          <a:pPr algn="ctr"/>
                          <a:endParaRPr lang="it-IT" sz="1400" dirty="0"/>
                        </a:p>
                      </a:txBody>
                      <a:tcPr>
                        <a:lnT w="12700" cap="flat" cmpd="sng" algn="ctr">
                          <a:solidFill>
                            <a:srgbClr val="C00000"/>
                          </a:solidFill>
                          <a:prstDash val="solid"/>
                          <a:round/>
                          <a:headEnd type="none" w="med" len="med"/>
                          <a:tailEnd type="none" w="med" len="med"/>
                        </a:lnT>
                      </a:tcPr>
                    </a:tc>
                    <a:extLst>
                      <a:ext uri="{0D108BD9-81ED-4DB2-BD59-A6C34878D82A}">
                        <a16:rowId xmlns:a16="http://schemas.microsoft.com/office/drawing/2014/main" val="2303790945"/>
                      </a:ext>
                    </a:extLst>
                  </a:tr>
                </a:tbl>
              </a:graphicData>
            </a:graphic>
          </p:graphicFrame>
        </mc:Choice>
        <mc:Fallback xmlns="">
          <p:graphicFrame>
            <p:nvGraphicFramePr>
              <p:cNvPr id="13" name="Tabella 9">
                <a:extLst>
                  <a:ext uri="{FF2B5EF4-FFF2-40B4-BE49-F238E27FC236}">
                    <a16:creationId xmlns:a16="http://schemas.microsoft.com/office/drawing/2014/main" id="{D0BB6103-D2D7-F7F9-6618-83C540FA50A7}"/>
                  </a:ext>
                </a:extLst>
              </p:cNvPr>
              <p:cNvGraphicFramePr>
                <a:graphicFrameLocks noGrp="1"/>
              </p:cNvGraphicFramePr>
              <p:nvPr>
                <p:extLst>
                  <p:ext uri="{D42A27DB-BD31-4B8C-83A1-F6EECF244321}">
                    <p14:modId xmlns:p14="http://schemas.microsoft.com/office/powerpoint/2010/main" val="498809460"/>
                  </p:ext>
                </p:extLst>
              </p:nvPr>
            </p:nvGraphicFramePr>
            <p:xfrm>
              <a:off x="5380943" y="933574"/>
              <a:ext cx="4572000" cy="1036320"/>
            </p:xfrm>
            <a:graphic>
              <a:graphicData uri="http://schemas.openxmlformats.org/drawingml/2006/table">
                <a:tbl>
                  <a:tblPr firstRow="1" bandRow="1">
                    <a:tableStyleId>{284E427A-3D55-4303-BF80-6455036E1DE7}</a:tableStyleId>
                  </a:tblPr>
                  <a:tblGrid>
                    <a:gridCol w="1143000">
                      <a:extLst>
                        <a:ext uri="{9D8B030D-6E8A-4147-A177-3AD203B41FA5}">
                          <a16:colId xmlns:a16="http://schemas.microsoft.com/office/drawing/2014/main" val="1746112975"/>
                        </a:ext>
                      </a:extLst>
                    </a:gridCol>
                    <a:gridCol w="1143000">
                      <a:extLst>
                        <a:ext uri="{9D8B030D-6E8A-4147-A177-3AD203B41FA5}">
                          <a16:colId xmlns:a16="http://schemas.microsoft.com/office/drawing/2014/main" val="3555987773"/>
                        </a:ext>
                      </a:extLst>
                    </a:gridCol>
                    <a:gridCol w="1143000">
                      <a:extLst>
                        <a:ext uri="{9D8B030D-6E8A-4147-A177-3AD203B41FA5}">
                          <a16:colId xmlns:a16="http://schemas.microsoft.com/office/drawing/2014/main" val="287504158"/>
                        </a:ext>
                      </a:extLst>
                    </a:gridCol>
                    <a:gridCol w="1143000">
                      <a:extLst>
                        <a:ext uri="{9D8B030D-6E8A-4147-A177-3AD203B41FA5}">
                          <a16:colId xmlns:a16="http://schemas.microsoft.com/office/drawing/2014/main" val="626528421"/>
                        </a:ext>
                      </a:extLst>
                    </a:gridCol>
                  </a:tblGrid>
                  <a:tr h="518160">
                    <a:tc>
                      <a:txBody>
                        <a:bodyPr/>
                        <a:lstStyle/>
                        <a:p>
                          <a:pPr algn="ctr"/>
                          <a:r>
                            <a:rPr lang="it-IT" sz="1400" dirty="0"/>
                            <a:t>Rapporto spire</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400" dirty="0"/>
                            <a:t>Nucleo – materiale </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400" dirty="0"/>
                            <a:t>Distanza</a:t>
                          </a:r>
                        </a:p>
                        <a:p>
                          <a:pPr algn="ctr"/>
                          <a:r>
                            <a:rPr lang="it-IT" sz="1400" dirty="0"/>
                            <a:t>[mm] </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400" dirty="0"/>
                            <a:t>Finestra</a:t>
                          </a:r>
                        </a:p>
                        <a:p>
                          <a:pPr algn="ctr"/>
                          <a:r>
                            <a:rPr lang="it-IT" sz="1400" dirty="0"/>
                            <a:t>[mm</a:t>
                          </a:r>
                          <a:r>
                            <a:rPr lang="it-IT" sz="1400" baseline="30000" dirty="0"/>
                            <a:t>2</a:t>
                          </a:r>
                          <a:r>
                            <a:rPr lang="it-IT" sz="1400" dirty="0"/>
                            <a:t>]</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517537090"/>
                      </a:ext>
                    </a:extLst>
                  </a:tr>
                  <a:tr h="518160">
                    <a:tc>
                      <a:txBody>
                        <a:bodyPr/>
                        <a:lstStyle/>
                        <a:p>
                          <a:pPr algn="ctr"/>
                          <a:r>
                            <a:rPr lang="it-IT" sz="1400" dirty="0"/>
                            <a:t>12:6</a:t>
                          </a:r>
                        </a:p>
                      </a:txBody>
                      <a:tcPr>
                        <a:lnT w="12700" cap="flat" cmpd="sng" algn="ctr">
                          <a:solidFill>
                            <a:srgbClr val="C00000"/>
                          </a:solidFill>
                          <a:prstDash val="solid"/>
                          <a:round/>
                          <a:headEnd type="none" w="med" len="med"/>
                          <a:tailEnd type="none" w="med" len="med"/>
                        </a:lnT>
                      </a:tcPr>
                    </a:tc>
                    <a:tc>
                      <a:txBody>
                        <a:bodyPr/>
                        <a:lstStyle/>
                        <a:p>
                          <a:endParaRPr lang="en-IT"/>
                        </a:p>
                      </a:txBody>
                      <a:tcPr>
                        <a:lnT w="12700" cap="flat" cmpd="sng" algn="ctr">
                          <a:solidFill>
                            <a:srgbClr val="C00000"/>
                          </a:solidFill>
                          <a:prstDash val="solid"/>
                          <a:round/>
                          <a:headEnd type="none" w="med" len="med"/>
                          <a:tailEnd type="none" w="med" len="med"/>
                        </a:lnT>
                        <a:blipFill>
                          <a:blip r:embed="rId9"/>
                          <a:stretch>
                            <a:fillRect l="-100000" t="-104878" r="-198901" b="-12195"/>
                          </a:stretch>
                        </a:blipFill>
                      </a:tcPr>
                    </a:tc>
                    <a:tc>
                      <a:txBody>
                        <a:bodyPr/>
                        <a:lstStyle/>
                        <a:p>
                          <a:pPr algn="ctr"/>
                          <a:r>
                            <a:rPr lang="it-IT" sz="1400" dirty="0"/>
                            <a:t>1,5mm</a:t>
                          </a:r>
                        </a:p>
                      </a:txBody>
                      <a:tcPr>
                        <a:lnT w="12700" cap="flat" cmpd="sng" algn="ctr">
                          <a:solidFill>
                            <a:srgbClr val="C00000"/>
                          </a:solidFill>
                          <a:prstDash val="solid"/>
                          <a:round/>
                          <a:headEnd type="none" w="med" len="med"/>
                          <a:tailEnd type="none" w="med" len="med"/>
                        </a:lnT>
                      </a:tcPr>
                    </a:tc>
                    <a:tc>
                      <a:txBody>
                        <a:bodyPr/>
                        <a:lstStyle/>
                        <a:p>
                          <a:endParaRPr lang="en-IT"/>
                        </a:p>
                      </a:txBody>
                      <a:tcPr>
                        <a:lnT w="12700" cap="flat" cmpd="sng" algn="ctr">
                          <a:solidFill>
                            <a:srgbClr val="C00000"/>
                          </a:solidFill>
                          <a:prstDash val="solid"/>
                          <a:round/>
                          <a:headEnd type="none" w="med" len="med"/>
                          <a:tailEnd type="none" w="med" len="med"/>
                        </a:lnT>
                        <a:blipFill>
                          <a:blip r:embed="rId9"/>
                          <a:stretch>
                            <a:fillRect l="-302222" t="-104878" r="-1111" b="-12195"/>
                          </a:stretch>
                        </a:blipFill>
                      </a:tcPr>
                    </a:tc>
                    <a:extLst>
                      <a:ext uri="{0D108BD9-81ED-4DB2-BD59-A6C34878D82A}">
                        <a16:rowId xmlns:a16="http://schemas.microsoft.com/office/drawing/2014/main" val="2303790945"/>
                      </a:ext>
                    </a:extLst>
                  </a:tr>
                </a:tbl>
              </a:graphicData>
            </a:graphic>
          </p:graphicFrame>
        </mc:Fallback>
      </mc:AlternateContent>
      <p:sp>
        <p:nvSpPr>
          <p:cNvPr id="15" name="CasellaDiTesto 15">
            <a:extLst>
              <a:ext uri="{FF2B5EF4-FFF2-40B4-BE49-F238E27FC236}">
                <a16:creationId xmlns:a16="http://schemas.microsoft.com/office/drawing/2014/main" id="{84686976-CE60-53EA-20F8-75D57EBAC329}"/>
              </a:ext>
            </a:extLst>
          </p:cNvPr>
          <p:cNvSpPr txBox="1"/>
          <p:nvPr/>
        </p:nvSpPr>
        <p:spPr>
          <a:xfrm>
            <a:off x="309870" y="3690036"/>
            <a:ext cx="1276559" cy="646331"/>
          </a:xfrm>
          <a:prstGeom prst="rect">
            <a:avLst/>
          </a:prstGeom>
          <a:noFill/>
        </p:spPr>
        <p:txBody>
          <a:bodyPr wrap="square" rtlCol="0">
            <a:spAutoFit/>
          </a:bodyPr>
          <a:lstStyle/>
          <a:p>
            <a:pPr algn="ctr"/>
            <a:r>
              <a:rPr lang="it-IT" dirty="0"/>
              <a:t>Perdite sui dispositivi</a:t>
            </a:r>
          </a:p>
        </p:txBody>
      </p:sp>
    </p:spTree>
    <p:extLst>
      <p:ext uri="{BB962C8B-B14F-4D97-AF65-F5344CB8AC3E}">
        <p14:creationId xmlns:p14="http://schemas.microsoft.com/office/powerpoint/2010/main" val="2906140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D764D4-72A3-40D2-9448-4111819608C3}"/>
              </a:ext>
            </a:extLst>
          </p:cNvPr>
          <p:cNvPicPr>
            <a:picLocks noChangeAspect="1"/>
          </p:cNvPicPr>
          <p:nvPr/>
        </p:nvPicPr>
        <p:blipFill>
          <a:blip r:embed="rId3">
            <a:lum/>
            <a:alphaModFix/>
          </a:blip>
          <a:srcRect/>
          <a:stretch>
            <a:fillRect/>
          </a:stretch>
        </p:blipFill>
        <p:spPr>
          <a:xfrm>
            <a:off x="6460" y="-18004"/>
            <a:ext cx="10079641" cy="492843"/>
          </a:xfrm>
          <a:prstGeom prst="rect">
            <a:avLst/>
          </a:prstGeom>
          <a:noFill/>
          <a:ln cap="flat">
            <a:noFill/>
          </a:ln>
        </p:spPr>
      </p:pic>
      <p:pic>
        <p:nvPicPr>
          <p:cNvPr id="3" name="Immagine 2">
            <a:extLst>
              <a:ext uri="{FF2B5EF4-FFF2-40B4-BE49-F238E27FC236}">
                <a16:creationId xmlns:a16="http://schemas.microsoft.com/office/drawing/2014/main" id="{4982F2BC-B9B9-4711-BEEC-FD8BF6767EF8}"/>
              </a:ext>
            </a:extLst>
          </p:cNvPr>
          <p:cNvPicPr>
            <a:picLocks noChangeAspect="1"/>
          </p:cNvPicPr>
          <p:nvPr/>
        </p:nvPicPr>
        <p:blipFill>
          <a:blip r:embed="rId4">
            <a:lum/>
            <a:alphaModFix/>
          </a:blip>
          <a:srcRect/>
          <a:stretch>
            <a:fillRect/>
          </a:stretch>
        </p:blipFill>
        <p:spPr>
          <a:xfrm>
            <a:off x="347890" y="5152515"/>
            <a:ext cx="9384843" cy="518035"/>
          </a:xfrm>
          <a:prstGeom prst="rect">
            <a:avLst/>
          </a:prstGeom>
          <a:noFill/>
          <a:ln cap="flat">
            <a:noFill/>
          </a:ln>
        </p:spPr>
      </p:pic>
      <p:sp>
        <p:nvSpPr>
          <p:cNvPr id="5" name="CasellaDiTesto 9">
            <a:extLst>
              <a:ext uri="{FF2B5EF4-FFF2-40B4-BE49-F238E27FC236}">
                <a16:creationId xmlns:a16="http://schemas.microsoft.com/office/drawing/2014/main" id="{D5D4E389-D65F-9085-B1EF-8AB518CFFFF3}"/>
              </a:ext>
            </a:extLst>
          </p:cNvPr>
          <p:cNvSpPr txBox="1"/>
          <p:nvPr/>
        </p:nvSpPr>
        <p:spPr>
          <a:xfrm>
            <a:off x="688522" y="474839"/>
            <a:ext cx="9384842" cy="400110"/>
          </a:xfrm>
          <a:prstGeom prst="rect">
            <a:avLst/>
          </a:prstGeom>
          <a:noFill/>
        </p:spPr>
        <p:txBody>
          <a:bodyPr wrap="square" rtlCol="0">
            <a:spAutoFit/>
          </a:bodyPr>
          <a:lstStyle/>
          <a:p>
            <a:pPr algn="ctr">
              <a:buSzPct val="70000"/>
            </a:pPr>
            <a:r>
              <a:rPr lang="en-GB" sz="2000" b="1" u="sng" dirty="0" err="1"/>
              <a:t>Risultati</a:t>
            </a:r>
            <a:r>
              <a:rPr lang="en-GB" sz="2000" b="1" u="sng" dirty="0"/>
              <a:t> </a:t>
            </a:r>
            <a:r>
              <a:rPr lang="en-GB" sz="2000" b="1" u="sng" dirty="0" err="1"/>
              <a:t>Sperimentali</a:t>
            </a:r>
            <a:r>
              <a:rPr lang="en-GB" sz="2000" b="1" u="sng" dirty="0"/>
              <a:t> LLC</a:t>
            </a:r>
          </a:p>
        </p:txBody>
      </p:sp>
      <p:graphicFrame>
        <p:nvGraphicFramePr>
          <p:cNvPr id="6" name="Grafico 4">
            <a:extLst>
              <a:ext uri="{FF2B5EF4-FFF2-40B4-BE49-F238E27FC236}">
                <a16:creationId xmlns:a16="http://schemas.microsoft.com/office/drawing/2014/main" id="{1B9ED41C-0F0C-E64D-D0F2-480D9CE1A3EF}"/>
              </a:ext>
            </a:extLst>
          </p:cNvPr>
          <p:cNvGraphicFramePr/>
          <p:nvPr/>
        </p:nvGraphicFramePr>
        <p:xfrm>
          <a:off x="5667002" y="2869573"/>
          <a:ext cx="4065731" cy="2175745"/>
        </p:xfrm>
        <a:graphic>
          <a:graphicData uri="http://schemas.openxmlformats.org/drawingml/2006/chart">
            <c:chart xmlns:c="http://schemas.openxmlformats.org/drawingml/2006/chart" xmlns:r="http://schemas.openxmlformats.org/officeDocument/2006/relationships" r:id="rId5"/>
          </a:graphicData>
        </a:graphic>
      </p:graphicFrame>
      <p:pic>
        <p:nvPicPr>
          <p:cNvPr id="7" name="Immagine 5">
            <a:extLst>
              <a:ext uri="{FF2B5EF4-FFF2-40B4-BE49-F238E27FC236}">
                <a16:creationId xmlns:a16="http://schemas.microsoft.com/office/drawing/2014/main" id="{5F6E267C-3274-D397-190D-D8380D034584}"/>
              </a:ext>
            </a:extLst>
          </p:cNvPr>
          <p:cNvPicPr>
            <a:picLocks noChangeAspect="1"/>
          </p:cNvPicPr>
          <p:nvPr/>
        </p:nvPicPr>
        <p:blipFill>
          <a:blip r:embed="rId6"/>
          <a:stretch>
            <a:fillRect/>
          </a:stretch>
        </p:blipFill>
        <p:spPr>
          <a:xfrm>
            <a:off x="347890" y="1148487"/>
            <a:ext cx="3706090" cy="2865057"/>
          </a:xfrm>
          <a:prstGeom prst="rect">
            <a:avLst/>
          </a:prstGeom>
        </p:spPr>
      </p:pic>
      <p:graphicFrame>
        <p:nvGraphicFramePr>
          <p:cNvPr id="8" name="Tabella 12">
            <a:extLst>
              <a:ext uri="{FF2B5EF4-FFF2-40B4-BE49-F238E27FC236}">
                <a16:creationId xmlns:a16="http://schemas.microsoft.com/office/drawing/2014/main" id="{A94E5C2C-0610-87E0-3580-080821B4A4D3}"/>
              </a:ext>
            </a:extLst>
          </p:cNvPr>
          <p:cNvGraphicFramePr>
            <a:graphicFrameLocks noGrp="1"/>
          </p:cNvGraphicFramePr>
          <p:nvPr/>
        </p:nvGraphicFramePr>
        <p:xfrm>
          <a:off x="5827096" y="1867381"/>
          <a:ext cx="3905637" cy="949960"/>
        </p:xfrm>
        <a:graphic>
          <a:graphicData uri="http://schemas.openxmlformats.org/drawingml/2006/table">
            <a:tbl>
              <a:tblPr firstRow="1" bandRow="1">
                <a:tableStyleId>{5C22544A-7EE6-4342-B048-85BDC9FD1C3A}</a:tableStyleId>
              </a:tblPr>
              <a:tblGrid>
                <a:gridCol w="1396447">
                  <a:extLst>
                    <a:ext uri="{9D8B030D-6E8A-4147-A177-3AD203B41FA5}">
                      <a16:colId xmlns:a16="http://schemas.microsoft.com/office/drawing/2014/main" val="2096050815"/>
                    </a:ext>
                  </a:extLst>
                </a:gridCol>
                <a:gridCol w="1254595">
                  <a:extLst>
                    <a:ext uri="{9D8B030D-6E8A-4147-A177-3AD203B41FA5}">
                      <a16:colId xmlns:a16="http://schemas.microsoft.com/office/drawing/2014/main" val="3174606365"/>
                    </a:ext>
                  </a:extLst>
                </a:gridCol>
                <a:gridCol w="1254595">
                  <a:extLst>
                    <a:ext uri="{9D8B030D-6E8A-4147-A177-3AD203B41FA5}">
                      <a16:colId xmlns:a16="http://schemas.microsoft.com/office/drawing/2014/main" val="2215721506"/>
                    </a:ext>
                  </a:extLst>
                </a:gridCol>
              </a:tblGrid>
              <a:tr h="370840">
                <a:tc>
                  <a:txBody>
                    <a:bodyPr/>
                    <a:lstStyle/>
                    <a:p>
                      <a:pPr algn="ctr"/>
                      <a:r>
                        <a:rPr lang="it-IT" sz="1600" dirty="0"/>
                        <a:t>Frequenza</a:t>
                      </a:r>
                    </a:p>
                    <a:p>
                      <a:pPr algn="ctr"/>
                      <a:r>
                        <a:rPr lang="it-IT" sz="1600" dirty="0"/>
                        <a:t>[kHz]</a:t>
                      </a:r>
                    </a:p>
                  </a:txBody>
                  <a:tcPr/>
                </a:tc>
                <a:tc>
                  <a:txBody>
                    <a:bodyPr/>
                    <a:lstStyle/>
                    <a:p>
                      <a:pPr algn="ctr"/>
                      <a:r>
                        <a:rPr lang="it-IT" sz="1600" dirty="0"/>
                        <a:t>Potenza d’uscita [W]</a:t>
                      </a:r>
                    </a:p>
                  </a:txBody>
                  <a:tcPr/>
                </a:tc>
                <a:tc>
                  <a:txBody>
                    <a:bodyPr/>
                    <a:lstStyle/>
                    <a:p>
                      <a:pPr algn="ctr"/>
                      <a:r>
                        <a:rPr lang="it-IT" sz="1600" dirty="0"/>
                        <a:t>Efficienza [%]</a:t>
                      </a:r>
                    </a:p>
                  </a:txBody>
                  <a:tcPr/>
                </a:tc>
                <a:extLst>
                  <a:ext uri="{0D108BD9-81ED-4DB2-BD59-A6C34878D82A}">
                    <a16:rowId xmlns:a16="http://schemas.microsoft.com/office/drawing/2014/main" val="4194814247"/>
                  </a:ext>
                </a:extLst>
              </a:tr>
              <a:tr h="370840">
                <a:tc>
                  <a:txBody>
                    <a:bodyPr/>
                    <a:lstStyle/>
                    <a:p>
                      <a:pPr algn="ctr"/>
                      <a:r>
                        <a:rPr lang="it-IT" sz="1600" dirty="0"/>
                        <a:t>450</a:t>
                      </a:r>
                    </a:p>
                  </a:txBody>
                  <a:tcPr/>
                </a:tc>
                <a:tc>
                  <a:txBody>
                    <a:bodyPr/>
                    <a:lstStyle/>
                    <a:p>
                      <a:pPr algn="ctr"/>
                      <a:r>
                        <a:rPr lang="it-IT" sz="1600" dirty="0"/>
                        <a:t>20,57</a:t>
                      </a:r>
                    </a:p>
                  </a:txBody>
                  <a:tcPr/>
                </a:tc>
                <a:tc>
                  <a:txBody>
                    <a:bodyPr/>
                    <a:lstStyle/>
                    <a:p>
                      <a:pPr algn="ctr"/>
                      <a:r>
                        <a:rPr lang="it-IT" sz="1600" dirty="0"/>
                        <a:t>89,85</a:t>
                      </a:r>
                    </a:p>
                  </a:txBody>
                  <a:tcPr/>
                </a:tc>
                <a:extLst>
                  <a:ext uri="{0D108BD9-81ED-4DB2-BD59-A6C34878D82A}">
                    <a16:rowId xmlns:a16="http://schemas.microsoft.com/office/drawing/2014/main" val="1900212904"/>
                  </a:ext>
                </a:extLst>
              </a:tr>
            </a:tbl>
          </a:graphicData>
        </a:graphic>
      </p:graphicFrame>
      <mc:AlternateContent xmlns:mc="http://schemas.openxmlformats.org/markup-compatibility/2006" xmlns:a14="http://schemas.microsoft.com/office/drawing/2010/main">
        <mc:Choice Requires="a14">
          <p:graphicFrame>
            <p:nvGraphicFramePr>
              <p:cNvPr id="9" name="Tabella 9">
                <a:extLst>
                  <a:ext uri="{FF2B5EF4-FFF2-40B4-BE49-F238E27FC236}">
                    <a16:creationId xmlns:a16="http://schemas.microsoft.com/office/drawing/2014/main" id="{FD7AB56D-7C23-1637-9698-4631B8D839EF}"/>
                  </a:ext>
                </a:extLst>
              </p:cNvPr>
              <p:cNvGraphicFramePr>
                <a:graphicFrameLocks noGrp="1"/>
              </p:cNvGraphicFramePr>
              <p:nvPr/>
            </p:nvGraphicFramePr>
            <p:xfrm>
              <a:off x="5069592" y="905970"/>
              <a:ext cx="4965840" cy="949960"/>
            </p:xfrm>
            <a:graphic>
              <a:graphicData uri="http://schemas.openxmlformats.org/drawingml/2006/table">
                <a:tbl>
                  <a:tblPr firstRow="1" bandRow="1">
                    <a:tableStyleId>{284E427A-3D55-4303-BF80-6455036E1DE7}</a:tableStyleId>
                  </a:tblPr>
                  <a:tblGrid>
                    <a:gridCol w="1241460">
                      <a:extLst>
                        <a:ext uri="{9D8B030D-6E8A-4147-A177-3AD203B41FA5}">
                          <a16:colId xmlns:a16="http://schemas.microsoft.com/office/drawing/2014/main" val="1746112975"/>
                        </a:ext>
                      </a:extLst>
                    </a:gridCol>
                    <a:gridCol w="1355754">
                      <a:extLst>
                        <a:ext uri="{9D8B030D-6E8A-4147-A177-3AD203B41FA5}">
                          <a16:colId xmlns:a16="http://schemas.microsoft.com/office/drawing/2014/main" val="3555987773"/>
                        </a:ext>
                      </a:extLst>
                    </a:gridCol>
                    <a:gridCol w="1127166">
                      <a:extLst>
                        <a:ext uri="{9D8B030D-6E8A-4147-A177-3AD203B41FA5}">
                          <a16:colId xmlns:a16="http://schemas.microsoft.com/office/drawing/2014/main" val="287504158"/>
                        </a:ext>
                      </a:extLst>
                    </a:gridCol>
                    <a:gridCol w="1241460">
                      <a:extLst>
                        <a:ext uri="{9D8B030D-6E8A-4147-A177-3AD203B41FA5}">
                          <a16:colId xmlns:a16="http://schemas.microsoft.com/office/drawing/2014/main" val="4009636059"/>
                        </a:ext>
                      </a:extLst>
                    </a:gridCol>
                  </a:tblGrid>
                  <a:tr h="370840">
                    <a:tc>
                      <a:txBody>
                        <a:bodyPr/>
                        <a:lstStyle/>
                        <a:p>
                          <a:pPr algn="ctr"/>
                          <a:r>
                            <a:rPr lang="it-IT" sz="1600" dirty="0"/>
                            <a:t>Rapporto spire</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600" dirty="0"/>
                            <a:t>Nucleo – materiale </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600" dirty="0"/>
                            <a:t>Distanza</a:t>
                          </a:r>
                        </a:p>
                        <a:p>
                          <a:pPr algn="ctr"/>
                          <a:r>
                            <a:rPr lang="it-IT" sz="1600" dirty="0"/>
                            <a:t>[mm] </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600" dirty="0"/>
                            <a:t>Finestra</a:t>
                          </a:r>
                        </a:p>
                        <a:p>
                          <a:pPr algn="ctr"/>
                          <a:r>
                            <a:rPr lang="it-IT" sz="1600" dirty="0"/>
                            <a:t>[mm</a:t>
                          </a:r>
                          <a:r>
                            <a:rPr lang="it-IT" sz="1600" baseline="30000" dirty="0"/>
                            <a:t>2</a:t>
                          </a:r>
                          <a:r>
                            <a:rPr lang="it-IT" sz="1600" dirty="0"/>
                            <a:t>]</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517537090"/>
                      </a:ext>
                    </a:extLst>
                  </a:tr>
                  <a:tr h="370840">
                    <a:tc>
                      <a:txBody>
                        <a:bodyPr/>
                        <a:lstStyle/>
                        <a:p>
                          <a:pPr algn="ctr"/>
                          <a:r>
                            <a:rPr lang="it-IT" sz="1600" dirty="0"/>
                            <a:t>12:10</a:t>
                          </a:r>
                        </a:p>
                      </a:txBody>
                      <a:tcPr>
                        <a:lnT w="12700" cap="flat" cmpd="sng" algn="ctr">
                          <a:solidFill>
                            <a:srgbClr val="C00000"/>
                          </a:solidFill>
                          <a:prstDash val="solid"/>
                          <a:round/>
                          <a:headEnd type="none" w="med" len="med"/>
                          <a:tailEnd type="none" w="med" len="med"/>
                        </a:lnT>
                      </a:tcPr>
                    </a:tc>
                    <a:tc>
                      <a:txBody>
                        <a:bodyPr/>
                        <a:lstStyle/>
                        <a:p>
                          <a:pPr algn="ctr"/>
                          <a:r>
                            <a:rPr lang="it-IT" sz="1600" dirty="0"/>
                            <a:t>P26 –  N48</a:t>
                          </a:r>
                        </a:p>
                      </a:txBody>
                      <a:tcPr>
                        <a:lnT w="12700" cap="flat" cmpd="sng" algn="ctr">
                          <a:solidFill>
                            <a:srgbClr val="C00000"/>
                          </a:solidFill>
                          <a:prstDash val="solid"/>
                          <a:round/>
                          <a:headEnd type="none" w="med" len="med"/>
                          <a:tailEnd type="none" w="med" len="med"/>
                        </a:lnT>
                      </a:tcPr>
                    </a:tc>
                    <a:tc>
                      <a:txBody>
                        <a:bodyPr/>
                        <a:lstStyle/>
                        <a:p>
                          <a:pPr algn="ctr"/>
                          <a:r>
                            <a:rPr lang="it-IT" sz="1600" dirty="0"/>
                            <a:t>4mm</a:t>
                          </a:r>
                        </a:p>
                      </a:txBody>
                      <a:tcPr>
                        <a:lnT w="12700" cap="flat" cmpd="sng" algn="ctr">
                          <a:solidFill>
                            <a:srgbClr val="C00000"/>
                          </a:solidFill>
                          <a:prstDash val="solid"/>
                          <a:round/>
                          <a:headEnd type="none" w="med" len="med"/>
                          <a:tailEnd type="none" w="med" len="med"/>
                        </a:lnT>
                      </a:tcPr>
                    </a:tc>
                    <a:tc>
                      <a:txBody>
                        <a:bodyPr/>
                        <a:lstStyle/>
                        <a:p>
                          <a:pPr algn="ctr"/>
                          <a:r>
                            <a:rPr lang="it-IT" sz="1600" dirty="0"/>
                            <a:t>26</a:t>
                          </a:r>
                          <a14:m>
                            <m:oMath xmlns:m="http://schemas.openxmlformats.org/officeDocument/2006/math">
                              <m:r>
                                <a:rPr lang="it-IT" sz="1600" dirty="0" smtClean="0">
                                  <a:latin typeface="Cambria Math" panose="02040503050406030204" pitchFamily="18" charset="0"/>
                                </a:rPr>
                                <m:t>× </m:t>
                              </m:r>
                            </m:oMath>
                          </a14:m>
                          <a:r>
                            <a:rPr lang="it-IT" sz="1600" dirty="0"/>
                            <a:t>26</a:t>
                          </a:r>
                        </a:p>
                      </a:txBody>
                      <a:tcPr>
                        <a:lnT w="12700" cap="flat" cmpd="sng" algn="ctr">
                          <a:solidFill>
                            <a:srgbClr val="C00000"/>
                          </a:solidFill>
                          <a:prstDash val="solid"/>
                          <a:round/>
                          <a:headEnd type="none" w="med" len="med"/>
                          <a:tailEnd type="none" w="med" len="med"/>
                        </a:lnT>
                      </a:tcPr>
                    </a:tc>
                    <a:extLst>
                      <a:ext uri="{0D108BD9-81ED-4DB2-BD59-A6C34878D82A}">
                        <a16:rowId xmlns:a16="http://schemas.microsoft.com/office/drawing/2014/main" val="2303790945"/>
                      </a:ext>
                    </a:extLst>
                  </a:tr>
                </a:tbl>
              </a:graphicData>
            </a:graphic>
          </p:graphicFrame>
        </mc:Choice>
        <mc:Fallback xmlns="">
          <p:graphicFrame>
            <p:nvGraphicFramePr>
              <p:cNvPr id="9" name="Tabella 9">
                <a:extLst>
                  <a:ext uri="{FF2B5EF4-FFF2-40B4-BE49-F238E27FC236}">
                    <a16:creationId xmlns:a16="http://schemas.microsoft.com/office/drawing/2014/main" id="{FD7AB56D-7C23-1637-9698-4631B8D839EF}"/>
                  </a:ext>
                </a:extLst>
              </p:cNvPr>
              <p:cNvGraphicFramePr>
                <a:graphicFrameLocks noGrp="1"/>
              </p:cNvGraphicFramePr>
              <p:nvPr>
                <p:extLst>
                  <p:ext uri="{D42A27DB-BD31-4B8C-83A1-F6EECF244321}">
                    <p14:modId xmlns:p14="http://schemas.microsoft.com/office/powerpoint/2010/main" val="385008892"/>
                  </p:ext>
                </p:extLst>
              </p:nvPr>
            </p:nvGraphicFramePr>
            <p:xfrm>
              <a:off x="5069592" y="905970"/>
              <a:ext cx="4965840" cy="949960"/>
            </p:xfrm>
            <a:graphic>
              <a:graphicData uri="http://schemas.openxmlformats.org/drawingml/2006/table">
                <a:tbl>
                  <a:tblPr firstRow="1" bandRow="1">
                    <a:tableStyleId>{284E427A-3D55-4303-BF80-6455036E1DE7}</a:tableStyleId>
                  </a:tblPr>
                  <a:tblGrid>
                    <a:gridCol w="1241460">
                      <a:extLst>
                        <a:ext uri="{9D8B030D-6E8A-4147-A177-3AD203B41FA5}">
                          <a16:colId xmlns:a16="http://schemas.microsoft.com/office/drawing/2014/main" val="1746112975"/>
                        </a:ext>
                      </a:extLst>
                    </a:gridCol>
                    <a:gridCol w="1355754">
                      <a:extLst>
                        <a:ext uri="{9D8B030D-6E8A-4147-A177-3AD203B41FA5}">
                          <a16:colId xmlns:a16="http://schemas.microsoft.com/office/drawing/2014/main" val="3555987773"/>
                        </a:ext>
                      </a:extLst>
                    </a:gridCol>
                    <a:gridCol w="1127166">
                      <a:extLst>
                        <a:ext uri="{9D8B030D-6E8A-4147-A177-3AD203B41FA5}">
                          <a16:colId xmlns:a16="http://schemas.microsoft.com/office/drawing/2014/main" val="287504158"/>
                        </a:ext>
                      </a:extLst>
                    </a:gridCol>
                    <a:gridCol w="1241460">
                      <a:extLst>
                        <a:ext uri="{9D8B030D-6E8A-4147-A177-3AD203B41FA5}">
                          <a16:colId xmlns:a16="http://schemas.microsoft.com/office/drawing/2014/main" val="4009636059"/>
                        </a:ext>
                      </a:extLst>
                    </a:gridCol>
                  </a:tblGrid>
                  <a:tr h="579120">
                    <a:tc>
                      <a:txBody>
                        <a:bodyPr/>
                        <a:lstStyle/>
                        <a:p>
                          <a:pPr algn="ctr"/>
                          <a:r>
                            <a:rPr lang="it-IT" sz="1600" dirty="0"/>
                            <a:t>Rapporto spire</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600" dirty="0"/>
                            <a:t>Nucleo – materiale </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600" dirty="0"/>
                            <a:t>Distanza</a:t>
                          </a:r>
                        </a:p>
                        <a:p>
                          <a:pPr algn="ctr"/>
                          <a:r>
                            <a:rPr lang="it-IT" sz="1600" dirty="0"/>
                            <a:t>[mm] </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it-IT" sz="1600" dirty="0"/>
                            <a:t>Finestra</a:t>
                          </a:r>
                        </a:p>
                        <a:p>
                          <a:pPr algn="ctr"/>
                          <a:r>
                            <a:rPr lang="it-IT" sz="1600" dirty="0"/>
                            <a:t>[mm</a:t>
                          </a:r>
                          <a:r>
                            <a:rPr lang="it-IT" sz="1600" baseline="30000" dirty="0"/>
                            <a:t>2</a:t>
                          </a:r>
                          <a:r>
                            <a:rPr lang="it-IT" sz="1600" dirty="0"/>
                            <a:t>]</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517537090"/>
                      </a:ext>
                    </a:extLst>
                  </a:tr>
                  <a:tr h="370840">
                    <a:tc>
                      <a:txBody>
                        <a:bodyPr/>
                        <a:lstStyle/>
                        <a:p>
                          <a:pPr algn="ctr"/>
                          <a:r>
                            <a:rPr lang="it-IT" sz="1600" dirty="0"/>
                            <a:t>12:10</a:t>
                          </a:r>
                        </a:p>
                      </a:txBody>
                      <a:tcPr>
                        <a:lnT w="12700" cap="flat" cmpd="sng" algn="ctr">
                          <a:solidFill>
                            <a:srgbClr val="C00000"/>
                          </a:solidFill>
                          <a:prstDash val="solid"/>
                          <a:round/>
                          <a:headEnd type="none" w="med" len="med"/>
                          <a:tailEnd type="none" w="med" len="med"/>
                        </a:lnT>
                      </a:tcPr>
                    </a:tc>
                    <a:tc>
                      <a:txBody>
                        <a:bodyPr/>
                        <a:lstStyle/>
                        <a:p>
                          <a:pPr algn="ctr"/>
                          <a:r>
                            <a:rPr lang="it-IT" sz="1600" dirty="0"/>
                            <a:t>P26 –  N48</a:t>
                          </a:r>
                        </a:p>
                      </a:txBody>
                      <a:tcPr>
                        <a:lnT w="12700" cap="flat" cmpd="sng" algn="ctr">
                          <a:solidFill>
                            <a:srgbClr val="C00000"/>
                          </a:solidFill>
                          <a:prstDash val="solid"/>
                          <a:round/>
                          <a:headEnd type="none" w="med" len="med"/>
                          <a:tailEnd type="none" w="med" len="med"/>
                        </a:lnT>
                      </a:tcPr>
                    </a:tc>
                    <a:tc>
                      <a:txBody>
                        <a:bodyPr/>
                        <a:lstStyle/>
                        <a:p>
                          <a:pPr algn="ctr"/>
                          <a:r>
                            <a:rPr lang="it-IT" sz="1600" dirty="0"/>
                            <a:t>4mm</a:t>
                          </a:r>
                        </a:p>
                      </a:txBody>
                      <a:tcPr>
                        <a:lnT w="12700" cap="flat" cmpd="sng" algn="ctr">
                          <a:solidFill>
                            <a:srgbClr val="C00000"/>
                          </a:solidFill>
                          <a:prstDash val="solid"/>
                          <a:round/>
                          <a:headEnd type="none" w="med" len="med"/>
                          <a:tailEnd type="none" w="med" len="med"/>
                        </a:lnT>
                      </a:tcPr>
                    </a:tc>
                    <a:tc>
                      <a:txBody>
                        <a:bodyPr/>
                        <a:lstStyle/>
                        <a:p>
                          <a:endParaRPr lang="en-IT"/>
                        </a:p>
                      </a:txBody>
                      <a:tcPr>
                        <a:lnT w="12700" cap="flat" cmpd="sng" algn="ctr">
                          <a:solidFill>
                            <a:srgbClr val="C00000"/>
                          </a:solidFill>
                          <a:prstDash val="solid"/>
                          <a:round/>
                          <a:headEnd type="none" w="med" len="med"/>
                          <a:tailEnd type="none" w="med" len="med"/>
                        </a:lnT>
                        <a:blipFill>
                          <a:blip r:embed="rId7"/>
                          <a:stretch>
                            <a:fillRect l="-301020" t="-156667" r="-1020" b="-10000"/>
                          </a:stretch>
                        </a:blipFill>
                      </a:tcPr>
                    </a:tc>
                    <a:extLst>
                      <a:ext uri="{0D108BD9-81ED-4DB2-BD59-A6C34878D82A}">
                        <a16:rowId xmlns:a16="http://schemas.microsoft.com/office/drawing/2014/main" val="2303790945"/>
                      </a:ext>
                    </a:extLst>
                  </a:tr>
                </a:tbl>
              </a:graphicData>
            </a:graphic>
          </p:graphicFrame>
        </mc:Fallback>
      </mc:AlternateContent>
      <p:sp>
        <p:nvSpPr>
          <p:cNvPr id="11" name="CasellaDiTesto 12">
            <a:extLst>
              <a:ext uri="{FF2B5EF4-FFF2-40B4-BE49-F238E27FC236}">
                <a16:creationId xmlns:a16="http://schemas.microsoft.com/office/drawing/2014/main" id="{BBC2D374-CD6B-FA39-0D7C-06D8D04BBE17}"/>
              </a:ext>
            </a:extLst>
          </p:cNvPr>
          <p:cNvSpPr txBox="1"/>
          <p:nvPr/>
        </p:nvSpPr>
        <p:spPr>
          <a:xfrm>
            <a:off x="7552512" y="567172"/>
            <a:ext cx="1514370" cy="369332"/>
          </a:xfrm>
          <a:prstGeom prst="rect">
            <a:avLst/>
          </a:prstGeom>
          <a:noFill/>
        </p:spPr>
        <p:txBody>
          <a:bodyPr wrap="square" rtlCol="0">
            <a:spAutoFit/>
          </a:bodyPr>
          <a:lstStyle/>
          <a:p>
            <a:r>
              <a:rPr lang="it-IT" dirty="0"/>
              <a:t>Trasformatore</a:t>
            </a:r>
          </a:p>
        </p:txBody>
      </p:sp>
      <p:sp>
        <p:nvSpPr>
          <p:cNvPr id="12" name="CasellaDiTesto 14">
            <a:extLst>
              <a:ext uri="{FF2B5EF4-FFF2-40B4-BE49-F238E27FC236}">
                <a16:creationId xmlns:a16="http://schemas.microsoft.com/office/drawing/2014/main" id="{88A1729C-69B2-C1CA-3AFD-BCF3FB49EA7F}"/>
              </a:ext>
            </a:extLst>
          </p:cNvPr>
          <p:cNvSpPr txBox="1"/>
          <p:nvPr/>
        </p:nvSpPr>
        <p:spPr>
          <a:xfrm>
            <a:off x="4243171" y="3707225"/>
            <a:ext cx="1423831" cy="646331"/>
          </a:xfrm>
          <a:prstGeom prst="rect">
            <a:avLst/>
          </a:prstGeom>
          <a:noFill/>
        </p:spPr>
        <p:txBody>
          <a:bodyPr wrap="square" rtlCol="0">
            <a:spAutoFit/>
          </a:bodyPr>
          <a:lstStyle/>
          <a:p>
            <a:pPr algn="ctr"/>
            <a:r>
              <a:rPr lang="it-IT" dirty="0"/>
              <a:t>Perdite sui dispositivi</a:t>
            </a:r>
          </a:p>
        </p:txBody>
      </p:sp>
    </p:spTree>
    <p:extLst>
      <p:ext uri="{BB962C8B-B14F-4D97-AF65-F5344CB8AC3E}">
        <p14:creationId xmlns:p14="http://schemas.microsoft.com/office/powerpoint/2010/main" val="3375710478"/>
      </p:ext>
    </p:extLst>
  </p:cSld>
  <p:clrMapOvr>
    <a:masterClrMapping/>
  </p:clrMapOvr>
</p:sld>
</file>

<file path=ppt/theme/theme1.xml><?xml version="1.0" encoding="utf-8"?>
<a:theme xmlns:a="http://schemas.openxmlformats.org/drawingml/2006/main" name="Predefini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2385</TotalTime>
  <Words>913</Words>
  <Application>Microsoft Office PowerPoint</Application>
  <PresentationFormat>Personalizzato</PresentationFormat>
  <Paragraphs>217</Paragraphs>
  <Slides>15</Slides>
  <Notes>15</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15</vt:i4>
      </vt:variant>
    </vt:vector>
  </HeadingPairs>
  <TitlesOfParts>
    <vt:vector size="24" baseType="lpstr">
      <vt:lpstr>Arial</vt:lpstr>
      <vt:lpstr>Calibri</vt:lpstr>
      <vt:lpstr>Calibri Light</vt:lpstr>
      <vt:lpstr>Cambria Math</vt:lpstr>
      <vt:lpstr>Lao UI</vt:lpstr>
      <vt:lpstr>Liberation Sans</vt:lpstr>
      <vt:lpstr>Liberation Serif</vt:lpstr>
      <vt:lpstr>Wingdings</vt:lpstr>
      <vt:lpstr>Predefinito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Antonio Vitale</dc:creator>
  <cp:lastModifiedBy>Antonio Vitale</cp:lastModifiedBy>
  <cp:revision>96</cp:revision>
  <dcterms:created xsi:type="dcterms:W3CDTF">2022-04-12T10:45:21Z</dcterms:created>
  <dcterms:modified xsi:type="dcterms:W3CDTF">2022-04-20T20:12:03Z</dcterms:modified>
</cp:coreProperties>
</file>