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0080625" cy="5670550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1V>
      <a:tcStyle>
        <a:tcBdr/>
        <a:fill>
          <a:solidFill>
            <a:srgbClr val="CFD5EA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2540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E9EBF5"/>
          </a:solidFill>
        </a:fill>
      </a:tcStyle>
    </a:lastRow>
    <a:firstRow>
      <a:tcTxStyle b="on">
        <a:font>
          <a:latin typeface=""/>
          <a:ea typeface=""/>
          <a:cs typeface=""/>
        </a:font>
      </a:tcTxStyle>
      <a:tcStyle>
        <a:tcBdr/>
        <a:fill>
          <a:solidFill>
            <a:srgbClr val="E9EBF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08"/>
  </p:normalViewPr>
  <p:slideViewPr>
    <p:cSldViewPr snapToGrid="0" snapToObjects="1">
      <p:cViewPr varScale="1">
        <p:scale>
          <a:sx n="147" d="100"/>
          <a:sy n="147" d="100"/>
        </p:scale>
        <p:origin x="20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11233952-4CD6-9F49-AED8-5B71405E7208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3CB7804-6415-0640-933D-08F49417B9F1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EE6BF07-051B-0240-A929-77A7BB0B6276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E5DC3DE-CF4A-BC45-AA28-8F390289147C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3648486-59AD-FB4F-8242-0C132826B552}" type="slidenum">
              <a:t>‹N›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040282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E684BFD-A180-D14E-A652-D4139037B0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5999" y="812517"/>
            <a:ext cx="7127281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F8B9795-7F8E-2940-9076-109D81FF6EC3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endParaRPr lang="it-IT"/>
          </a:p>
        </p:txBody>
      </p:sp>
      <p:sp>
        <p:nvSpPr>
          <p:cNvPr id="4" name="Segnaposto intestazione 3">
            <a:extLst>
              <a:ext uri="{FF2B5EF4-FFF2-40B4-BE49-F238E27FC236}">
                <a16:creationId xmlns:a16="http://schemas.microsoft.com/office/drawing/2014/main" id="{24BCC6CB-0E3D-914B-888D-BD6DDFAE6AF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13C9697-656E-4745-B45F-1E8500D88E01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5ED9FF5-832F-1A44-9467-FB6A127F6721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sp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B5977D9-547A-EA4A-B7B9-5D2D2EB5D96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sp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0896E84C-A071-2D47-A799-8C6C059D33BB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3177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it-IT" sz="2000" b="0" i="0" u="none" strike="noStrike" kern="1200" cap="none" spc="0" baseline="0">
        <a:solidFill>
          <a:srgbClr val="000000"/>
        </a:solidFill>
        <a:highlight>
          <a:scrgbClr r="0" g="0" b="0">
            <a:alpha val="0"/>
          </a:scrgbClr>
        </a:highlight>
        <a:uFillTx/>
        <a:latin typeface="Liberation Sans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A14300F1-9E4E-6249-86CF-780ACADEF80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58FEC46-A21A-2C4F-9133-939AF8428625}" type="slidenum">
              <a:t>1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A282322B-AF13-1946-9D0D-564B226F0C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0EBE8B81-94E5-4C45-8A92-D86DD85E34F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8A982D42-5DF6-4D4A-819C-B37EE9D88A52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C79580A-493D-D748-A1BB-B3CE7E83C079}" type="slidenum">
              <a:t>10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11B27F97-B01D-FC47-BF9F-FB43F073FF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61DA2BD4-A7D8-B044-8B50-B517097EB93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A815A005-4118-EA41-A224-A1931D011E18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10A41CB-94AF-B246-8A62-BB6CDE9DF3CF}" type="slidenum">
              <a:t>11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FFD8A249-707B-2E4F-B73A-76ABDC518D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D9250AFD-1361-494E-B208-3FA89AC32B2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14C19EEB-2AA1-4D49-A7E4-35537D47A2A2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E42B02E-D3E7-5546-B893-574150BCE9F9}" type="slidenum">
              <a:t>12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5E36E378-8770-254E-9814-C9F46FFC60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15B28203-7340-0343-A425-00EA212B112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863C28E8-D6F7-AD41-B492-DE08B4747516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3B6C6BE-702C-2444-AC85-CA145BC2906C}" type="slidenum">
              <a:t>13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EF6E9C60-F319-5649-81FA-8BCDB6E0FD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D37F06A1-3246-434A-AEEE-14AC2521A9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DE61E9FB-F6F7-F84E-8AEF-225153213D6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D2F826B-93C5-A245-AC97-F5940A2486A3}" type="slidenum">
              <a:t>14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1D703253-AFEC-5345-B12A-9AE8C00884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DBCAE8E7-19B5-F847-AF6D-11B99E4590C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A3A5F407-D08B-E94D-912D-5D4D64C2829E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CE9F2E8-ED07-C24F-AB34-708663D56541}" type="slidenum">
              <a:t>15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BB5CA821-D7CC-BE4F-B7F2-2B4301A132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E172DC4E-0A39-C541-869D-A85B6581E6D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310B9C5C-31E8-9B40-A549-A3CD36C6935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B6F64D7-EEB7-3B4F-B3A9-CD61DE87E3B9}" type="slidenum">
              <a:t>2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74AA19F0-8BA7-CB44-9045-8A6A5BD8E3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F35F1586-04AA-B840-9AC2-5AA0A510267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906FF465-DE8D-0E40-954B-2A25309A5F44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95FE230-DD76-D847-B257-16BD6D961014}" type="slidenum">
              <a:t>3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957A86A6-0D56-C743-A8A3-6BD66CDADF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5CB39207-FBEC-DB4D-831B-2CA4F854377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5B8E5EC9-8A59-0840-B7E3-C9115EBAC88F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961AF39-B507-6B44-BA1A-72D9777D64CE}" type="slidenum">
              <a:t>4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348FE5B2-B5AB-5B46-8611-E7C161D8E2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E74B53C9-ACE0-FD41-A84F-B1B2810B0AC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34D2B8C9-3FF7-7C44-9E63-1484D22DBE4C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3CF7549-D635-8140-932C-7F14879FE9F1}" type="slidenum">
              <a:t>5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8B8C80D5-CBCA-FC41-9869-2468F1CD68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FDEA0753-76A0-2B4C-BC42-5F123D475C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388C8A9B-69B8-4246-AD3C-B3E92857F6C2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111E885-55D5-D94F-9D11-B2E90C514EB2}" type="slidenum">
              <a:t>6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779BBAC8-BC1D-1E4E-93E1-985EE74EAE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6E308E72-8CEE-9046-A1AE-C05B87C7293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E7312039-2455-9B4E-852A-8CFB22409ACA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228115A-6215-6241-AA42-1C9CA6F86F5C}" type="slidenum">
              <a:t>7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F69336BD-7437-D042-AAC9-86614A95B9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ECDB520C-FCC3-6843-A48F-CC988F26FA6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F24C9358-EE55-B24F-8EE5-F503B4C8C742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58DC924-1E40-474A-ACAD-9AC3EC2D2EBC}" type="slidenum">
              <a:t>8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51845C81-790D-A54F-A6F9-FAE24B7E2F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FC72F931-DC18-FE49-B20F-F6B8BFC8C46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0D365493-C3DE-1B49-86BC-1171620D573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3D34F2C-87DE-344B-973E-E69C84858EF9}" type="slidenum">
              <a:t>9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FE90B80B-F90A-2046-A1AE-49BA68E95B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90" y="812801"/>
            <a:ext cx="7124703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4032360C-10F6-C345-B44F-0501A5529EE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CFBA48-3A1E-A54A-BA58-D6F34A75CCA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0472" y="928692"/>
            <a:ext cx="7559673" cy="1973266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F05DC7C-2DA8-B348-86D3-641C9B4E1C8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0472" y="2978145"/>
            <a:ext cx="7559673" cy="1370008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7F1DBB3-01C5-494A-9A9D-6C50E419F1D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9ABCB2-3316-3344-BD3B-B8433AFC465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1F0203-80D5-6F43-BA92-0D595EEEE15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1DA3A3-5A6F-4B47-9043-23BED19BB60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389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D554AD-ADB3-3646-B860-02F049FDD81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F9A3A12-729F-D541-B3CE-D2674DD905BC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293FF2-4816-BF4A-9801-8D3056082D2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60E671-0569-6144-8665-77B090286BD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051327E-CDE7-7248-BFAD-17A21D148F3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2E19EB-A5DA-9644-9FC4-B300934E753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6268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31ECFC9-D19C-1C48-B254-038859413F65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308854" y="225427"/>
            <a:ext cx="2266953" cy="438944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BCB7DF8-2E70-0F4E-A591-F5AF2B553FBC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503240" y="225427"/>
            <a:ext cx="6653210" cy="438944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147338-86AA-8B47-8B6F-D7472641FBD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EBAD189-7650-C242-9835-D4D77EC24C9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E92132-AD20-B742-943E-1B87089CCEE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458E66-4F9B-BC4F-AA78-B6F8591F68C4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1410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33A0B5-E7E6-9841-A3D6-638BB4B48D8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84DDADF-6DCE-F840-A872-AD7E87B788A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39CFE6-44D5-6549-9A14-85AE3C86A70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0285F7-5D1D-164D-A4A5-7176DEDFD15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3989C2-C48B-8C43-B139-A1665999884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64C86D-41F0-FA47-920F-733EC5D81FF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565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E84D8C-0787-5E41-9A84-BACBE73177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391" y="1414467"/>
            <a:ext cx="8694736" cy="235743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2FD2AC-CFA4-954B-878B-93A907D63B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7391" y="3794129"/>
            <a:ext cx="8694736" cy="1241426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6914F9-E13E-3343-8993-6C896AF452D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D62965-97AD-C14F-B9C9-E8CCA8F845F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3242AC-7852-6647-A714-CFFF9CB4DC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D5F986-3D59-7943-8E2D-B5D2F325580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9552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00E8EE-A4C8-2149-82CB-41985D017EC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3466C6-FD76-B84D-901E-12992420861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3240" y="1327151"/>
            <a:ext cx="4459291" cy="32877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E7E042B-C5E4-4040-8DE0-06F28167DC5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114925" y="1327151"/>
            <a:ext cx="4460872" cy="32877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0F19FAA-A1E7-724B-B666-CC0A49C5F4E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C60A68F-0C10-CD4D-819A-201AD911ED8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692770-2D7D-FA40-B173-088DFF1A4A9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4A3346B-8481-AE42-BEF7-13AA8CC51D2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935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9A3F5D-1ADB-9F4F-9465-213B00430A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01623"/>
            <a:ext cx="8694736" cy="10969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BCFB60F-6B6C-5145-884C-7636B06128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3736" y="1390646"/>
            <a:ext cx="4265611" cy="681035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099D85E-1E6D-AD46-B075-B9B5EC52C1E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93736" y="2071692"/>
            <a:ext cx="4265611" cy="30464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4E11CB3-F1DA-ED47-92CA-2A76934950F7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103815" y="1390646"/>
            <a:ext cx="4284658" cy="681035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CD523A7-D990-0A49-B552-17AD4F33643E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103815" y="2071692"/>
            <a:ext cx="4284658" cy="30464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CF39D7D-CD83-E44C-A37B-DD86F1CAA30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C18866F-189C-2C4F-90BE-DE400A5FCD0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149CF12-12C3-E54B-A407-770DC5CC726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E4D45E-DBF0-C34E-BF78-4DAE7BD45420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1826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963B2B-7B52-AE47-8807-DE0931BDE96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F42E668-78F3-4044-9B6C-FC794287714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AA7F263-AB0B-C544-9FF2-E18B3F11B31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85232A4-1D9E-BD4F-8CAA-E6A762387AA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AB1D0F-7CEA-EE42-950A-C160CB47DDE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2989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679609B-85D2-FA4D-85F9-ADF284F5534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6BDE3D9-307B-E44B-850F-0DF9E883785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21FD414-5F9D-C34E-ACEE-74E7785653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0715C7-388A-AE48-BD24-7EF0440D868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678825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6DBCA8-FB2B-5142-91B0-0E54CE0ED9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965CCA-06C6-CB4A-9F28-95BA7268F64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ED20EA9-2858-C447-8A56-E7698C89097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E44D33B-FCED-6E4E-9280-C5EE88E207B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8F9D0DF-475C-8149-8FAC-14A2545DC84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6D70D65-42C8-5D4E-A399-A06FDAC33B0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732C57-CB32-A442-8982-B96585C79134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2057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8C553B-1F33-AC44-B626-3CCC5B1BF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9581271-6537-CD41-A245-4D326E7A7161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32563EC-D42A-E04E-82E7-00A5EDE0952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BEA9ED8-FE0C-984C-BC1B-7842FFB7A50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517FF5C-3EB4-8F45-9A3E-F2C697841C8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E12CF54-E459-7544-BFA6-15E1185846A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6D26D3-F4BD-B441-BBC1-CBBD71A706AB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2223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E8635D7-F0FA-1749-BEE6-E66E0F1557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226076"/>
            <a:ext cx="9071643" cy="9464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rmAutofit/>
          </a:bodyPr>
          <a:lstStyle/>
          <a:p>
            <a:pPr lvl="0"/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72E6CEA-FEC5-4A47-995E-E927048773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8" y="1326602"/>
            <a:ext cx="9071643" cy="32882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8F132C-C3DF-4140-8C99-690C4F238D55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8" y="5165281"/>
            <a:ext cx="2348279" cy="390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39B448-7F19-F047-97C5-0403123F9B3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1" y="5165281"/>
            <a:ext cx="3194995" cy="390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sp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475D57-3D93-9144-9581-BB1DB48FCB6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2" y="5165281"/>
            <a:ext cx="2348279" cy="390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07C07542-3B08-E144-9219-AC6D43EB777B}" type="slidenum"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1415"/>
        </a:spcBef>
        <a:spcAft>
          <a:spcPts val="0"/>
        </a:spcAft>
        <a:buNone/>
        <a:tabLst/>
        <a:defRPr lang="it-IT" sz="32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FE0C664-D99E-0146-8179-3B310F41B03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" y="-18004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B29E8F7B-95D7-074F-B0EF-A7EDBA84E3B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35164" y="5169962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8FF2E2BA-5373-4245-AF29-70D7123AB4AE}"/>
              </a:ext>
            </a:extLst>
          </p:cNvPr>
          <p:cNvSpPr txBox="1"/>
          <p:nvPr/>
        </p:nvSpPr>
        <p:spPr>
          <a:xfrm>
            <a:off x="911227" y="2340507"/>
            <a:ext cx="8497884" cy="147002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1" i="0" u="none" strike="noStrike" kern="1200" cap="none" spc="0" baseline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Tecnologie di Additive Manufacturing applicate a strutture, componenti e pannelli funzionali</a:t>
            </a:r>
            <a:endParaRPr lang="it-IT" sz="4000" b="0" i="0" u="none" strike="noStrike" kern="1200" cap="none" spc="0" baseline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uFillTx/>
              <a:latin typeface="Liberation Sans" pitchFamily="18"/>
              <a:ea typeface="Microsoft YaHei" pitchFamily="2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F7D821DB-9BFD-4643-BF25-718F439DBAE1}"/>
              </a:ext>
            </a:extLst>
          </p:cNvPr>
          <p:cNvSpPr txBox="1"/>
          <p:nvPr/>
        </p:nvSpPr>
        <p:spPr>
          <a:xfrm>
            <a:off x="911227" y="397407"/>
            <a:ext cx="8497884" cy="161607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002060"/>
                </a:solidFill>
                <a:uFillTx/>
                <a:latin typeface="Calibri" pitchFamily="34"/>
              </a:rPr>
              <a:t>Contributi del partner UNISALERNO </a:t>
            </a:r>
            <a:br>
              <a:rPr lang="it-IT" sz="2400" b="1" i="0" u="none" strike="noStrike" kern="1200" cap="none" spc="0" baseline="0">
                <a:solidFill>
                  <a:srgbClr val="002060"/>
                </a:solidFill>
                <a:uFillTx/>
                <a:latin typeface="Calibri" pitchFamily="34"/>
              </a:rPr>
            </a:br>
            <a:r>
              <a:rPr lang="it-IT" sz="2400" b="1" i="0" u="none" strike="noStrike" kern="1200" cap="none" spc="0" baseline="0">
                <a:solidFill>
                  <a:srgbClr val="002060"/>
                </a:solidFill>
                <a:uFillTx/>
                <a:latin typeface="Calibri" pitchFamily="34"/>
              </a:rPr>
              <a:t>al progetto PM3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FC84CAA-2C23-4443-801E-8BC171D6959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" y="-18004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291C68E-988B-0D44-B1D1-9308C18AC4A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35164" y="5169962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magine 6">
            <a:extLst>
              <a:ext uri="{FF2B5EF4-FFF2-40B4-BE49-F238E27FC236}">
                <a16:creationId xmlns:a16="http://schemas.microsoft.com/office/drawing/2014/main" id="{8E866B3C-DBFD-4E4D-93FB-49E9767AFB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044" t="26476" r="9208" b="8364"/>
          <a:stretch>
            <a:fillRect/>
          </a:stretch>
        </p:blipFill>
        <p:spPr>
          <a:xfrm>
            <a:off x="0" y="1373456"/>
            <a:ext cx="6040434" cy="228759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9A5DE89-51B6-2140-8EB5-E3CB7E7299F2}"/>
              </a:ext>
            </a:extLst>
          </p:cNvPr>
          <p:cNvSpPr txBox="1"/>
          <p:nvPr/>
        </p:nvSpPr>
        <p:spPr>
          <a:xfrm rot="21294950">
            <a:off x="5573186" y="1328624"/>
            <a:ext cx="2698751" cy="1015998"/>
          </a:xfrm>
          <a:prstGeom prst="rect">
            <a:avLst/>
          </a:prstGeom>
          <a:solidFill>
            <a:srgbClr val="EDEDED"/>
          </a:solidFill>
          <a:ln w="9528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Variazioni apportate al progetto e concordate con il partner SRSED</a:t>
            </a:r>
            <a:endParaRPr lang="it-IT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Immagine 8">
            <a:extLst>
              <a:ext uri="{FF2B5EF4-FFF2-40B4-BE49-F238E27FC236}">
                <a16:creationId xmlns:a16="http://schemas.microsoft.com/office/drawing/2014/main" id="{9D41F9BE-F500-6242-A56B-F786A4B68B0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071" r="16981"/>
          <a:stretch>
            <a:fillRect/>
          </a:stretch>
        </p:blipFill>
        <p:spPr>
          <a:xfrm>
            <a:off x="6040434" y="2175403"/>
            <a:ext cx="3898901" cy="27559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72D82015-2AF7-A640-974A-7B5A3EA7958C}"/>
              </a:ext>
            </a:extLst>
          </p:cNvPr>
          <p:cNvSpPr txBox="1"/>
          <p:nvPr/>
        </p:nvSpPr>
        <p:spPr>
          <a:xfrm>
            <a:off x="411361" y="3699671"/>
            <a:ext cx="5705270" cy="5429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0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Riprogettazione della sezione dei canali del componente, affinché siano autosostenuti nella fabbricazione, senza necessità di strutture di supporto di impossibile rimozione.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E309BD2C-3E2F-F847-8E31-8A884D837525}"/>
              </a:ext>
            </a:extLst>
          </p:cNvPr>
          <p:cNvSpPr txBox="1"/>
          <p:nvPr/>
        </p:nvSpPr>
        <p:spPr>
          <a:xfrm>
            <a:off x="323853" y="739246"/>
            <a:ext cx="8803221" cy="11430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000" b="0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Redesign for manufacturing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39EA71D-F77B-5341-8C12-03830F3666E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" y="-18004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230FB66-5F65-2345-A026-C25955668AD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35164" y="5169962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magine 8">
            <a:extLst>
              <a:ext uri="{FF2B5EF4-FFF2-40B4-BE49-F238E27FC236}">
                <a16:creationId xmlns:a16="http://schemas.microsoft.com/office/drawing/2014/main" id="{E3588622-63D1-7549-A6FE-B4ACF1BD11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77845"/>
            <a:ext cx="5604385" cy="24648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7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5D89F203-00B0-DF41-817B-E99A888C1B1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24404" y="1035576"/>
            <a:ext cx="2895603" cy="6080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magine 9">
            <a:extLst>
              <a:ext uri="{FF2B5EF4-FFF2-40B4-BE49-F238E27FC236}">
                <a16:creationId xmlns:a16="http://schemas.microsoft.com/office/drawing/2014/main" id="{48C4F20E-93C8-EE49-8CFB-B9D0FE346F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7936" y="3129497"/>
            <a:ext cx="4140202" cy="19145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0CBA5EEF-E144-E241-A432-AC2687459007}"/>
              </a:ext>
            </a:extLst>
          </p:cNvPr>
          <p:cNvSpPr txBox="1"/>
          <p:nvPr/>
        </p:nvSpPr>
        <p:spPr>
          <a:xfrm>
            <a:off x="6460071" y="2059164"/>
            <a:ext cx="3352803" cy="5429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Determinazione del campo di deformazione a cui è sottoposto il componente durante la fabbricazione: non ci sono regioni critiche che suggeriscono modifiche specifiche.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5A83533-4B36-6E4F-B09F-D8B6F088160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" y="-18004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F51AF79-51D7-BD46-B8F8-13F057FC050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35164" y="5169962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07461B3C-CEEB-5040-8DE0-0EB43778FFA7}"/>
              </a:ext>
            </a:extLst>
          </p:cNvPr>
          <p:cNvSpPr txBox="1"/>
          <p:nvPr/>
        </p:nvSpPr>
        <p:spPr>
          <a:xfrm>
            <a:off x="136894" y="655103"/>
            <a:ext cx="9781382" cy="11430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Fabbricazione additiva del pannello embedded per interfaccia di docking</a:t>
            </a:r>
          </a:p>
        </p:txBody>
      </p:sp>
      <p:pic>
        <p:nvPicPr>
          <p:cNvPr id="5" name="Immagine 2" descr="Immagine che contiene metro da misura&#10;&#10;Descrizione generata automaticamente">
            <a:extLst>
              <a:ext uri="{FF2B5EF4-FFF2-40B4-BE49-F238E27FC236}">
                <a16:creationId xmlns:a16="http://schemas.microsoft.com/office/drawing/2014/main" id="{CB6ED79B-7EDF-154D-BFE0-4E84EF066F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7795" y="1412876"/>
            <a:ext cx="4186242" cy="31400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magine 9" descr="Immagine che contiene metro da misura&#10;&#10;Descrizione generata automaticamente">
            <a:extLst>
              <a:ext uri="{FF2B5EF4-FFF2-40B4-BE49-F238E27FC236}">
                <a16:creationId xmlns:a16="http://schemas.microsoft.com/office/drawing/2014/main" id="{4CC62DC5-DE86-3C48-9194-2B9D9CE7462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18015" y="1412876"/>
            <a:ext cx="4186232" cy="314165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E4A5F4A3-26F1-B54D-8C64-DDF878D99A56}"/>
              </a:ext>
            </a:extLst>
          </p:cNvPr>
          <p:cNvSpPr txBox="1"/>
          <p:nvPr/>
        </p:nvSpPr>
        <p:spPr>
          <a:xfrm>
            <a:off x="177795" y="4552953"/>
            <a:ext cx="9740472" cy="5429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Stampa preliminare di porzioni rappresentative del pannello, per finalità di verifica degli accorgimenti tecnici adottati.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5D4A79D-BAF2-DC4B-BE5C-389B846684A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" y="-18004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A4E41F6-A31C-0E42-8987-5A83651C97A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35164" y="5169962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7FCF18DD-36AA-0344-AFBD-AFBD3F6B171B}"/>
              </a:ext>
            </a:extLst>
          </p:cNvPr>
          <p:cNvSpPr txBox="1"/>
          <p:nvPr/>
        </p:nvSpPr>
        <p:spPr>
          <a:xfrm>
            <a:off x="323853" y="188915"/>
            <a:ext cx="9731575" cy="11430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000" b="1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Fabbricazione additiva del componente completo</a:t>
            </a:r>
          </a:p>
        </p:txBody>
      </p:sp>
      <p:pic>
        <p:nvPicPr>
          <p:cNvPr id="5" name="Immagine 5" descr="Immagine che contiene elettronico&#10;&#10;Descrizione generata automaticamente">
            <a:extLst>
              <a:ext uri="{FF2B5EF4-FFF2-40B4-BE49-F238E27FC236}">
                <a16:creationId xmlns:a16="http://schemas.microsoft.com/office/drawing/2014/main" id="{02B28D96-57A5-2844-BEC7-5662D597FD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789" r="3062" b="28180"/>
          <a:stretch>
            <a:fillRect/>
          </a:stretch>
        </p:blipFill>
        <p:spPr>
          <a:xfrm>
            <a:off x="645584" y="681758"/>
            <a:ext cx="5695953" cy="237807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magine 7" descr="Immagine che contiene testo, bigliettodavisita&#10;&#10;Descrizione generata automaticamente">
            <a:extLst>
              <a:ext uri="{FF2B5EF4-FFF2-40B4-BE49-F238E27FC236}">
                <a16:creationId xmlns:a16="http://schemas.microsoft.com/office/drawing/2014/main" id="{0084D80D-534E-6541-955B-68E75ED84D7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06624" y="1654890"/>
            <a:ext cx="3168652" cy="23764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magine 9" descr="Immagine che contiene testo, bigliettodavisita&#10;&#10;Descrizione generata automaticamente">
            <a:extLst>
              <a:ext uri="{FF2B5EF4-FFF2-40B4-BE49-F238E27FC236}">
                <a16:creationId xmlns:a16="http://schemas.microsoft.com/office/drawing/2014/main" id="{AD0DBEC9-5D69-7640-A220-6A2B978FB6D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957" b="27986"/>
          <a:stretch>
            <a:fillRect/>
          </a:stretch>
        </p:blipFill>
        <p:spPr>
          <a:xfrm>
            <a:off x="645584" y="3116979"/>
            <a:ext cx="5695953" cy="193992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3117E97-D8A2-444F-825A-DCA32E6F001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" y="-18004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0B5EBBE-14FF-764B-8AE5-108D1021B8F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35164" y="5169962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C4BBD723-C274-8F45-8EF7-8992F89A66CD}"/>
              </a:ext>
            </a:extLst>
          </p:cNvPr>
          <p:cNvSpPr txBox="1"/>
          <p:nvPr/>
        </p:nvSpPr>
        <p:spPr>
          <a:xfrm>
            <a:off x="323853" y="536048"/>
            <a:ext cx="9384843" cy="11430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Fabbricazione additiva dei componenti per l’interfaccia di docking</a:t>
            </a:r>
          </a:p>
        </p:txBody>
      </p:sp>
      <p:pic>
        <p:nvPicPr>
          <p:cNvPr id="5" name="Immagine 7">
            <a:extLst>
              <a:ext uri="{FF2B5EF4-FFF2-40B4-BE49-F238E27FC236}">
                <a16:creationId xmlns:a16="http://schemas.microsoft.com/office/drawing/2014/main" id="{F802DFF2-B73F-1A41-8651-7A07B02F75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010" r="18982"/>
          <a:stretch>
            <a:fillRect/>
          </a:stretch>
        </p:blipFill>
        <p:spPr>
          <a:xfrm>
            <a:off x="5435595" y="1087587"/>
            <a:ext cx="2355604" cy="19481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magine 9">
            <a:extLst>
              <a:ext uri="{FF2B5EF4-FFF2-40B4-BE49-F238E27FC236}">
                <a16:creationId xmlns:a16="http://schemas.microsoft.com/office/drawing/2014/main" id="{A50413CA-1F85-C340-9F13-8139F29CC2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887150"/>
            <a:ext cx="5389565" cy="40417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magine 11" descr="Immagine che contiene testo, utensiledimetallo, cerniera&#10;&#10;Descrizione generata automaticamente">
            <a:extLst>
              <a:ext uri="{FF2B5EF4-FFF2-40B4-BE49-F238E27FC236}">
                <a16:creationId xmlns:a16="http://schemas.microsoft.com/office/drawing/2014/main" id="{C8E40239-B7E3-B645-ACF5-127CDD3FBC1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749594" y="3117655"/>
            <a:ext cx="2331034" cy="174769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307AFBC-DC74-A84C-A9B8-7BC3FDA6388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" y="-18004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73EB874-E570-F145-9027-A3914FB59B3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35164" y="5169962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3DBDF9D7-6070-444F-8EA0-3A6A633C082A}"/>
              </a:ext>
            </a:extLst>
          </p:cNvPr>
          <p:cNvSpPr txBox="1"/>
          <p:nvPr/>
        </p:nvSpPr>
        <p:spPr>
          <a:xfrm>
            <a:off x="323853" y="629180"/>
            <a:ext cx="9514414" cy="11430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400" b="1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Operazioni post processo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9C521086-BA7D-A945-93FE-58CB6860CEFA}"/>
              </a:ext>
            </a:extLst>
          </p:cNvPr>
          <p:cNvSpPr txBox="1"/>
          <p:nvPr/>
        </p:nvSpPr>
        <p:spPr>
          <a:xfrm>
            <a:off x="323853" y="1656289"/>
            <a:ext cx="8229600" cy="45259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457200" marR="0" lvl="0" indent="-45720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Trattamento termico di </a:t>
            </a:r>
            <a:r>
              <a:rPr lang="it-IT" sz="2000" b="1" i="1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stress relieving</a:t>
            </a:r>
            <a:r>
              <a:rPr lang="it-IT" sz="2000" b="1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:</a:t>
            </a:r>
          </a:p>
          <a:p>
            <a:pPr marL="457200" marR="0" lvl="1" indent="-4572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Temperatura di trattamento: 800 °C</a:t>
            </a:r>
          </a:p>
          <a:p>
            <a:pPr marL="457200" marR="0" lvl="1" indent="-4572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Tempo di trattamento: 4 ore</a:t>
            </a:r>
          </a:p>
          <a:p>
            <a:pPr marL="457200" marR="0" lvl="1" indent="-4572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Atmosfera di trattamento: argon</a:t>
            </a:r>
          </a:p>
          <a:p>
            <a:pPr marL="457200" marR="0" lvl="1" indent="-45720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Raffreddamento: fino a temperatura di 200 °C in camera di trattamento, in aria successivamente</a:t>
            </a:r>
          </a:p>
          <a:p>
            <a:pPr marL="457200" marR="0" lvl="0" indent="-457200" algn="l" defTabSz="914400" rtl="0" fontAlgn="auto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Distacco dei componenti mediante elettroerosione a filo</a:t>
            </a:r>
          </a:p>
          <a:p>
            <a:pPr marL="457200" marR="0" lvl="0" indent="-45720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Rimozione dei supporti di fabbricazione e rilavorazione delle superfici supportate</a:t>
            </a:r>
          </a:p>
          <a:p>
            <a:pPr marL="457200" marR="0" lvl="0" indent="-45720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Realizzazione delle filettature come da specifiche di progetto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6492C6D-57FE-A941-BAB7-363EB4B0133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" y="-18004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A9A2F8C-0284-8D44-B0AE-7047B883143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35164" y="5169962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9B0DE28D-EA84-F046-A041-7DD5CCAB659C}"/>
              </a:ext>
            </a:extLst>
          </p:cNvPr>
          <p:cNvGraphicFramePr>
            <a:graphicFrameLocks noGrp="1"/>
          </p:cNvGraphicFramePr>
          <p:nvPr/>
        </p:nvGraphicFramePr>
        <p:xfrm>
          <a:off x="1136123" y="474838"/>
          <a:ext cx="8000999" cy="4582541"/>
        </p:xfrm>
        <a:graphic>
          <a:graphicData uri="http://schemas.openxmlformats.org/drawingml/2006/table">
            <a:tbl>
              <a:tblPr firstRow="1" firstCol="1" bandRow="1">
                <a:effectLst/>
                <a:tableStyleId>{69CF1AB2-1976-4502-BF36-3FF5EA218861}</a:tableStyleId>
              </a:tblPr>
              <a:tblGrid>
                <a:gridCol w="855448">
                  <a:extLst>
                    <a:ext uri="{9D8B030D-6E8A-4147-A177-3AD203B41FA5}">
                      <a16:colId xmlns:a16="http://schemas.microsoft.com/office/drawing/2014/main" val="64049922"/>
                    </a:ext>
                  </a:extLst>
                </a:gridCol>
                <a:gridCol w="7145551">
                  <a:extLst>
                    <a:ext uri="{9D8B030D-6E8A-4147-A177-3AD203B41FA5}">
                      <a16:colId xmlns:a16="http://schemas.microsoft.com/office/drawing/2014/main" val="1056565301"/>
                    </a:ext>
                  </a:extLst>
                </a:gridCol>
              </a:tblGrid>
              <a:tr h="361946"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200"/>
                        <a:t>T3.1</a:t>
                      </a:r>
                      <a:endParaRPr lang="it-IT" sz="2200"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200" b="0"/>
                        <a:t>Studio interfaccia di docking ad aggancio meccanico</a:t>
                      </a:r>
                      <a:br>
                        <a:rPr lang="it-IT" sz="2200" b="0"/>
                      </a:br>
                      <a:r>
                        <a:rPr lang="it-IT" sz="2200" b="0"/>
                        <a:t>[OHB-I+UniSa]</a:t>
                      </a:r>
                      <a:endParaRPr lang="it-IT" sz="2200" b="0"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</a:txBody>
                  <a:tcPr marL="44448" marR="44448" marT="0" marB="0" anchor="ctr"/>
                </a:tc>
                <a:extLst>
                  <a:ext uri="{0D108BD9-81ED-4DB2-BD59-A6C34878D82A}">
                    <a16:rowId xmlns:a16="http://schemas.microsoft.com/office/drawing/2014/main" val="1657087197"/>
                  </a:ext>
                </a:extLst>
              </a:tr>
              <a:tr h="361946"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200"/>
                        <a:t>T3.2</a:t>
                      </a:r>
                      <a:endParaRPr lang="it-IT" sz="2200"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200" b="0"/>
                        <a:t>Studio interfacce funzionali embedded (dati) per il sistema di docking</a:t>
                      </a:r>
                      <a:br>
                        <a:rPr lang="it-IT" sz="2200" b="0"/>
                      </a:br>
                      <a:r>
                        <a:rPr lang="it-IT" sz="2200" b="0"/>
                        <a:t>[Tecnesistemi+UniSa+Mediterranea+MBDA]</a:t>
                      </a:r>
                      <a:endParaRPr lang="it-IT" sz="2200" b="0"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</a:txBody>
                  <a:tcPr marL="44448" marR="44448" marT="0" marB="0" anchor="ctr"/>
                </a:tc>
                <a:extLst>
                  <a:ext uri="{0D108BD9-81ED-4DB2-BD59-A6C34878D82A}">
                    <a16:rowId xmlns:a16="http://schemas.microsoft.com/office/drawing/2014/main" val="2904972250"/>
                  </a:ext>
                </a:extLst>
              </a:tr>
              <a:tr h="361946"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200"/>
                        <a:t>T3.3</a:t>
                      </a:r>
                      <a:endParaRPr lang="it-IT" sz="2200"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200" b="0"/>
                        <a:t>Studio interfacce funzionali embedded (potenza) per il sistema di docking</a:t>
                      </a:r>
                      <a:br>
                        <a:rPr lang="it-IT" sz="2200" b="0"/>
                      </a:br>
                      <a:r>
                        <a:rPr lang="it-IT" sz="2200" b="0"/>
                        <a:t>[Medinok+Mediterranea+UniPD]</a:t>
                      </a:r>
                      <a:endParaRPr lang="it-IT" sz="2200" b="0"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</a:txBody>
                  <a:tcPr marL="44448" marR="44448" marT="0" marB="0" anchor="ctr"/>
                </a:tc>
                <a:extLst>
                  <a:ext uri="{0D108BD9-81ED-4DB2-BD59-A6C34878D82A}">
                    <a16:rowId xmlns:a16="http://schemas.microsoft.com/office/drawing/2014/main" val="2046988607"/>
                  </a:ext>
                </a:extLst>
              </a:tr>
              <a:tr h="361946"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200"/>
                        <a:t>T4.1</a:t>
                      </a:r>
                      <a:endParaRPr lang="it-IT" sz="2200"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200" b="0"/>
                        <a:t>Studio tecnica AM per embedding di path e interfacce termiche</a:t>
                      </a:r>
                      <a:br>
                        <a:rPr lang="it-IT" sz="2200" b="0"/>
                      </a:br>
                      <a:r>
                        <a:rPr lang="it-IT" sz="2200" b="0"/>
                        <a:t>[SRS ED+UniSa]</a:t>
                      </a:r>
                      <a:endParaRPr lang="it-IT" sz="2200" b="0"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</a:txBody>
                  <a:tcPr marL="44448" marR="44448" marT="0" marB="0" anchor="ctr"/>
                </a:tc>
                <a:extLst>
                  <a:ext uri="{0D108BD9-81ED-4DB2-BD59-A6C34878D82A}">
                    <a16:rowId xmlns:a16="http://schemas.microsoft.com/office/drawing/2014/main" val="1355512507"/>
                  </a:ext>
                </a:extLst>
              </a:tr>
              <a:tr h="361946"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200"/>
                        <a:t>T4.2</a:t>
                      </a:r>
                      <a:endParaRPr lang="it-IT" sz="2200"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200" b="0"/>
                        <a:t>Studio tecnica AM per embedding harness (potenza, dati)</a:t>
                      </a:r>
                      <a:br>
                        <a:rPr lang="it-IT" sz="2200" b="0"/>
                      </a:br>
                      <a:r>
                        <a:rPr lang="it-IT" sz="2200" b="0"/>
                        <a:t>[SRS ED+UniSa]</a:t>
                      </a:r>
                      <a:endParaRPr lang="it-IT" sz="2200" b="0"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</a:txBody>
                  <a:tcPr marL="44448" marR="44448" marT="0" marB="0" anchor="ctr"/>
                </a:tc>
                <a:extLst>
                  <a:ext uri="{0D108BD9-81ED-4DB2-BD59-A6C34878D82A}">
                    <a16:rowId xmlns:a16="http://schemas.microsoft.com/office/drawing/2014/main" val="33657428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BAB6F27-0B54-9443-B49C-9383B842BF4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" y="-18004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71B54D8-7085-724C-B225-5EC9ED2D1A5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35164" y="5169962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1A86AE12-72D2-5949-9002-ACD6A4BEFACF}"/>
              </a:ext>
            </a:extLst>
          </p:cNvPr>
          <p:cNvSpPr txBox="1"/>
          <p:nvPr/>
        </p:nvSpPr>
        <p:spPr>
          <a:xfrm>
            <a:off x="323853" y="576264"/>
            <a:ext cx="9472086" cy="5429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0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Obiettivo: individuare la tecnica di stampa più consona agli scopi del progetto</a:t>
            </a:r>
          </a:p>
        </p:txBody>
      </p:sp>
      <p:sp>
        <p:nvSpPr>
          <p:cNvPr id="5" name="CasellaDiTesto 7">
            <a:extLst>
              <a:ext uri="{FF2B5EF4-FFF2-40B4-BE49-F238E27FC236}">
                <a16:creationId xmlns:a16="http://schemas.microsoft.com/office/drawing/2014/main" id="{1B67311D-AA63-F843-8E2B-0423EFA0C2DB}"/>
              </a:ext>
            </a:extLst>
          </p:cNvPr>
          <p:cNvSpPr txBox="1"/>
          <p:nvPr/>
        </p:nvSpPr>
        <p:spPr>
          <a:xfrm>
            <a:off x="2754309" y="966849"/>
            <a:ext cx="4572000" cy="5429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Digital Light Processing (DLP)</a:t>
            </a:r>
            <a:br>
              <a:rPr lang="it-IT" sz="1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</a:br>
            <a:r>
              <a: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per polimeri liquidi (es. stereolitografia)</a:t>
            </a:r>
          </a:p>
        </p:txBody>
      </p:sp>
      <p:sp>
        <p:nvSpPr>
          <p:cNvPr id="6" name="CasellaDiTesto 8">
            <a:extLst>
              <a:ext uri="{FF2B5EF4-FFF2-40B4-BE49-F238E27FC236}">
                <a16:creationId xmlns:a16="http://schemas.microsoft.com/office/drawing/2014/main" id="{C4EA48B3-3CCE-194C-98A4-3AED15126EA6}"/>
              </a:ext>
            </a:extLst>
          </p:cNvPr>
          <p:cNvSpPr txBox="1"/>
          <p:nvPr/>
        </p:nvSpPr>
        <p:spPr>
          <a:xfrm>
            <a:off x="2790821" y="4094418"/>
            <a:ext cx="4572000" cy="54451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Fused Filament Fabrication (FFF)</a:t>
            </a:r>
            <a:br>
              <a:rPr lang="it-IT" sz="1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</a:br>
            <a:r>
              <a: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per materiali in forma di filo</a:t>
            </a:r>
          </a:p>
        </p:txBody>
      </p:sp>
      <p:sp>
        <p:nvSpPr>
          <p:cNvPr id="7" name="CasellaDiTesto 9">
            <a:extLst>
              <a:ext uri="{FF2B5EF4-FFF2-40B4-BE49-F238E27FC236}">
                <a16:creationId xmlns:a16="http://schemas.microsoft.com/office/drawing/2014/main" id="{A3461E0B-1480-0645-9879-D99CF1D3BA8B}"/>
              </a:ext>
            </a:extLst>
          </p:cNvPr>
          <p:cNvSpPr txBox="1"/>
          <p:nvPr/>
        </p:nvSpPr>
        <p:spPr>
          <a:xfrm>
            <a:off x="2830516" y="1979657"/>
            <a:ext cx="3455983" cy="5429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Selective laser sintering (SLS)</a:t>
            </a:r>
            <a:br>
              <a: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</a:br>
            <a:r>
              <a: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per materiali in polvere</a:t>
            </a:r>
          </a:p>
        </p:txBody>
      </p:sp>
      <p:pic>
        <p:nvPicPr>
          <p:cNvPr id="8" name="Immagine 2" descr="Immagine che contiene tavolo, interni, bidone&#10;&#10;Descrizione generata automaticamente">
            <a:extLst>
              <a:ext uri="{FF2B5EF4-FFF2-40B4-BE49-F238E27FC236}">
                <a16:creationId xmlns:a16="http://schemas.microsoft.com/office/drawing/2014/main" id="{167F2D42-ABC5-254D-97CF-11A4EF4CD0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385" r="15266" b="9536"/>
          <a:stretch>
            <a:fillRect/>
          </a:stretch>
        </p:blipFill>
        <p:spPr>
          <a:xfrm>
            <a:off x="765179" y="1042324"/>
            <a:ext cx="2025652" cy="16510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Immagine 13">
            <a:extLst>
              <a:ext uri="{FF2B5EF4-FFF2-40B4-BE49-F238E27FC236}">
                <a16:creationId xmlns:a16="http://schemas.microsoft.com/office/drawing/2014/main" id="{EE995708-D8C0-484B-A89C-77DFE31DFC8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4607"/>
          <a:stretch>
            <a:fillRect/>
          </a:stretch>
        </p:blipFill>
        <p:spPr>
          <a:xfrm>
            <a:off x="6447370" y="2766480"/>
            <a:ext cx="1933571" cy="19065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Immagine 6">
            <a:extLst>
              <a:ext uri="{FF2B5EF4-FFF2-40B4-BE49-F238E27FC236}">
                <a16:creationId xmlns:a16="http://schemas.microsoft.com/office/drawing/2014/main" id="{CF28E8E5-3C35-5340-B142-B49170086FF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5391"/>
          <a:stretch>
            <a:fillRect/>
          </a:stretch>
        </p:blipFill>
        <p:spPr>
          <a:xfrm>
            <a:off x="6326184" y="1012030"/>
            <a:ext cx="1963738" cy="18351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magine 16">
            <a:extLst>
              <a:ext uri="{FF2B5EF4-FFF2-40B4-BE49-F238E27FC236}">
                <a16:creationId xmlns:a16="http://schemas.microsoft.com/office/drawing/2014/main" id="{DF09B577-18AC-3144-9998-D5274E4F39F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4506" r="3750" b="10095"/>
          <a:stretch>
            <a:fillRect/>
          </a:stretch>
        </p:blipFill>
        <p:spPr>
          <a:xfrm>
            <a:off x="757242" y="2828732"/>
            <a:ext cx="2033589" cy="176530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CasellaDiTesto 12">
            <a:extLst>
              <a:ext uri="{FF2B5EF4-FFF2-40B4-BE49-F238E27FC236}">
                <a16:creationId xmlns:a16="http://schemas.microsoft.com/office/drawing/2014/main" id="{3D35230D-D260-8142-B9E1-4B8108092AE8}"/>
              </a:ext>
            </a:extLst>
          </p:cNvPr>
          <p:cNvSpPr txBox="1"/>
          <p:nvPr/>
        </p:nvSpPr>
        <p:spPr>
          <a:xfrm rot="21294950">
            <a:off x="1840971" y="2871473"/>
            <a:ext cx="1990721" cy="692145"/>
          </a:xfrm>
          <a:prstGeom prst="rect">
            <a:avLst/>
          </a:prstGeom>
          <a:solidFill>
            <a:srgbClr val="EDEDED"/>
          </a:solidFill>
          <a:ln w="9528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3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compromesso adeguato (precisione e resistenza);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3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adatta ai compositi</a:t>
            </a:r>
            <a:endParaRPr lang="it-IT" sz="13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CasellaDiTesto 10">
            <a:extLst>
              <a:ext uri="{FF2B5EF4-FFF2-40B4-BE49-F238E27FC236}">
                <a16:creationId xmlns:a16="http://schemas.microsoft.com/office/drawing/2014/main" id="{8D6E46CF-17CD-CA47-BFEC-85BCBA36EE42}"/>
              </a:ext>
            </a:extLst>
          </p:cNvPr>
          <p:cNvSpPr txBox="1"/>
          <p:nvPr/>
        </p:nvSpPr>
        <p:spPr>
          <a:xfrm>
            <a:off x="3204368" y="3157075"/>
            <a:ext cx="3671892" cy="4788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Laminated object manufacturing (LOM)</a:t>
            </a:r>
            <a:br>
              <a:rPr lang="en-GB" sz="12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</a:b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per lamiere opportunamente sagomate</a:t>
            </a:r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C350BA5-DD26-4741-B90C-95EAAFB9347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" y="-18004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8BFB99B-9703-1E4D-A3E7-A64E70A293F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35164" y="5169962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magine 6">
            <a:extLst>
              <a:ext uri="{FF2B5EF4-FFF2-40B4-BE49-F238E27FC236}">
                <a16:creationId xmlns:a16="http://schemas.microsoft.com/office/drawing/2014/main" id="{5CC4DC8A-B488-2140-9B2C-95B428F8F4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826" t="6695" r="33470"/>
          <a:stretch>
            <a:fillRect/>
          </a:stretch>
        </p:blipFill>
        <p:spPr>
          <a:xfrm>
            <a:off x="1872188" y="578467"/>
            <a:ext cx="2422529" cy="43434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asellaDiTesto 7">
            <a:extLst>
              <a:ext uri="{FF2B5EF4-FFF2-40B4-BE49-F238E27FC236}">
                <a16:creationId xmlns:a16="http://schemas.microsoft.com/office/drawing/2014/main" id="{217A4255-D654-7549-8416-9AD26DF2A6DF}"/>
              </a:ext>
            </a:extLst>
          </p:cNvPr>
          <p:cNvSpPr txBox="1"/>
          <p:nvPr/>
        </p:nvSpPr>
        <p:spPr>
          <a:xfrm>
            <a:off x="1386413" y="3697906"/>
            <a:ext cx="1093786" cy="5238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</a:rPr>
              <a:t>Bocca dell'ugello</a:t>
            </a:r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</a:endParaRPr>
          </a:p>
        </p:txBody>
      </p:sp>
      <p:sp>
        <p:nvSpPr>
          <p:cNvPr id="6" name="CasellaDiTesto 8">
            <a:extLst>
              <a:ext uri="{FF2B5EF4-FFF2-40B4-BE49-F238E27FC236}">
                <a16:creationId xmlns:a16="http://schemas.microsoft.com/office/drawing/2014/main" id="{7C32AD63-C2F7-8341-B2A2-5EB8F8C176D9}"/>
              </a:ext>
            </a:extLst>
          </p:cNvPr>
          <p:cNvSpPr txBox="1"/>
          <p:nvPr/>
        </p:nvSpPr>
        <p:spPr>
          <a:xfrm>
            <a:off x="3131079" y="1153140"/>
            <a:ext cx="1597027" cy="3063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</a:rPr>
              <a:t>Rulli</a:t>
            </a:r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</a:endParaRPr>
          </a:p>
        </p:txBody>
      </p:sp>
      <p:sp>
        <p:nvSpPr>
          <p:cNvPr id="7" name="CasellaDiTesto 9">
            <a:extLst>
              <a:ext uri="{FF2B5EF4-FFF2-40B4-BE49-F238E27FC236}">
                <a16:creationId xmlns:a16="http://schemas.microsoft.com/office/drawing/2014/main" id="{D482AEB8-642B-7247-8B75-F37BD2C0B93E}"/>
              </a:ext>
            </a:extLst>
          </p:cNvPr>
          <p:cNvSpPr txBox="1"/>
          <p:nvPr/>
        </p:nvSpPr>
        <p:spPr>
          <a:xfrm>
            <a:off x="1118128" y="2358054"/>
            <a:ext cx="1362071" cy="46196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</a:rPr>
              <a:t>Camera di softening</a:t>
            </a:r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</a:endParaRPr>
          </a:p>
        </p:txBody>
      </p:sp>
      <p:sp>
        <p:nvSpPr>
          <p:cNvPr id="8" name="Arco 7">
            <a:extLst>
              <a:ext uri="{FF2B5EF4-FFF2-40B4-BE49-F238E27FC236}">
                <a16:creationId xmlns:a16="http://schemas.microsoft.com/office/drawing/2014/main" id="{927A2B7F-314A-1F4A-A87D-4B3D314BB75E}"/>
              </a:ext>
            </a:extLst>
          </p:cNvPr>
          <p:cNvSpPr/>
          <p:nvPr/>
        </p:nvSpPr>
        <p:spPr>
          <a:xfrm>
            <a:off x="2459562" y="3583606"/>
            <a:ext cx="1597027" cy="148272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1"/>
              <a:gd name="f10" fmla="val 270"/>
              <a:gd name="f11" fmla="+- 0 0 -270"/>
              <a:gd name="f12" fmla="+- 0 0 -225"/>
              <a:gd name="f13" fmla="+- 0 0 -180"/>
              <a:gd name="f14" fmla="abs f4"/>
              <a:gd name="f15" fmla="abs f5"/>
              <a:gd name="f16" fmla="abs f6"/>
              <a:gd name="f17" fmla="+- 0 0 f3"/>
              <a:gd name="f18" fmla="+- 0 0 f10"/>
              <a:gd name="f19" fmla="*/ f11 f0 1"/>
              <a:gd name="f20" fmla="*/ f12 f0 1"/>
              <a:gd name="f21" fmla="*/ f13 f0 1"/>
              <a:gd name="f22" fmla="?: f14 f4 1"/>
              <a:gd name="f23" fmla="?: f15 f5 1"/>
              <a:gd name="f24" fmla="?: f16 f6 1"/>
              <a:gd name="f25" fmla="*/ f17 f0 1"/>
              <a:gd name="f26" fmla="*/ f18 f0 1"/>
              <a:gd name="f27" fmla="*/ f19 1 f3"/>
              <a:gd name="f28" fmla="*/ f20 1 f3"/>
              <a:gd name="f29" fmla="*/ f21 1 f3"/>
              <a:gd name="f30" fmla="*/ f22 1 21600"/>
              <a:gd name="f31" fmla="*/ f23 1 21600"/>
              <a:gd name="f32" fmla="*/ 21600 f22 1"/>
              <a:gd name="f33" fmla="*/ 21600 f23 1"/>
              <a:gd name="f34" fmla="*/ f25 1 f3"/>
              <a:gd name="f35" fmla="*/ f26 1 f3"/>
              <a:gd name="f36" fmla="+- f27 0 f1"/>
              <a:gd name="f37" fmla="+- f28 0 f1"/>
              <a:gd name="f38" fmla="+- f29 0 f1"/>
              <a:gd name="f39" fmla="min f31 f30"/>
              <a:gd name="f40" fmla="*/ f32 1 f24"/>
              <a:gd name="f41" fmla="*/ f33 1 f24"/>
              <a:gd name="f42" fmla="+- f34 0 f1"/>
              <a:gd name="f43" fmla="+- f35 0 f1"/>
              <a:gd name="f44" fmla="val f40"/>
              <a:gd name="f45" fmla="val f41"/>
              <a:gd name="f46" fmla="+- 0 0 f42"/>
              <a:gd name="f47" fmla="+- 0 0 f43"/>
              <a:gd name="f48" fmla="+- f45 0 f7"/>
              <a:gd name="f49" fmla="+- f44 0 f7"/>
              <a:gd name="f50" fmla="+- f47 0 f46"/>
              <a:gd name="f51" fmla="+- f46 f1 0"/>
              <a:gd name="f52" fmla="+- f47 f1 0"/>
              <a:gd name="f53" fmla="+- 21600000 0 f46"/>
              <a:gd name="f54" fmla="+- f1 0 f46"/>
              <a:gd name="f55" fmla="+- 27000000 0 f46"/>
              <a:gd name="f56" fmla="+- f0 0 f46"/>
              <a:gd name="f57" fmla="+- 32400000 0 f46"/>
              <a:gd name="f58" fmla="+- f2 0 f46"/>
              <a:gd name="f59" fmla="+- 37800000 0 f46"/>
              <a:gd name="f60" fmla="*/ f48 1 2"/>
              <a:gd name="f61" fmla="*/ f49 1 2"/>
              <a:gd name="f62" fmla="+- f50 21600000 0"/>
              <a:gd name="f63" fmla="?: f54 f54 f55"/>
              <a:gd name="f64" fmla="?: f56 f56 f57"/>
              <a:gd name="f65" fmla="?: f58 f58 f59"/>
              <a:gd name="f66" fmla="*/ f51 f8 1"/>
              <a:gd name="f67" fmla="*/ f52 f8 1"/>
              <a:gd name="f68" fmla="+- f7 f60 0"/>
              <a:gd name="f69" fmla="+- f7 f61 0"/>
              <a:gd name="f70" fmla="?: f50 f50 f62"/>
              <a:gd name="f71" fmla="*/ f66 1 f0"/>
              <a:gd name="f72" fmla="*/ f67 1 f0"/>
              <a:gd name="f73" fmla="*/ f61 f39 1"/>
              <a:gd name="f74" fmla="*/ f60 f39 1"/>
              <a:gd name="f75" fmla="+- f70 0 f53"/>
              <a:gd name="f76" fmla="+- f70 0 f63"/>
              <a:gd name="f77" fmla="+- f70 0 f64"/>
              <a:gd name="f78" fmla="+- f70 0 f65"/>
              <a:gd name="f79" fmla="+- 0 0 f71"/>
              <a:gd name="f80" fmla="+- 0 0 f72"/>
              <a:gd name="f81" fmla="*/ f69 f39 1"/>
              <a:gd name="f82" fmla="*/ f68 f39 1"/>
              <a:gd name="f83" fmla="+- 0 0 f79"/>
              <a:gd name="f84" fmla="+- 0 0 f80"/>
              <a:gd name="f85" fmla="*/ f83 f0 1"/>
              <a:gd name="f86" fmla="*/ f84 f0 1"/>
              <a:gd name="f87" fmla="*/ f85 1 f8"/>
              <a:gd name="f88" fmla="*/ f86 1 f8"/>
              <a:gd name="f89" fmla="+- f87 0 f1"/>
              <a:gd name="f90" fmla="+- f88 0 f1"/>
              <a:gd name="f91" fmla="sin 1 f89"/>
              <a:gd name="f92" fmla="cos 1 f89"/>
              <a:gd name="f93" fmla="sin 1 f90"/>
              <a:gd name="f94" fmla="cos 1 f90"/>
              <a:gd name="f95" fmla="+- 0 0 f91"/>
              <a:gd name="f96" fmla="+- 0 0 f92"/>
              <a:gd name="f97" fmla="+- 0 0 f93"/>
              <a:gd name="f98" fmla="+- 0 0 f94"/>
              <a:gd name="f99" fmla="+- 0 0 f95"/>
              <a:gd name="f100" fmla="+- 0 0 f96"/>
              <a:gd name="f101" fmla="+- 0 0 f97"/>
              <a:gd name="f102" fmla="+- 0 0 f98"/>
              <a:gd name="f103" fmla="val f99"/>
              <a:gd name="f104" fmla="val f100"/>
              <a:gd name="f105" fmla="val f101"/>
              <a:gd name="f106" fmla="val f102"/>
              <a:gd name="f107" fmla="*/ f103 f61 1"/>
              <a:gd name="f108" fmla="*/ f104 f60 1"/>
              <a:gd name="f109" fmla="*/ f105 f61 1"/>
              <a:gd name="f110" fmla="*/ f106 f60 1"/>
              <a:gd name="f111" fmla="+- 0 0 f108"/>
              <a:gd name="f112" fmla="+- 0 0 f107"/>
              <a:gd name="f113" fmla="+- 0 0 f110"/>
              <a:gd name="f114" fmla="+- 0 0 f109"/>
              <a:gd name="f115" fmla="+- 0 0 f111"/>
              <a:gd name="f116" fmla="+- 0 0 f112"/>
              <a:gd name="f117" fmla="+- 0 0 f113"/>
              <a:gd name="f118" fmla="+- 0 0 f114"/>
              <a:gd name="f119" fmla="at2 f115 f116"/>
              <a:gd name="f120" fmla="at2 f117 f118"/>
              <a:gd name="f121" fmla="+- f119 f1 0"/>
              <a:gd name="f122" fmla="+- f120 f1 0"/>
              <a:gd name="f123" fmla="*/ f121 f8 1"/>
              <a:gd name="f124" fmla="*/ f122 f8 1"/>
              <a:gd name="f125" fmla="*/ f123 1 f0"/>
              <a:gd name="f126" fmla="*/ f124 1 f0"/>
              <a:gd name="f127" fmla="+- 0 0 f125"/>
              <a:gd name="f128" fmla="+- 0 0 f126"/>
              <a:gd name="f129" fmla="val f127"/>
              <a:gd name="f130" fmla="val f128"/>
              <a:gd name="f131" fmla="+- 0 0 f129"/>
              <a:gd name="f132" fmla="+- 0 0 f130"/>
              <a:gd name="f133" fmla="*/ f131 f0 1"/>
              <a:gd name="f134" fmla="*/ f132 f0 1"/>
              <a:gd name="f135" fmla="*/ f133 1 f8"/>
              <a:gd name="f136" fmla="*/ f134 1 f8"/>
              <a:gd name="f137" fmla="+- f135 0 f1"/>
              <a:gd name="f138" fmla="+- f136 0 f1"/>
              <a:gd name="f139" fmla="+- f137 f1 0"/>
              <a:gd name="f140" fmla="+- f138 f1 0"/>
              <a:gd name="f141" fmla="*/ f139 f8 1"/>
              <a:gd name="f142" fmla="*/ f140 f8 1"/>
              <a:gd name="f143" fmla="*/ f141 1 f0"/>
              <a:gd name="f144" fmla="*/ f142 1 f0"/>
              <a:gd name="f145" fmla="+- 0 0 f143"/>
              <a:gd name="f146" fmla="+- 0 0 f144"/>
              <a:gd name="f147" fmla="+- 0 0 f145"/>
              <a:gd name="f148" fmla="+- 0 0 f146"/>
              <a:gd name="f149" fmla="*/ f147 f0 1"/>
              <a:gd name="f150" fmla="*/ f148 f0 1"/>
              <a:gd name="f151" fmla="*/ f149 1 f8"/>
              <a:gd name="f152" fmla="*/ f150 1 f8"/>
              <a:gd name="f153" fmla="+- f151 0 f1"/>
              <a:gd name="f154" fmla="+- f152 0 f1"/>
              <a:gd name="f155" fmla="cos 1 f153"/>
              <a:gd name="f156" fmla="sin 1 f153"/>
              <a:gd name="f157" fmla="cos 1 f154"/>
              <a:gd name="f158" fmla="sin 1 f154"/>
              <a:gd name="f159" fmla="+- 0 0 f155"/>
              <a:gd name="f160" fmla="+- 0 0 f156"/>
              <a:gd name="f161" fmla="+- 0 0 f157"/>
              <a:gd name="f162" fmla="+- 0 0 f158"/>
              <a:gd name="f163" fmla="+- 0 0 f159"/>
              <a:gd name="f164" fmla="+- 0 0 f160"/>
              <a:gd name="f165" fmla="+- 0 0 f161"/>
              <a:gd name="f166" fmla="+- 0 0 f162"/>
              <a:gd name="f167" fmla="val f163"/>
              <a:gd name="f168" fmla="val f164"/>
              <a:gd name="f169" fmla="val f165"/>
              <a:gd name="f170" fmla="val f166"/>
              <a:gd name="f171" fmla="+- 0 0 f167"/>
              <a:gd name="f172" fmla="+- 0 0 f168"/>
              <a:gd name="f173" fmla="+- 0 0 f169"/>
              <a:gd name="f174" fmla="+- 0 0 f170"/>
              <a:gd name="f175" fmla="*/ f9 f171 1"/>
              <a:gd name="f176" fmla="*/ f9 f172 1"/>
              <a:gd name="f177" fmla="*/ f9 f173 1"/>
              <a:gd name="f178" fmla="*/ f9 f174 1"/>
              <a:gd name="f179" fmla="*/ f175 f61 1"/>
              <a:gd name="f180" fmla="*/ f176 f60 1"/>
              <a:gd name="f181" fmla="*/ f177 f61 1"/>
              <a:gd name="f182" fmla="*/ f178 f60 1"/>
              <a:gd name="f183" fmla="+- f69 f179 0"/>
              <a:gd name="f184" fmla="+- f68 f180 0"/>
              <a:gd name="f185" fmla="+- f69 f181 0"/>
              <a:gd name="f186" fmla="+- f68 f182 0"/>
              <a:gd name="f187" fmla="max f183 f185"/>
              <a:gd name="f188" fmla="max f184 f186"/>
              <a:gd name="f189" fmla="min f183 f185"/>
              <a:gd name="f190" fmla="min f184 f186"/>
              <a:gd name="f191" fmla="*/ f183 f39 1"/>
              <a:gd name="f192" fmla="*/ f184 f39 1"/>
              <a:gd name="f193" fmla="*/ f185 f39 1"/>
              <a:gd name="f194" fmla="*/ f186 f39 1"/>
              <a:gd name="f195" fmla="?: f75 f44 f187"/>
              <a:gd name="f196" fmla="?: f76 f45 f188"/>
              <a:gd name="f197" fmla="?: f77 f7 f189"/>
              <a:gd name="f198" fmla="?: f78 f7 f190"/>
              <a:gd name="f199" fmla="*/ f197 f39 1"/>
              <a:gd name="f200" fmla="*/ f198 f39 1"/>
              <a:gd name="f201" fmla="*/ f195 f39 1"/>
              <a:gd name="f202" fmla="*/ f196 f3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191" y="f192"/>
              </a:cxn>
              <a:cxn ang="f37">
                <a:pos x="f81" y="f82"/>
              </a:cxn>
              <a:cxn ang="f38">
                <a:pos x="f193" y="f194"/>
              </a:cxn>
            </a:cxnLst>
            <a:rect l="f199" t="f200" r="f201" b="f202"/>
            <a:pathLst>
              <a:path stroke="0">
                <a:moveTo>
                  <a:pt x="f191" y="f192"/>
                </a:moveTo>
                <a:arcTo wR="f73" hR="f74" stAng="f46" swAng="f70"/>
                <a:lnTo>
                  <a:pt x="f81" y="f82"/>
                </a:lnTo>
                <a:close/>
              </a:path>
              <a:path fill="none">
                <a:moveTo>
                  <a:pt x="f191" y="f192"/>
                </a:moveTo>
                <a:arcTo wR="f73" hR="f74" stAng="f46" swAng="f70"/>
              </a:path>
            </a:pathLst>
          </a:custGeom>
          <a:noFill/>
          <a:ln w="38103" cap="rnd">
            <a:solidFill>
              <a:srgbClr val="FF0000"/>
            </a:solidFill>
            <a:prstDash val="solid"/>
            <a:miter/>
            <a:headEnd type="arrow"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CasellaDiTesto 11">
            <a:extLst>
              <a:ext uri="{FF2B5EF4-FFF2-40B4-BE49-F238E27FC236}">
                <a16:creationId xmlns:a16="http://schemas.microsoft.com/office/drawing/2014/main" id="{3F2CC977-017E-F942-B695-1DFCBA411DDA}"/>
              </a:ext>
            </a:extLst>
          </p:cNvPr>
          <p:cNvSpPr txBox="1"/>
          <p:nvPr/>
        </p:nvSpPr>
        <p:spPr>
          <a:xfrm>
            <a:off x="3408892" y="4367832"/>
            <a:ext cx="1362071" cy="46196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0" i="0" u="none" strike="noStrike" kern="1200" cap="none" spc="0" baseline="0">
                <a:solidFill>
                  <a:srgbClr val="FF0000"/>
                </a:solidFill>
                <a:uFillTx/>
                <a:latin typeface="Comic Sans MS" pitchFamily="66"/>
              </a:rPr>
              <a:t>Controllo termico</a:t>
            </a:r>
            <a:endParaRPr lang="en-GB" sz="1200" b="0" i="0" u="none" strike="noStrike" kern="1200" cap="none" spc="0" baseline="0">
              <a:solidFill>
                <a:srgbClr val="FF0000"/>
              </a:solidFill>
              <a:uFillTx/>
              <a:latin typeface="Comic Sans MS" pitchFamily="66"/>
            </a:endParaRPr>
          </a:p>
        </p:txBody>
      </p:sp>
      <p:cxnSp>
        <p:nvCxnSpPr>
          <p:cNvPr id="10" name="Connettore curvo 9">
            <a:extLst>
              <a:ext uri="{FF2B5EF4-FFF2-40B4-BE49-F238E27FC236}">
                <a16:creationId xmlns:a16="http://schemas.microsoft.com/office/drawing/2014/main" id="{97734440-E968-5046-96AA-69C7631E5C94}"/>
              </a:ext>
            </a:extLst>
          </p:cNvPr>
          <p:cNvCxnSpPr/>
          <p:nvPr/>
        </p:nvCxnSpPr>
        <p:spPr>
          <a:xfrm rot="10799975" flipV="1">
            <a:off x="3315229" y="2200878"/>
            <a:ext cx="741359" cy="565145"/>
          </a:xfrm>
          <a:prstGeom prst="curvedConnector3">
            <a:avLst/>
          </a:prstGeom>
          <a:noFill/>
          <a:ln w="34920" cap="rnd">
            <a:solidFill>
              <a:srgbClr val="FFC000"/>
            </a:solidFill>
            <a:prstDash val="solid"/>
            <a:miter/>
            <a:tailEnd type="arrow"/>
          </a:ln>
        </p:spPr>
      </p:cxnSp>
      <p:cxnSp>
        <p:nvCxnSpPr>
          <p:cNvPr id="11" name="Connettore curvo 10">
            <a:extLst>
              <a:ext uri="{FF2B5EF4-FFF2-40B4-BE49-F238E27FC236}">
                <a16:creationId xmlns:a16="http://schemas.microsoft.com/office/drawing/2014/main" id="{09090AAF-D12D-F34D-A018-5B882AC5E889}"/>
              </a:ext>
            </a:extLst>
          </p:cNvPr>
          <p:cNvCxnSpPr/>
          <p:nvPr/>
        </p:nvCxnSpPr>
        <p:spPr>
          <a:xfrm rot="10799975" flipV="1">
            <a:off x="3331103" y="2413604"/>
            <a:ext cx="741359" cy="565145"/>
          </a:xfrm>
          <a:prstGeom prst="curvedConnector3">
            <a:avLst/>
          </a:prstGeom>
          <a:noFill/>
          <a:ln w="34920" cap="rnd">
            <a:solidFill>
              <a:srgbClr val="FFC000"/>
            </a:solidFill>
            <a:prstDash val="solid"/>
            <a:miter/>
            <a:tailEnd type="arrow"/>
          </a:ln>
        </p:spPr>
      </p:cxnSp>
      <p:cxnSp>
        <p:nvCxnSpPr>
          <p:cNvPr id="12" name="Connettore curvo 11">
            <a:extLst>
              <a:ext uri="{FF2B5EF4-FFF2-40B4-BE49-F238E27FC236}">
                <a16:creationId xmlns:a16="http://schemas.microsoft.com/office/drawing/2014/main" id="{9FD313E3-9C10-4F4C-AF9D-439274B4E2D0}"/>
              </a:ext>
            </a:extLst>
          </p:cNvPr>
          <p:cNvCxnSpPr/>
          <p:nvPr/>
        </p:nvCxnSpPr>
        <p:spPr>
          <a:xfrm rot="10799975" flipV="1">
            <a:off x="3331103" y="2618402"/>
            <a:ext cx="741359" cy="565154"/>
          </a:xfrm>
          <a:prstGeom prst="curvedConnector3">
            <a:avLst/>
          </a:prstGeom>
          <a:noFill/>
          <a:ln w="34920" cap="rnd">
            <a:solidFill>
              <a:srgbClr val="FFC000"/>
            </a:solidFill>
            <a:prstDash val="solid"/>
            <a:miter/>
            <a:tailEnd type="arrow"/>
          </a:ln>
        </p:spPr>
      </p:cxnSp>
      <p:sp>
        <p:nvSpPr>
          <p:cNvPr id="13" name="CasellaDiTesto 15">
            <a:extLst>
              <a:ext uri="{FF2B5EF4-FFF2-40B4-BE49-F238E27FC236}">
                <a16:creationId xmlns:a16="http://schemas.microsoft.com/office/drawing/2014/main" id="{966061CA-6E53-354B-8749-9C0C4505C5D7}"/>
              </a:ext>
            </a:extLst>
          </p:cNvPr>
          <p:cNvSpPr txBox="1"/>
          <p:nvPr/>
        </p:nvSpPr>
        <p:spPr>
          <a:xfrm>
            <a:off x="4101038" y="2245345"/>
            <a:ext cx="806445" cy="27622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0" i="0" u="none" strike="noStrike" kern="1200" cap="none" spc="0" baseline="0">
                <a:solidFill>
                  <a:srgbClr val="FFC000"/>
                </a:solidFill>
                <a:uFillTx/>
                <a:latin typeface="Comic Sans MS" pitchFamily="66"/>
              </a:rPr>
              <a:t>Calore</a:t>
            </a:r>
            <a:endParaRPr lang="en-GB" sz="1200" b="0" i="0" u="none" strike="noStrike" kern="1200" cap="none" spc="0" baseline="0">
              <a:solidFill>
                <a:srgbClr val="FFC000"/>
              </a:solidFill>
              <a:uFillTx/>
              <a:latin typeface="Comic Sans MS" pitchFamily="66"/>
            </a:endParaRP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21B51325-1752-6841-9DA9-D93EF24AA39E}"/>
              </a:ext>
            </a:extLst>
          </p:cNvPr>
          <p:cNvSpPr txBox="1"/>
          <p:nvPr/>
        </p:nvSpPr>
        <p:spPr>
          <a:xfrm>
            <a:off x="5486930" y="1048368"/>
            <a:ext cx="3603622" cy="373062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0">
              <a:lnSpc>
                <a:spcPct val="80000"/>
              </a:lnSpc>
              <a:spcBef>
                <a:spcPts val="1415"/>
              </a:spcBef>
              <a:spcAft>
                <a:spcPts val="0"/>
              </a:spcAft>
              <a:buNone/>
              <a:tabLst/>
              <a:defRPr sz="9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1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Fattori principali</a:t>
            </a:r>
          </a:p>
          <a:p>
            <a:pPr marL="0" marR="0" lvl="0" indent="0" algn="l" defTabSz="914400" rtl="0" fontAlgn="auto" hangingPunct="0">
              <a:lnSpc>
                <a:spcPct val="80000"/>
              </a:lnSpc>
              <a:spcBef>
                <a:spcPts val="1415"/>
              </a:spcBef>
              <a:spcAft>
                <a:spcPts val="0"/>
              </a:spcAft>
              <a:buNone/>
              <a:tabLst/>
              <a:defRPr sz="9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0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Spessore dei livelli</a:t>
            </a:r>
          </a:p>
          <a:p>
            <a:pPr marL="0" marR="0" lvl="0" indent="0" algn="l" defTabSz="914400" rtl="0" fontAlgn="auto" hangingPunct="0">
              <a:lnSpc>
                <a:spcPct val="80000"/>
              </a:lnSpc>
              <a:spcBef>
                <a:spcPts val="1415"/>
              </a:spcBef>
              <a:spcAft>
                <a:spcPts val="0"/>
              </a:spcAft>
              <a:buNone/>
              <a:tabLst/>
              <a:defRPr sz="9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0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Diametro del filo</a:t>
            </a:r>
          </a:p>
          <a:p>
            <a:pPr marL="0" marR="0" lvl="0" indent="0" algn="l" defTabSz="914400" rtl="0" fontAlgn="auto" hangingPunct="0">
              <a:lnSpc>
                <a:spcPct val="80000"/>
              </a:lnSpc>
              <a:spcBef>
                <a:spcPts val="1415"/>
              </a:spcBef>
              <a:spcAft>
                <a:spcPts val="0"/>
              </a:spcAft>
              <a:buNone/>
              <a:tabLst/>
              <a:defRPr sz="9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0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Temperatura di estrusione</a:t>
            </a:r>
          </a:p>
          <a:p>
            <a:pPr marL="0" marR="0" lvl="0" indent="0" algn="l" defTabSz="914400" rtl="0" fontAlgn="auto" hangingPunct="0">
              <a:lnSpc>
                <a:spcPct val="80000"/>
              </a:lnSpc>
              <a:spcBef>
                <a:spcPts val="1415"/>
              </a:spcBef>
              <a:spcAft>
                <a:spcPts val="0"/>
              </a:spcAft>
              <a:buNone/>
              <a:tabLst/>
              <a:defRPr sz="9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0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Velocità di avanzamento</a:t>
            </a:r>
          </a:p>
          <a:p>
            <a:pPr marL="0" marR="0" lvl="0" indent="0" algn="l" defTabSz="914400" rtl="0" fontAlgn="auto" hangingPunct="0">
              <a:lnSpc>
                <a:spcPct val="80000"/>
              </a:lnSpc>
              <a:spcBef>
                <a:spcPts val="1415"/>
              </a:spcBef>
              <a:spcAft>
                <a:spcPts val="0"/>
              </a:spcAft>
              <a:buNone/>
              <a:tabLst/>
              <a:defRPr sz="9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0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Velocità di estrusione</a:t>
            </a:r>
          </a:p>
          <a:p>
            <a:pPr marL="0" marR="0" lvl="0" indent="0" algn="l" defTabSz="914400" rtl="0" fontAlgn="auto" hangingPunct="0">
              <a:lnSpc>
                <a:spcPct val="80000"/>
              </a:lnSpc>
              <a:spcBef>
                <a:spcPts val="1415"/>
              </a:spcBef>
              <a:spcAft>
                <a:spcPts val="0"/>
              </a:spcAft>
              <a:buNone/>
              <a:tabLst/>
              <a:defRPr sz="9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0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Distanza di hatching</a:t>
            </a:r>
          </a:p>
          <a:p>
            <a:pPr marL="0" marR="0" lvl="0" indent="0" algn="l" defTabSz="914400" rtl="0" fontAlgn="auto" hangingPunct="0">
              <a:lnSpc>
                <a:spcPct val="80000"/>
              </a:lnSpc>
              <a:spcBef>
                <a:spcPts val="1415"/>
              </a:spcBef>
              <a:spcAft>
                <a:spcPts val="0"/>
              </a:spcAft>
              <a:buNone/>
              <a:tabLst/>
              <a:defRPr sz="9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500" b="0" i="0" u="none" strike="noStrike" kern="1200" cap="none" spc="0" baseline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uFillTx/>
              <a:latin typeface="Liberation Sans" pitchFamily="18"/>
              <a:ea typeface="Microsoft YaHei" pitchFamily="2"/>
            </a:endParaRPr>
          </a:p>
          <a:p>
            <a:pPr marL="0" marR="0" lvl="0" indent="0" algn="l" defTabSz="914400" rtl="0" fontAlgn="auto" hangingPunct="0">
              <a:lnSpc>
                <a:spcPct val="80000"/>
              </a:lnSpc>
              <a:spcBef>
                <a:spcPts val="1415"/>
              </a:spcBef>
              <a:spcAft>
                <a:spcPts val="0"/>
              </a:spcAft>
              <a:buNone/>
              <a:tabLst/>
              <a:defRPr sz="9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0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Ulteriori studi sono stati condotti sulle tecniche di stesura, ovvero sulle strategie di riempimento in modalità skin/core.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20FCBCD-D9E1-4145-B3ED-A5BA5EE35F7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" y="-18004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A3E7FE3-3FFB-264D-A59B-1002651FBF7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35164" y="5169962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magine 5" descr="additive-manufacturing-fused-deposition-modeling-en.png">
            <a:extLst>
              <a:ext uri="{FF2B5EF4-FFF2-40B4-BE49-F238E27FC236}">
                <a16:creationId xmlns:a16="http://schemas.microsoft.com/office/drawing/2014/main" id="{19ABAC68-79E7-254C-BC3B-C9A4A4292F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49" b="1419"/>
          <a:stretch>
            <a:fillRect/>
          </a:stretch>
        </p:blipFill>
        <p:spPr>
          <a:xfrm>
            <a:off x="468309" y="345551"/>
            <a:ext cx="9144000" cy="482441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Figura a mano libera 15">
            <a:extLst>
              <a:ext uri="{FF2B5EF4-FFF2-40B4-BE49-F238E27FC236}">
                <a16:creationId xmlns:a16="http://schemas.microsoft.com/office/drawing/2014/main" id="{A670C192-8366-954F-BF29-B4B0E3E1F892}"/>
              </a:ext>
            </a:extLst>
          </p:cNvPr>
          <p:cNvSpPr/>
          <p:nvPr/>
        </p:nvSpPr>
        <p:spPr>
          <a:xfrm>
            <a:off x="4824410" y="777349"/>
            <a:ext cx="3600450" cy="119697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36887"/>
              <a:gd name="f7" fmla="val 1413064"/>
              <a:gd name="f8" fmla="val 454542"/>
              <a:gd name="f9" fmla="val 1120669"/>
              <a:gd name="f10" fmla="val 909085"/>
              <a:gd name="f11" fmla="val 828274"/>
              <a:gd name="f12" fmla="val 1318438"/>
              <a:gd name="f13" fmla="val 764478"/>
              <a:gd name="f14" fmla="val 1727792"/>
              <a:gd name="f15" fmla="val 700683"/>
              <a:gd name="f16" fmla="val 2170680"/>
              <a:gd name="f17" fmla="val 1157704"/>
              <a:gd name="f18" fmla="val 2456121"/>
              <a:gd name="f19" fmla="val 1030291"/>
              <a:gd name="f20" fmla="val 2741562"/>
              <a:gd name="f21" fmla="val 902878"/>
              <a:gd name="f22" fmla="val 556277"/>
              <a:gd name="f23" fmla="val 3031082"/>
              <a:gd name="f24" fmla="+- 0 0 -90"/>
              <a:gd name="f25" fmla="*/ f3 1 3036887"/>
              <a:gd name="f26" fmla="*/ f4 1 1413064"/>
              <a:gd name="f27" fmla="+- f7 0 f5"/>
              <a:gd name="f28" fmla="+- f6 0 f5"/>
              <a:gd name="f29" fmla="*/ f24 f0 1"/>
              <a:gd name="f30" fmla="*/ f28 1 3036887"/>
              <a:gd name="f31" fmla="*/ f27 1 1413064"/>
              <a:gd name="f32" fmla="*/ 1413064 f27 1"/>
              <a:gd name="f33" fmla="*/ 764478 f27 1"/>
              <a:gd name="f34" fmla="*/ 1030291 f27 1"/>
              <a:gd name="f35" fmla="*/ 0 f27 1"/>
              <a:gd name="f36" fmla="*/ 0 f28 1"/>
              <a:gd name="f37" fmla="*/ 1318438 f28 1"/>
              <a:gd name="f38" fmla="*/ 2456121 f28 1"/>
              <a:gd name="f39" fmla="*/ 3031082 f28 1"/>
              <a:gd name="f40" fmla="*/ f29 1 f2"/>
              <a:gd name="f41" fmla="*/ f32 1 1413064"/>
              <a:gd name="f42" fmla="*/ f33 1 1413064"/>
              <a:gd name="f43" fmla="*/ f34 1 1413064"/>
              <a:gd name="f44" fmla="*/ f35 1 1413064"/>
              <a:gd name="f45" fmla="*/ f36 1 3036887"/>
              <a:gd name="f46" fmla="*/ f37 1 3036887"/>
              <a:gd name="f47" fmla="*/ f38 1 3036887"/>
              <a:gd name="f48" fmla="*/ f39 1 3036887"/>
              <a:gd name="f49" fmla="*/ f5 1 f30"/>
              <a:gd name="f50" fmla="*/ f6 1 f30"/>
              <a:gd name="f51" fmla="*/ f5 1 f31"/>
              <a:gd name="f52" fmla="*/ f7 1 f31"/>
              <a:gd name="f53" fmla="+- f40 0 f1"/>
              <a:gd name="f54" fmla="*/ f45 1 f30"/>
              <a:gd name="f55" fmla="*/ f41 1 f31"/>
              <a:gd name="f56" fmla="*/ f46 1 f30"/>
              <a:gd name="f57" fmla="*/ f42 1 f31"/>
              <a:gd name="f58" fmla="*/ f47 1 f30"/>
              <a:gd name="f59" fmla="*/ f43 1 f31"/>
              <a:gd name="f60" fmla="*/ f48 1 f30"/>
              <a:gd name="f61" fmla="*/ f44 1 f31"/>
              <a:gd name="f62" fmla="*/ f49 f25 1"/>
              <a:gd name="f63" fmla="*/ f50 f25 1"/>
              <a:gd name="f64" fmla="*/ f52 f26 1"/>
              <a:gd name="f65" fmla="*/ f51 f26 1"/>
              <a:gd name="f66" fmla="*/ f54 f25 1"/>
              <a:gd name="f67" fmla="*/ f55 f26 1"/>
              <a:gd name="f68" fmla="*/ f56 f25 1"/>
              <a:gd name="f69" fmla="*/ f57 f26 1"/>
              <a:gd name="f70" fmla="*/ f58 f25 1"/>
              <a:gd name="f71" fmla="*/ f59 f26 1"/>
              <a:gd name="f72" fmla="*/ f60 f25 1"/>
              <a:gd name="f73" fmla="*/ f6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3">
                <a:pos x="f66" y="f67"/>
              </a:cxn>
              <a:cxn ang="f53">
                <a:pos x="f68" y="f69"/>
              </a:cxn>
              <a:cxn ang="f53">
                <a:pos x="f70" y="f71"/>
              </a:cxn>
              <a:cxn ang="f53">
                <a:pos x="f72" y="f73"/>
              </a:cxn>
            </a:cxnLst>
            <a:rect l="f62" t="f65" r="f63" b="f64"/>
            <a:pathLst>
              <a:path w="3036887" h="1413064">
                <a:moveTo>
                  <a:pt x="f5" y="f7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15"/>
                  <a:pt x="f16" y="f17"/>
                  <a:pt x="f18" y="f19"/>
                </a:cubicBezTo>
                <a:cubicBezTo>
                  <a:pt x="f20" y="f21"/>
                  <a:pt x="f6" y="f22"/>
                  <a:pt x="f23" y="f5"/>
                </a:cubicBezTo>
              </a:path>
            </a:pathLst>
          </a:custGeom>
          <a:noFill/>
          <a:ln w="50804" cap="rnd">
            <a:solidFill>
              <a:srgbClr val="000000"/>
            </a:solidFill>
            <a:prstDash val="solid"/>
            <a:miter/>
            <a:headEnd type="arrow"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Immagine 5" descr="fdm.png">
            <a:extLst>
              <a:ext uri="{FF2B5EF4-FFF2-40B4-BE49-F238E27FC236}">
                <a16:creationId xmlns:a16="http://schemas.microsoft.com/office/drawing/2014/main" id="{EB73A43C-0B45-3C43-A0EF-8ACBD304F5D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66029" y="-81491"/>
            <a:ext cx="1651004" cy="165100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58049EEE-D10F-814A-B3BA-AD8D48393AE3}"/>
              </a:ext>
            </a:extLst>
          </p:cNvPr>
          <p:cNvSpPr txBox="1"/>
          <p:nvPr/>
        </p:nvSpPr>
        <p:spPr>
          <a:xfrm>
            <a:off x="468309" y="1958452"/>
            <a:ext cx="2195510" cy="2952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r" defTabSz="0" rtl="0" fontAlgn="auto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900" b="0" i="0" u="none" strike="noStrike" kern="1200" cap="none" spc="0" baseline="0">
                <a:solidFill>
                  <a:srgbClr val="0070C0"/>
                </a:solidFill>
                <a:uFillTx/>
                <a:latin typeface="Arial" pitchFamily="34"/>
                <a:cs typeface="Arial" pitchFamily="34"/>
              </a:rPr>
              <a:t>(</a:t>
            </a:r>
            <a:r>
              <a:rPr lang="it-IT" sz="900" b="0" i="0" u="sng" strike="noStrike" kern="1200" cap="none" spc="0" baseline="0">
                <a:solidFill>
                  <a:srgbClr val="0070C0"/>
                </a:solidFill>
                <a:uFillTx/>
                <a:latin typeface="Arial" pitchFamily="34"/>
                <a:cs typeface="Arial" pitchFamily="34"/>
              </a:rPr>
              <a:t>fibra nel caso di stampa di compositi</a:t>
            </a:r>
            <a:r>
              <a:rPr lang="it-IT" sz="900" b="0" i="0" u="none" strike="noStrike" kern="1200" cap="none" spc="0" baseline="0">
                <a:solidFill>
                  <a:srgbClr val="0070C0"/>
                </a:solidFill>
                <a:uFillTx/>
                <a:latin typeface="Arial" pitchFamily="34"/>
                <a:cs typeface="Arial" pitchFamily="34"/>
              </a:rPr>
              <a:t>)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702307EA-7A6C-BE42-A6E6-BB5F25D058C2}"/>
              </a:ext>
            </a:extLst>
          </p:cNvPr>
          <p:cNvSpPr txBox="1"/>
          <p:nvPr/>
        </p:nvSpPr>
        <p:spPr>
          <a:xfrm>
            <a:off x="647696" y="4300011"/>
            <a:ext cx="2305046" cy="2936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r" defTabSz="0" rtl="0" fontAlgn="auto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900" b="0" i="0" u="none" strike="noStrike" kern="1200" cap="none" spc="0" baseline="0">
                <a:solidFill>
                  <a:srgbClr val="0070C0"/>
                </a:solidFill>
                <a:uFillTx/>
                <a:latin typeface="Arial" pitchFamily="34"/>
                <a:cs typeface="Arial" pitchFamily="34"/>
              </a:rPr>
              <a:t>(</a:t>
            </a:r>
            <a:r>
              <a:rPr lang="it-IT" sz="900" b="0" i="0" u="sng" strike="noStrike" kern="1200" cap="none" spc="0" baseline="0">
                <a:solidFill>
                  <a:srgbClr val="0070C0"/>
                </a:solidFill>
                <a:uFillTx/>
                <a:latin typeface="Arial" pitchFamily="34"/>
                <a:cs typeface="Arial" pitchFamily="34"/>
              </a:rPr>
              <a:t>matrice nel caso di stampa di compositi</a:t>
            </a:r>
            <a:r>
              <a:rPr lang="it-IT" sz="900" b="0" i="0" u="none" strike="noStrike" kern="1200" cap="none" spc="0" baseline="0">
                <a:solidFill>
                  <a:srgbClr val="0070C0"/>
                </a:solidFill>
                <a:uFillTx/>
                <a:latin typeface="Arial" pitchFamily="34"/>
                <a:cs typeface="Arial" pitchFamily="34"/>
              </a:rPr>
              <a:t>)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D8FE53C4-8462-044A-A141-6DC984484625}"/>
              </a:ext>
            </a:extLst>
          </p:cNvPr>
          <p:cNvSpPr txBox="1"/>
          <p:nvPr/>
        </p:nvSpPr>
        <p:spPr>
          <a:xfrm>
            <a:off x="420788" y="266895"/>
            <a:ext cx="7233077" cy="11430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Fabbricazione di materiali compositi attraverso FFF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AFDFAF5-5F77-A142-BC9C-F833AC886E9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" y="-18004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7B037B5-74AB-1649-91E2-9AEFE6E5931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35164" y="5169962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8A687A06-6343-3445-A936-F84CECECA7D0}"/>
              </a:ext>
            </a:extLst>
          </p:cNvPr>
          <p:cNvSpPr txBox="1"/>
          <p:nvPr/>
        </p:nvSpPr>
        <p:spPr>
          <a:xfrm>
            <a:off x="269711" y="552983"/>
            <a:ext cx="9590620" cy="11430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Simulazione del comportamento meccanico attraverso COMSOL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736C7ABE-B809-0342-8024-9D8B65376D41}"/>
              </a:ext>
            </a:extLst>
          </p:cNvPr>
          <p:cNvSpPr txBox="1"/>
          <p:nvPr/>
        </p:nvSpPr>
        <p:spPr>
          <a:xfrm>
            <a:off x="323853" y="1412876"/>
            <a:ext cx="9384843" cy="8921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0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Obiettivo: prevedere la corretta configurazione per la stampa 3D di un componente in materiale composito.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0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Individuazione della procedura di impostazione della simulazione: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0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1)	Applicare una condizione al contorno a ciascuna cella elementare,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0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2)	Risolvere l’applicazione di un carico in campo elastico,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0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3)	Determinare la matrice di elasticità (ovvero la sua inversa, come matrice di cedevolezza) della lamina elementare così strutturata,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AutoNum type="arabicParenR" startAt="4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0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Trasferire all’analisi macromeccanica le matrici di cedevolezza ottenute.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0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Calibri" pitchFamily="34"/>
                <a:cs typeface="Times New Roman" pitchFamily="18"/>
              </a:rPr>
              <a:t>A differenza delle tecniche di fabbricazione convenzionale di materiali compositi, fra lamiere consecutive non viene applicato alcuno strato di separazione, perché ciò risulta incompatibile con le procedure di stampa 3D.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500" b="0" i="0" u="none" strike="noStrike" kern="1200" cap="none" spc="0" baseline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uFillTx/>
              <a:latin typeface="Liberation Sans" pitchFamily="18"/>
              <a:ea typeface="Microsoft YaHe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500" b="0" i="0" u="none" strike="noStrike" kern="1200" cap="none" spc="0" baseline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uFillTx/>
              <a:latin typeface="Liberation Sans" pitchFamily="18"/>
              <a:ea typeface="Microsoft YaHei" pitchFamily="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A3AE2B8-C387-9E40-B3FB-3579F4D3E22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" y="-18004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A51CC80-1391-A84E-814A-465E9F4C67F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35164" y="5169962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AAA4677-8429-8B4F-B339-F6A8596C6455}"/>
              </a:ext>
            </a:extLst>
          </p:cNvPr>
          <p:cNvSpPr txBox="1"/>
          <p:nvPr/>
        </p:nvSpPr>
        <p:spPr>
          <a:xfrm>
            <a:off x="120645" y="536030"/>
            <a:ext cx="7592482" cy="11430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Calibri" pitchFamily="34"/>
                <a:cs typeface="Times New Roman" pitchFamily="18"/>
              </a:rPr>
              <a:t>Studio delle tecniche di fabbricazione additiva di metalli</a:t>
            </a:r>
            <a:endParaRPr lang="it-IT" sz="4400" b="1" i="0" u="none" strike="noStrike" kern="1200" cap="none" spc="0" baseline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uFillTx/>
              <a:latin typeface="Liberation Sans" pitchFamily="18"/>
              <a:ea typeface="Calibri" pitchFamily="34"/>
              <a:cs typeface="Times New Roman" pitchFamily="18"/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AE74CA94-B60F-3147-A613-A289E747C5A9}"/>
              </a:ext>
            </a:extLst>
          </p:cNvPr>
          <p:cNvSpPr txBox="1"/>
          <p:nvPr/>
        </p:nvSpPr>
        <p:spPr>
          <a:xfrm>
            <a:off x="120645" y="809820"/>
            <a:ext cx="9396154" cy="5429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Obiettivo: individuare la tecnica di stampa più consona agli scopi del progetto</a:t>
            </a:r>
          </a:p>
        </p:txBody>
      </p:sp>
      <p:sp>
        <p:nvSpPr>
          <p:cNvPr id="6" name="CasellaDiTesto 7">
            <a:extLst>
              <a:ext uri="{FF2B5EF4-FFF2-40B4-BE49-F238E27FC236}">
                <a16:creationId xmlns:a16="http://schemas.microsoft.com/office/drawing/2014/main" id="{FACA4A38-EBD0-514C-8EAD-25F5BEEDCAC0}"/>
              </a:ext>
            </a:extLst>
          </p:cNvPr>
          <p:cNvSpPr txBox="1"/>
          <p:nvPr/>
        </p:nvSpPr>
        <p:spPr>
          <a:xfrm>
            <a:off x="229752" y="1530723"/>
            <a:ext cx="4572000" cy="7746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Tecniche a uno stadio</a:t>
            </a:r>
            <a:br>
              <a:rPr lang="it-IT" sz="1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</a:br>
            <a:r>
              <a: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per applicazioni di riparazione</a:t>
            </a:r>
            <a:br>
              <a: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</a:br>
            <a:r>
              <a: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(es. laser cladding)</a:t>
            </a:r>
          </a:p>
        </p:txBody>
      </p:sp>
      <p:sp>
        <p:nvSpPr>
          <p:cNvPr id="7" name="CasellaDiTesto 9">
            <a:extLst>
              <a:ext uri="{FF2B5EF4-FFF2-40B4-BE49-F238E27FC236}">
                <a16:creationId xmlns:a16="http://schemas.microsoft.com/office/drawing/2014/main" id="{12C2DBA1-FDBA-2F44-B441-5BEE0B52D6A8}"/>
              </a:ext>
            </a:extLst>
          </p:cNvPr>
          <p:cNvSpPr txBox="1"/>
          <p:nvPr/>
        </p:nvSpPr>
        <p:spPr>
          <a:xfrm>
            <a:off x="6143789" y="716898"/>
            <a:ext cx="3455983" cy="77311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Tecniche a due stadi</a:t>
            </a:r>
            <a:br>
              <a: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</a:br>
            <a:r>
              <a: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per fabbricazione</a:t>
            </a:r>
            <a:br>
              <a: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</a:br>
            <a:r>
              <a: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(es. tecniche a letto di polvere)</a:t>
            </a:r>
          </a:p>
        </p:txBody>
      </p:sp>
      <p:pic>
        <p:nvPicPr>
          <p:cNvPr id="8" name="Immagine 9" descr="IMG_4281">
            <a:extLst>
              <a:ext uri="{FF2B5EF4-FFF2-40B4-BE49-F238E27FC236}">
                <a16:creationId xmlns:a16="http://schemas.microsoft.com/office/drawing/2014/main" id="{7082C0A9-1779-7A4B-899A-24B65B48E0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0618"/>
          <a:stretch>
            <a:fillRect/>
          </a:stretch>
        </p:blipFill>
        <p:spPr>
          <a:xfrm rot="20993288">
            <a:off x="507575" y="2133980"/>
            <a:ext cx="4086225" cy="24542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2" descr="C:\Users\Utente\Desktop\AM\SLM\IN718\2016_10_24_NGV_EMA\IMG_4994.JPG">
            <a:extLst>
              <a:ext uri="{FF2B5EF4-FFF2-40B4-BE49-F238E27FC236}">
                <a16:creationId xmlns:a16="http://schemas.microsoft.com/office/drawing/2014/main" id="{C05743FC-8A49-1440-84CA-ADC14A827BA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20000"/>
          </a:blip>
          <a:srcRect b="18388"/>
          <a:stretch>
            <a:fillRect/>
          </a:stretch>
        </p:blipFill>
        <p:spPr>
          <a:xfrm rot="20982494">
            <a:off x="5662779" y="1839279"/>
            <a:ext cx="4124328" cy="23066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AD26202-05B7-9941-A3E3-7A254E37BF1F}"/>
              </a:ext>
            </a:extLst>
          </p:cNvPr>
          <p:cNvSpPr txBox="1"/>
          <p:nvPr/>
        </p:nvSpPr>
        <p:spPr>
          <a:xfrm>
            <a:off x="6821652" y="4017306"/>
            <a:ext cx="3148014" cy="1092195"/>
          </a:xfrm>
          <a:prstGeom prst="rect">
            <a:avLst/>
          </a:prstGeom>
          <a:solidFill>
            <a:srgbClr val="EDEDED"/>
          </a:solidFill>
          <a:ln w="9528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3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Possibilità di realizzare oggetti di forma complessa, più leggeri ed ottimizzati sotto il profilo topologico e prestazionale, con utilizzo oculato delle materie prime e riduzione notevole di scarti e sfridi</a:t>
            </a:r>
            <a:endParaRPr lang="it-IT" sz="13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EC75671-DB94-B34B-BA8F-B70B3DAC13C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" y="-18004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1938754-AC3B-AE4B-99E5-D9AB9AD25C7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35164" y="5169962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B4DA863C-5185-534E-9D80-E0CE0F1D986A}"/>
              </a:ext>
            </a:extLst>
          </p:cNvPr>
          <p:cNvSpPr txBox="1"/>
          <p:nvPr/>
        </p:nvSpPr>
        <p:spPr>
          <a:xfrm>
            <a:off x="264581" y="517522"/>
            <a:ext cx="9455426" cy="11430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Studio del ruolo dei fattori di processo in Laser Powder Bed Fusion</a:t>
            </a:r>
          </a:p>
        </p:txBody>
      </p:sp>
      <p:sp>
        <p:nvSpPr>
          <p:cNvPr id="5" name="Rettangolo arrotondato 6">
            <a:extLst>
              <a:ext uri="{FF2B5EF4-FFF2-40B4-BE49-F238E27FC236}">
                <a16:creationId xmlns:a16="http://schemas.microsoft.com/office/drawing/2014/main" id="{6C0B8CA3-AA9D-6C4A-B0CB-9F5379643892}"/>
              </a:ext>
            </a:extLst>
          </p:cNvPr>
          <p:cNvSpPr/>
          <p:nvPr/>
        </p:nvSpPr>
        <p:spPr>
          <a:xfrm>
            <a:off x="360621" y="1063273"/>
            <a:ext cx="2952753" cy="3889921"/>
          </a:xfrm>
          <a:custGeom>
            <a:avLst>
              <a:gd name="f10" fmla="val 4453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4453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0070C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1" i="0" u="none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input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sng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Laser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1" i="0" u="none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Potenza, qualità, sfocalizzazione, emissione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sng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moto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1" i="0" u="none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Velocità, accuratezza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sng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stretegie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1" i="0" u="none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Hatch spacing, lunghezza di scan, spessore dei livelli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sng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materiale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1" i="0" u="none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Proprietà fisiche,</a:t>
            </a:r>
            <a:br>
              <a:rPr lang="it-IT" sz="1200" b="1" i="0" u="none" strike="noStrike" kern="1200" cap="all" spc="0" baseline="0">
                <a:solidFill>
                  <a:srgbClr val="FFFFFF"/>
                </a:solidFill>
                <a:uFillTx/>
                <a:latin typeface="Calibri"/>
              </a:rPr>
            </a:br>
            <a:r>
              <a:rPr lang="it-IT" sz="1200" b="1" i="0" u="none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granulometria e morfologia della polvere, composizione,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sng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ambiente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200" b="1" i="0" u="none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Protezione, preriscaldamento</a:t>
            </a:r>
          </a:p>
        </p:txBody>
      </p:sp>
      <p:sp>
        <p:nvSpPr>
          <p:cNvPr id="6" name="Rettangolo arrotondato 7">
            <a:extLst>
              <a:ext uri="{FF2B5EF4-FFF2-40B4-BE49-F238E27FC236}">
                <a16:creationId xmlns:a16="http://schemas.microsoft.com/office/drawing/2014/main" id="{1F2A034C-3967-9E44-A3AA-0E8E84F78169}"/>
              </a:ext>
            </a:extLst>
          </p:cNvPr>
          <p:cNvSpPr/>
          <p:nvPr/>
        </p:nvSpPr>
        <p:spPr>
          <a:xfrm>
            <a:off x="3925583" y="2065336"/>
            <a:ext cx="2447921" cy="1944691"/>
          </a:xfrm>
          <a:custGeom>
            <a:avLst>
              <a:gd name="f10" fmla="val 4453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4453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sottoprocessi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1" i="0" u="none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Conduzione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1" i="0" u="none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diffusione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1" i="0" u="none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Sinterizzazione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1" i="0" u="none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Fusione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1" i="0" u="none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assorbimento</a:t>
            </a:r>
          </a:p>
        </p:txBody>
      </p:sp>
      <p:sp>
        <p:nvSpPr>
          <p:cNvPr id="7" name="Rettangolo arrotondato 8">
            <a:extLst>
              <a:ext uri="{FF2B5EF4-FFF2-40B4-BE49-F238E27FC236}">
                <a16:creationId xmlns:a16="http://schemas.microsoft.com/office/drawing/2014/main" id="{5B7083BB-598A-6848-92B9-DABD4F064531}"/>
              </a:ext>
            </a:extLst>
          </p:cNvPr>
          <p:cNvSpPr/>
          <p:nvPr/>
        </p:nvSpPr>
        <p:spPr>
          <a:xfrm>
            <a:off x="7176558" y="1387400"/>
            <a:ext cx="2303465" cy="3241676"/>
          </a:xfrm>
          <a:custGeom>
            <a:avLst>
              <a:gd name="f10" fmla="val 4453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4453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76717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800" b="1" i="0" u="none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OUTPUT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Densità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Modulo elastico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Resistenza a trazione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Microstruttura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Durezza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Stress residui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Rugosità superficiale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A2D23CF-0BBA-9C4F-9747-6F0118AB3AF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00" y="-18004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D577FD3-C625-3146-B735-1DA877EE948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35164" y="5169962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5AE317C2-99A3-F34F-BDCE-EF54C778D6D6}"/>
              </a:ext>
            </a:extLst>
          </p:cNvPr>
          <p:cNvSpPr txBox="1"/>
          <p:nvPr/>
        </p:nvSpPr>
        <p:spPr>
          <a:xfrm>
            <a:off x="230712" y="609859"/>
            <a:ext cx="9031821" cy="11430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Microsoft YaHei" pitchFamily="2"/>
              </a:rPr>
              <a:t>Fabbricazione additiva del pannello embedded per interfaccia di docking</a:t>
            </a:r>
          </a:p>
        </p:txBody>
      </p:sp>
      <p:pic>
        <p:nvPicPr>
          <p:cNvPr id="5" name="Segnaposto contenuto 7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C8346061-5AE1-8C47-9787-E7DFAE2D2E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5164" y="1032933"/>
            <a:ext cx="5870905" cy="391393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96D196B-012D-BC46-8636-36F1518EA634}"/>
              </a:ext>
            </a:extLst>
          </p:cNvPr>
          <p:cNvSpPr txBox="1"/>
          <p:nvPr/>
        </p:nvSpPr>
        <p:spPr>
          <a:xfrm rot="21294950">
            <a:off x="6458645" y="2675644"/>
            <a:ext cx="2698751" cy="1247771"/>
          </a:xfrm>
          <a:prstGeom prst="rect">
            <a:avLst/>
          </a:prstGeom>
          <a:solidFill>
            <a:srgbClr val="E2F0D9"/>
          </a:solidFill>
          <a:ln w="9528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Primo test di stampa: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cs typeface="Times New Roman" pitchFamily="18"/>
              </a:rPr>
              <a:t>Insuccesso della lavorazione a causa del collasso delle parti non autosostenute del componente di prova</a:t>
            </a:r>
            <a:endParaRPr lang="it-IT" sz="15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48CA20-AAF3-9344-B143-11DD748D1222}"/>
              </a:ext>
            </a:extLst>
          </p:cNvPr>
          <p:cNvSpPr txBox="1"/>
          <p:nvPr/>
        </p:nvSpPr>
        <p:spPr>
          <a:xfrm rot="21294950">
            <a:off x="7087304" y="1697739"/>
            <a:ext cx="2144716" cy="784226"/>
          </a:xfrm>
          <a:prstGeom prst="rect">
            <a:avLst/>
          </a:prstGeom>
          <a:solidFill>
            <a:srgbClr val="DEEBF7"/>
          </a:solidFill>
          <a:ln w="9528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Materiale: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cs typeface="Times New Roman" pitchFamily="18"/>
              </a:rPr>
              <a:t>acciaio inossidabile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cs typeface="Times New Roman" pitchFamily="18"/>
              </a:rPr>
              <a:t>UNS S17400</a:t>
            </a:r>
            <a:endParaRPr lang="it-IT" sz="15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763</Words>
  <Application>Microsoft Macintosh PowerPoint</Application>
  <PresentationFormat>Widescreen</PresentationFormat>
  <Paragraphs>113</Paragraphs>
  <Slides>15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6" baseType="lpstr">
      <vt:lpstr>Microsoft YaHei</vt:lpstr>
      <vt:lpstr>Arial</vt:lpstr>
      <vt:lpstr>Calibri</vt:lpstr>
      <vt:lpstr>Comic Sans MS</vt:lpstr>
      <vt:lpstr>Liberation Sans</vt:lpstr>
      <vt:lpstr>Liberation Serif</vt:lpstr>
      <vt:lpstr>Lucida Sans</vt:lpstr>
      <vt:lpstr>Segoe UI</vt:lpstr>
      <vt:lpstr>Tahoma</vt:lpstr>
      <vt:lpstr>Times New Roman</vt:lpstr>
      <vt:lpstr>Predefinito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Maria Cava</cp:lastModifiedBy>
  <cp:revision>1</cp:revision>
  <cp:lastPrinted>2022-04-20T20:45:18Z</cp:lastPrinted>
  <dcterms:created xsi:type="dcterms:W3CDTF">2022-04-12T10:45:21Z</dcterms:created>
  <dcterms:modified xsi:type="dcterms:W3CDTF">2022-04-20T20:45:51Z</dcterms:modified>
</cp:coreProperties>
</file>