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87" r:id="rId3"/>
    <p:sldId id="293" r:id="rId4"/>
    <p:sldId id="291" r:id="rId5"/>
    <p:sldId id="292" r:id="rId6"/>
    <p:sldId id="294" r:id="rId7"/>
    <p:sldId id="295" r:id="rId8"/>
  </p:sldIdLst>
  <p:sldSz cx="10080625" cy="5670550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57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4EC85248-8008-7D28-F9E3-FC270B0BF49C}"/>
              </a:ext>
            </a:extLst>
          </p:cNvPr>
          <p:cNvPicPr/>
          <p:nvPr userDrawn="1"/>
        </p:nvPicPr>
        <p:blipFill>
          <a:blip r:embed="rId2"/>
          <a:stretch/>
        </p:blipFill>
        <p:spPr>
          <a:xfrm>
            <a:off x="1705" y="-8613"/>
            <a:ext cx="10078920" cy="492120"/>
          </a:xfrm>
          <a:prstGeom prst="rect">
            <a:avLst/>
          </a:prstGeom>
          <a:ln w="0">
            <a:noFill/>
          </a:ln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F517AE83-661C-83C7-E80F-583B69BF31FB}"/>
              </a:ext>
            </a:extLst>
          </p:cNvPr>
          <p:cNvPicPr/>
          <p:nvPr userDrawn="1"/>
        </p:nvPicPr>
        <p:blipFill>
          <a:blip r:embed="rId3"/>
          <a:stretch/>
        </p:blipFill>
        <p:spPr>
          <a:xfrm>
            <a:off x="1517892" y="5220000"/>
            <a:ext cx="7044840" cy="3884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332049-0180-4079-898F-B2A6E400B4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078" y="928028"/>
            <a:ext cx="7560469" cy="1974191"/>
          </a:xfrm>
        </p:spPr>
        <p:txBody>
          <a:bodyPr anchor="b"/>
          <a:lstStyle>
            <a:lvl1pPr algn="ctr">
              <a:defRPr sz="4961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2DA64B2-11D4-44C1-92EF-FD208F6A65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078" y="2978352"/>
            <a:ext cx="7560469" cy="1369070"/>
          </a:xfrm>
        </p:spPr>
        <p:txBody>
          <a:bodyPr/>
          <a:lstStyle>
            <a:lvl1pPr marL="0" indent="0" algn="ctr">
              <a:buNone/>
              <a:defRPr sz="1984"/>
            </a:lvl1pPr>
            <a:lvl2pPr marL="378013" indent="0" algn="ctr">
              <a:buNone/>
              <a:defRPr sz="1654"/>
            </a:lvl2pPr>
            <a:lvl3pPr marL="756026" indent="0" algn="ctr">
              <a:buNone/>
              <a:defRPr sz="1488"/>
            </a:lvl3pPr>
            <a:lvl4pPr marL="1134039" indent="0" algn="ctr">
              <a:buNone/>
              <a:defRPr sz="1323"/>
            </a:lvl4pPr>
            <a:lvl5pPr marL="1512052" indent="0" algn="ctr">
              <a:buNone/>
              <a:defRPr sz="1323"/>
            </a:lvl5pPr>
            <a:lvl6pPr marL="1890065" indent="0" algn="ctr">
              <a:buNone/>
              <a:defRPr sz="1323"/>
            </a:lvl6pPr>
            <a:lvl7pPr marL="2268078" indent="0" algn="ctr">
              <a:buNone/>
              <a:defRPr sz="1323"/>
            </a:lvl7pPr>
            <a:lvl8pPr marL="2646091" indent="0" algn="ctr">
              <a:buNone/>
              <a:defRPr sz="1323"/>
            </a:lvl8pPr>
            <a:lvl9pPr marL="3024104" indent="0" algn="ctr">
              <a:buNone/>
              <a:defRPr sz="1323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7E23AC7-D65F-4AE2-92D5-BFDD9149D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63829-9A38-4C1D-8708-49D103A6F08C}" type="datetimeFigureOut">
              <a:rPr lang="it-IT" smtClean="0"/>
              <a:t>22/05/2022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5C3253-DBEF-46E5-AE8E-26E7F946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F9F0840-A194-4654-AEAA-4EA2EDEA9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4BD3-0291-4A29-B8EC-FD94738A46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663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0920" cy="438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it-IT" sz="1800" b="0" strike="noStrike" spc="-1">
                <a:latin typeface="Arial"/>
              </a:rPr>
              <a:t>Fai clic per modificare il formato del testo del titolo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sultati immagini per foto plastiche in mare dall'alto">
            <a:extLst>
              <a:ext uri="{FF2B5EF4-FFF2-40B4-BE49-F238E27FC236}">
                <a16:creationId xmlns:a16="http://schemas.microsoft.com/office/drawing/2014/main" id="{1EFAD672-76D1-3742-2A46-FE98DC56E0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26654" y="463827"/>
            <a:ext cx="8303491" cy="465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4C60090D-F2C9-4D31-590E-AE838594B17E}"/>
              </a:ext>
            </a:extLst>
          </p:cNvPr>
          <p:cNvSpPr txBox="1"/>
          <p:nvPr/>
        </p:nvSpPr>
        <p:spPr>
          <a:xfrm>
            <a:off x="2071273" y="3243224"/>
            <a:ext cx="622959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</a:t>
            </a:r>
            <a:r>
              <a:rPr lang="it-IT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Meeting </a:t>
            </a:r>
          </a:p>
          <a:p>
            <a:pPr algn="ctr"/>
            <a:endParaRPr lang="it-I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 maggio 2022</a:t>
            </a:r>
          </a:p>
          <a:p>
            <a:pPr algn="ctr"/>
            <a:r>
              <a:rPr lang="it-IT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Unione Industriali, Piazza dei Martiri, Napoli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97C3F15-4687-A677-0862-D029A4478BFC}"/>
              </a:ext>
            </a:extLst>
          </p:cNvPr>
          <p:cNvSpPr txBox="1"/>
          <p:nvPr/>
        </p:nvSpPr>
        <p:spPr>
          <a:xfrm>
            <a:off x="826654" y="366654"/>
            <a:ext cx="81095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SIRIMAP</a:t>
            </a:r>
          </a:p>
          <a:p>
            <a:r>
              <a:rPr lang="it-IT" sz="2800" b="1" dirty="0" err="1">
                <a:solidFill>
                  <a:schemeClr val="bg1"/>
                </a:solidFill>
                <a:cs typeface="Microsoft Sans Serif" panose="020B0604020202020204" pitchFamily="34" charset="0"/>
              </a:rPr>
              <a:t>SI</a:t>
            </a:r>
            <a:r>
              <a:rPr lang="it-IT" sz="2000" dirty="0" err="1">
                <a:solidFill>
                  <a:schemeClr val="bg1"/>
                </a:solidFill>
                <a:cs typeface="Microsoft Sans Serif" panose="020B0604020202020204" pitchFamily="34" charset="0"/>
              </a:rPr>
              <a:t>stemi</a:t>
            </a:r>
            <a:r>
              <a:rPr lang="it-IT" sz="2000" b="1" dirty="0">
                <a:solidFill>
                  <a:schemeClr val="bg1"/>
                </a:solidFill>
                <a:cs typeface="Microsoft Sans Serif" panose="020B0604020202020204" pitchFamily="34" charset="0"/>
              </a:rPr>
              <a:t> </a:t>
            </a:r>
            <a:r>
              <a:rPr lang="it-IT" sz="2000" dirty="0">
                <a:solidFill>
                  <a:schemeClr val="bg1"/>
                </a:solidFill>
                <a:cs typeface="Microsoft Sans Serif" panose="020B0604020202020204" pitchFamily="34" charset="0"/>
              </a:rPr>
              <a:t>di</a:t>
            </a:r>
            <a:r>
              <a:rPr lang="it-IT" sz="2000" b="1" dirty="0">
                <a:solidFill>
                  <a:schemeClr val="bg1"/>
                </a:solidFill>
                <a:cs typeface="Microsoft Sans Serif" panose="020B0604020202020204" pitchFamily="34" charset="0"/>
              </a:rPr>
              <a:t> </a:t>
            </a:r>
            <a:r>
              <a:rPr lang="it-IT" sz="2800" b="1" dirty="0">
                <a:solidFill>
                  <a:schemeClr val="bg1"/>
                </a:solidFill>
                <a:cs typeface="Microsoft Sans Serif" panose="020B0604020202020204" pitchFamily="34" charset="0"/>
              </a:rPr>
              <a:t>R</a:t>
            </a:r>
            <a:r>
              <a:rPr lang="it-IT" sz="2000" dirty="0">
                <a:solidFill>
                  <a:schemeClr val="bg1"/>
                </a:solidFill>
                <a:cs typeface="Microsoft Sans Serif" panose="020B0604020202020204" pitchFamily="34" charset="0"/>
              </a:rPr>
              <a:t>ilevamento</a:t>
            </a:r>
            <a:r>
              <a:rPr lang="it-IT" sz="2000" b="1" dirty="0">
                <a:solidFill>
                  <a:schemeClr val="bg1"/>
                </a:solidFill>
                <a:cs typeface="Microsoft Sans Serif" panose="020B0604020202020204" pitchFamily="34" charset="0"/>
              </a:rPr>
              <a:t> </a:t>
            </a:r>
            <a:r>
              <a:rPr lang="it-IT" sz="2000" dirty="0">
                <a:solidFill>
                  <a:schemeClr val="bg1"/>
                </a:solidFill>
                <a:cs typeface="Microsoft Sans Serif" panose="020B0604020202020204" pitchFamily="34" charset="0"/>
              </a:rPr>
              <a:t>dell’</a:t>
            </a:r>
            <a:r>
              <a:rPr lang="it-IT" sz="2800" b="1" dirty="0">
                <a:solidFill>
                  <a:schemeClr val="bg1"/>
                </a:solidFill>
                <a:cs typeface="Microsoft Sans Serif" panose="020B0604020202020204" pitchFamily="34" charset="0"/>
              </a:rPr>
              <a:t>I</a:t>
            </a:r>
            <a:r>
              <a:rPr lang="it-IT" sz="2000" dirty="0">
                <a:solidFill>
                  <a:schemeClr val="bg1"/>
                </a:solidFill>
                <a:cs typeface="Microsoft Sans Serif" panose="020B0604020202020204" pitchFamily="34" charset="0"/>
              </a:rPr>
              <a:t>nquinamento</a:t>
            </a:r>
            <a:r>
              <a:rPr lang="it-IT" sz="2000" b="1" dirty="0">
                <a:solidFill>
                  <a:schemeClr val="bg1"/>
                </a:solidFill>
                <a:cs typeface="Microsoft Sans Serif" panose="020B0604020202020204" pitchFamily="34" charset="0"/>
              </a:rPr>
              <a:t> </a:t>
            </a:r>
            <a:r>
              <a:rPr lang="it-IT" sz="2800" b="1" dirty="0" err="1">
                <a:solidFill>
                  <a:schemeClr val="bg1"/>
                </a:solidFill>
                <a:cs typeface="Microsoft Sans Serif" panose="020B0604020202020204" pitchFamily="34" charset="0"/>
              </a:rPr>
              <a:t>MA</a:t>
            </a:r>
            <a:r>
              <a:rPr lang="it-IT" sz="2000" dirty="0" err="1">
                <a:solidFill>
                  <a:schemeClr val="bg1"/>
                </a:solidFill>
                <a:cs typeface="Microsoft Sans Serif" panose="020B0604020202020204" pitchFamily="34" charset="0"/>
              </a:rPr>
              <a:t>rino</a:t>
            </a:r>
            <a:r>
              <a:rPr lang="it-IT" sz="2000" b="1" dirty="0">
                <a:solidFill>
                  <a:schemeClr val="bg1"/>
                </a:solidFill>
                <a:cs typeface="Microsoft Sans Serif" panose="020B0604020202020204" pitchFamily="34" charset="0"/>
              </a:rPr>
              <a:t> </a:t>
            </a:r>
            <a:r>
              <a:rPr lang="it-IT" sz="2000" dirty="0">
                <a:solidFill>
                  <a:schemeClr val="bg1"/>
                </a:solidFill>
                <a:cs typeface="Microsoft Sans Serif" panose="020B0604020202020204" pitchFamily="34" charset="0"/>
              </a:rPr>
              <a:t>da</a:t>
            </a:r>
            <a:r>
              <a:rPr lang="it-IT" sz="2000" b="1" dirty="0">
                <a:solidFill>
                  <a:schemeClr val="bg1"/>
                </a:solidFill>
                <a:cs typeface="Microsoft Sans Serif" panose="020B0604020202020204" pitchFamily="34" charset="0"/>
              </a:rPr>
              <a:t> </a:t>
            </a:r>
            <a:r>
              <a:rPr lang="it-IT" sz="2800" b="1" dirty="0">
                <a:solidFill>
                  <a:schemeClr val="bg1"/>
                </a:solidFill>
                <a:cs typeface="Microsoft Sans Serif" panose="020B0604020202020204" pitchFamily="34" charset="0"/>
              </a:rPr>
              <a:t>P</a:t>
            </a:r>
            <a:r>
              <a:rPr lang="it-IT" sz="2000" dirty="0">
                <a:solidFill>
                  <a:schemeClr val="bg1"/>
                </a:solidFill>
                <a:cs typeface="Microsoft Sans Serif" panose="020B0604020202020204" pitchFamily="34" charset="0"/>
              </a:rPr>
              <a:t>lastiche e successivo recupero-riciclo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4ABB777C-99F2-468D-B6A3-141F74E2C0D1}"/>
              </a:ext>
            </a:extLst>
          </p:cNvPr>
          <p:cNvSpPr txBox="1"/>
          <p:nvPr/>
        </p:nvSpPr>
        <p:spPr>
          <a:xfrm>
            <a:off x="971232" y="922860"/>
            <a:ext cx="8138160" cy="3440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3000"/>
              </a:lnSpc>
              <a:spcAft>
                <a:spcPts val="1200"/>
              </a:spcAft>
              <a:tabLst>
                <a:tab pos="4154205" algn="l"/>
              </a:tabLst>
            </a:pPr>
            <a:r>
              <a:rPr lang="it-IT" sz="2000" b="1" i="1" dirty="0">
                <a:solidFill>
                  <a:schemeClr val="accent1">
                    <a:lumMod val="75000"/>
                  </a:schemeClr>
                </a:solidFill>
              </a:rPr>
              <a:t>Obiettivo</a:t>
            </a:r>
          </a:p>
          <a:p>
            <a:pPr algn="just">
              <a:lnSpc>
                <a:spcPts val="3000"/>
              </a:lnSpc>
              <a:spcAft>
                <a:spcPts val="1200"/>
              </a:spcAft>
              <a:tabLst>
                <a:tab pos="4154205" algn="l"/>
              </a:tabLst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Realizzare un nuovo sistema di localizzazione in mare di macro, meso e microplastiche mediante l’impiego di piattaforme remote e di prossimità, di sistemi per il campionamento, di metodologie di analisi in situ ed in laboratorio e la messa a punto di opportune strategie di recupero e riciclo. </a:t>
            </a:r>
          </a:p>
          <a:p>
            <a:pPr algn="just">
              <a:lnSpc>
                <a:spcPts val="3000"/>
              </a:lnSpc>
              <a:spcAft>
                <a:spcPts val="1200"/>
              </a:spcAft>
              <a:tabLst>
                <a:tab pos="4154205" algn="l"/>
              </a:tabLst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Particolarmente rilevante per la tutela del Mar Mediterraneo, solo da poco identificato come una regione di accumulo di detriti in plastica.</a:t>
            </a:r>
          </a:p>
        </p:txBody>
      </p:sp>
    </p:spTree>
    <p:extLst>
      <p:ext uri="{BB962C8B-B14F-4D97-AF65-F5344CB8AC3E}">
        <p14:creationId xmlns:p14="http://schemas.microsoft.com/office/powerpoint/2010/main" val="653524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4ABB777C-99F2-468D-B6A3-141F74E2C0D1}"/>
              </a:ext>
            </a:extLst>
          </p:cNvPr>
          <p:cNvSpPr txBox="1"/>
          <p:nvPr/>
        </p:nvSpPr>
        <p:spPr>
          <a:xfrm>
            <a:off x="1652017" y="2106870"/>
            <a:ext cx="6776589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92"/>
              </a:spcBef>
              <a:tabLst>
                <a:tab pos="4154205" algn="l"/>
              </a:tabLst>
            </a:pP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Data Inizio Progetto:	1 dicembre 2018</a:t>
            </a:r>
          </a:p>
          <a:p>
            <a:pPr>
              <a:spcBef>
                <a:spcPts val="992"/>
              </a:spcBef>
              <a:tabLst>
                <a:tab pos="4154205" algn="l"/>
              </a:tabLst>
            </a:pP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KOM tecnico:	7 maggio 2019</a:t>
            </a:r>
          </a:p>
          <a:p>
            <a:pPr>
              <a:spcBef>
                <a:spcPts val="992"/>
              </a:spcBef>
              <a:tabLst>
                <a:tab pos="4154205" algn="l"/>
              </a:tabLst>
            </a:pP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Fine progetto:	31 maggio 2022</a:t>
            </a:r>
          </a:p>
        </p:txBody>
      </p:sp>
    </p:spTree>
    <p:extLst>
      <p:ext uri="{BB962C8B-B14F-4D97-AF65-F5344CB8AC3E}">
        <p14:creationId xmlns:p14="http://schemas.microsoft.com/office/powerpoint/2010/main" val="3059225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>
            <a:extLst>
              <a:ext uri="{FF2B5EF4-FFF2-40B4-BE49-F238E27FC236}">
                <a16:creationId xmlns:a16="http://schemas.microsoft.com/office/drawing/2014/main" id="{D7DE8893-A006-4ACE-9231-5D0C8ED902C3}"/>
              </a:ext>
            </a:extLst>
          </p:cNvPr>
          <p:cNvGrpSpPr/>
          <p:nvPr/>
        </p:nvGrpSpPr>
        <p:grpSpPr>
          <a:xfrm>
            <a:off x="129945" y="840157"/>
            <a:ext cx="9820734" cy="3771526"/>
            <a:chOff x="117979" y="711329"/>
            <a:chExt cx="11877675" cy="4561468"/>
          </a:xfrm>
        </p:grpSpPr>
        <p:sp>
          <p:nvSpPr>
            <p:cNvPr id="51" name="Rettangolo arrotondato 50">
              <a:extLst>
                <a:ext uri="{FF2B5EF4-FFF2-40B4-BE49-F238E27FC236}">
                  <a16:creationId xmlns:a16="http://schemas.microsoft.com/office/drawing/2014/main" id="{52EB64A8-1F69-4C4E-A5DC-E96852286A6B}"/>
                </a:ext>
              </a:extLst>
            </p:cNvPr>
            <p:cNvSpPr/>
            <p:nvPr/>
          </p:nvSpPr>
          <p:spPr>
            <a:xfrm>
              <a:off x="117979" y="2285998"/>
              <a:ext cx="11877675" cy="2986799"/>
            </a:xfrm>
            <a:prstGeom prst="roundRect">
              <a:avLst>
                <a:gd name="adj" fmla="val 6628"/>
              </a:avLst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noAutofit/>
            </a:bodyPr>
            <a:lstStyle/>
            <a:p>
              <a:pPr algn="ctr" defTabSz="756026"/>
              <a:endParaRPr lang="it-IT" sz="1488" b="1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" name="Rettangolo 1">
              <a:extLst>
                <a:ext uri="{FF2B5EF4-FFF2-40B4-BE49-F238E27FC236}">
                  <a16:creationId xmlns:a16="http://schemas.microsoft.com/office/drawing/2014/main" id="{52EB64A8-1F69-4C4E-A5DC-E96852286A6B}"/>
                </a:ext>
              </a:extLst>
            </p:cNvPr>
            <p:cNvSpPr/>
            <p:nvPr/>
          </p:nvSpPr>
          <p:spPr>
            <a:xfrm>
              <a:off x="4502710" y="1080661"/>
              <a:ext cx="1922153" cy="388603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 defTabSz="756026"/>
              <a:r>
                <a:rPr lang="it-IT" sz="1488" b="1" dirty="0">
                  <a:solidFill>
                    <a:prstClr val="black"/>
                  </a:solidFill>
                  <a:latin typeface="Calibri" panose="020F0502020204030204"/>
                </a:rPr>
                <a:t>DAC</a:t>
              </a:r>
            </a:p>
          </p:txBody>
        </p:sp>
        <p:sp>
          <p:nvSpPr>
            <p:cNvPr id="10" name="Rettangolo 9">
              <a:extLst>
                <a:ext uri="{FF2B5EF4-FFF2-40B4-BE49-F238E27FC236}">
                  <a16:creationId xmlns:a16="http://schemas.microsoft.com/office/drawing/2014/main" id="{52EB64A8-1F69-4C4E-A5DC-E96852286A6B}"/>
                </a:ext>
              </a:extLst>
            </p:cNvPr>
            <p:cNvSpPr/>
            <p:nvPr/>
          </p:nvSpPr>
          <p:spPr>
            <a:xfrm>
              <a:off x="4502710" y="711329"/>
              <a:ext cx="1922153" cy="38860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 defTabSz="756026"/>
              <a:r>
                <a:rPr lang="it-IT" sz="1488" dirty="0">
                  <a:solidFill>
                    <a:srgbClr val="0070C0"/>
                  </a:solidFill>
                  <a:latin typeface="Calibri" panose="020F0502020204030204"/>
                </a:rPr>
                <a:t>Soggetto Capofila</a:t>
              </a:r>
              <a:endParaRPr lang="it-IT" sz="1488" b="1" dirty="0">
                <a:solidFill>
                  <a:srgbClr val="0070C0"/>
                </a:solidFill>
                <a:latin typeface="Calibri" panose="020F0502020204030204"/>
              </a:endParaRPr>
            </a:p>
          </p:txBody>
        </p:sp>
        <p:sp>
          <p:nvSpPr>
            <p:cNvPr id="12" name="Rettangolo 11">
              <a:extLst>
                <a:ext uri="{FF2B5EF4-FFF2-40B4-BE49-F238E27FC236}">
                  <a16:creationId xmlns:a16="http://schemas.microsoft.com/office/drawing/2014/main" id="{52EB64A8-1F69-4C4E-A5DC-E96852286A6B}"/>
                </a:ext>
              </a:extLst>
            </p:cNvPr>
            <p:cNvSpPr/>
            <p:nvPr/>
          </p:nvSpPr>
          <p:spPr>
            <a:xfrm>
              <a:off x="7254428" y="1365175"/>
              <a:ext cx="1833922" cy="388603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 defTabSz="756026"/>
              <a:r>
                <a:rPr lang="it-IT" sz="1488" b="1" dirty="0">
                  <a:solidFill>
                    <a:prstClr val="black"/>
                  </a:solidFill>
                  <a:latin typeface="Calibri" panose="020F0502020204030204"/>
                </a:rPr>
                <a:t>CALTEC/OMI</a:t>
              </a:r>
            </a:p>
          </p:txBody>
        </p:sp>
        <p:sp>
          <p:nvSpPr>
            <p:cNvPr id="13" name="Rettangolo 12">
              <a:extLst>
                <a:ext uri="{FF2B5EF4-FFF2-40B4-BE49-F238E27FC236}">
                  <a16:creationId xmlns:a16="http://schemas.microsoft.com/office/drawing/2014/main" id="{52EB64A8-1F69-4C4E-A5DC-E96852286A6B}"/>
                </a:ext>
              </a:extLst>
            </p:cNvPr>
            <p:cNvSpPr/>
            <p:nvPr/>
          </p:nvSpPr>
          <p:spPr>
            <a:xfrm>
              <a:off x="7254428" y="979149"/>
              <a:ext cx="1833922" cy="38860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 defTabSz="756026"/>
              <a:r>
                <a:rPr lang="it-IT" sz="1488" dirty="0">
                  <a:solidFill>
                    <a:srgbClr val="ED7D31">
                      <a:lumMod val="50000"/>
                    </a:srgbClr>
                  </a:solidFill>
                  <a:latin typeface="Calibri" panose="020F0502020204030204"/>
                </a:rPr>
                <a:t>Prime Industriale</a:t>
              </a:r>
              <a:endParaRPr lang="it-IT" sz="1488" b="1" dirty="0">
                <a:solidFill>
                  <a:srgbClr val="ED7D31">
                    <a:lumMod val="50000"/>
                  </a:srgbClr>
                </a:solidFill>
                <a:latin typeface="Calibri" panose="020F0502020204030204"/>
              </a:endParaRPr>
            </a:p>
          </p:txBody>
        </p:sp>
        <p:sp>
          <p:nvSpPr>
            <p:cNvPr id="17" name="Rettangolo 16">
              <a:extLst>
                <a:ext uri="{FF2B5EF4-FFF2-40B4-BE49-F238E27FC236}">
                  <a16:creationId xmlns:a16="http://schemas.microsoft.com/office/drawing/2014/main" id="{52EB64A8-1F69-4C4E-A5DC-E96852286A6B}"/>
                </a:ext>
              </a:extLst>
            </p:cNvPr>
            <p:cNvSpPr/>
            <p:nvPr/>
          </p:nvSpPr>
          <p:spPr>
            <a:xfrm>
              <a:off x="2172586" y="2874139"/>
              <a:ext cx="1833922" cy="881046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 anchor="ctr" anchorCtr="0">
              <a:spAutoFit/>
            </a:bodyPr>
            <a:lstStyle/>
            <a:p>
              <a:pPr algn="ctr" defTabSz="756026"/>
              <a:r>
                <a:rPr lang="it-IT" sz="1488" dirty="0">
                  <a:solidFill>
                    <a:prstClr val="white"/>
                  </a:solidFill>
                  <a:latin typeface="Calibri" panose="020F0502020204030204"/>
                </a:rPr>
                <a:t>OR2: </a:t>
              </a:r>
              <a:r>
                <a:rPr lang="it-IT" sz="1323" dirty="0">
                  <a:solidFill>
                    <a:prstClr val="white"/>
                  </a:solidFill>
                  <a:latin typeface="Calibri" panose="020F0502020204030204"/>
                </a:rPr>
                <a:t>Sviluppo piattaforma di prossimità (UAV)</a:t>
              </a:r>
              <a:endParaRPr lang="it-IT" sz="1488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0" name="Rettangolo 19">
              <a:extLst>
                <a:ext uri="{FF2B5EF4-FFF2-40B4-BE49-F238E27FC236}">
                  <a16:creationId xmlns:a16="http://schemas.microsoft.com/office/drawing/2014/main" id="{52EB64A8-1F69-4C4E-A5DC-E96852286A6B}"/>
                </a:ext>
              </a:extLst>
            </p:cNvPr>
            <p:cNvSpPr/>
            <p:nvPr/>
          </p:nvSpPr>
          <p:spPr>
            <a:xfrm>
              <a:off x="4140710" y="2883777"/>
              <a:ext cx="1833922" cy="861774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 anchor="ctr" anchorCtr="0">
              <a:noAutofit/>
            </a:bodyPr>
            <a:lstStyle/>
            <a:p>
              <a:pPr algn="ctr" defTabSz="756026"/>
              <a:r>
                <a:rPr lang="it-IT" sz="1488" dirty="0">
                  <a:solidFill>
                    <a:prstClr val="white"/>
                  </a:solidFill>
                  <a:latin typeface="Calibri" panose="020F0502020204030204"/>
                </a:rPr>
                <a:t>OR3: </a:t>
              </a:r>
              <a:r>
                <a:rPr lang="it-IT" sz="1323" dirty="0">
                  <a:solidFill>
                    <a:prstClr val="white"/>
                  </a:solidFill>
                  <a:latin typeface="Calibri" panose="020F0502020204030204"/>
                </a:rPr>
                <a:t>Campionamento ed analisi in situ</a:t>
              </a:r>
              <a:endParaRPr lang="it-IT" sz="1488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4" name="Rettangolo 23">
              <a:extLst>
                <a:ext uri="{FF2B5EF4-FFF2-40B4-BE49-F238E27FC236}">
                  <a16:creationId xmlns:a16="http://schemas.microsoft.com/office/drawing/2014/main" id="{52EB64A8-1F69-4C4E-A5DC-E96852286A6B}"/>
                </a:ext>
              </a:extLst>
            </p:cNvPr>
            <p:cNvSpPr/>
            <p:nvPr/>
          </p:nvSpPr>
          <p:spPr>
            <a:xfrm>
              <a:off x="6120807" y="2874139"/>
              <a:ext cx="1833922" cy="881046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 lIns="29766" rIns="29766" anchor="ctr" anchorCtr="0">
              <a:spAutoFit/>
            </a:bodyPr>
            <a:lstStyle/>
            <a:p>
              <a:pPr algn="ctr" defTabSz="756026"/>
              <a:r>
                <a:rPr lang="it-IT" sz="1488" dirty="0">
                  <a:solidFill>
                    <a:prstClr val="white"/>
                  </a:solidFill>
                  <a:latin typeface="Calibri" panose="020F0502020204030204"/>
                </a:rPr>
                <a:t>OR4: </a:t>
              </a:r>
              <a:r>
                <a:rPr lang="it-IT" sz="1323" dirty="0" err="1">
                  <a:solidFill>
                    <a:prstClr val="white"/>
                  </a:solidFill>
                  <a:latin typeface="Calibri" panose="020F0502020204030204"/>
                </a:rPr>
                <a:t>Caratterizz</a:t>
              </a:r>
              <a:r>
                <a:rPr lang="it-IT" sz="1323" dirty="0">
                  <a:solidFill>
                    <a:prstClr val="white"/>
                  </a:solidFill>
                  <a:latin typeface="Calibri" panose="020F0502020204030204"/>
                </a:rPr>
                <a:t>. </a:t>
              </a:r>
              <a:r>
                <a:rPr lang="it-IT" sz="1323" dirty="0" err="1">
                  <a:solidFill>
                    <a:prstClr val="white"/>
                  </a:solidFill>
                  <a:latin typeface="Calibri" panose="020F0502020204030204"/>
                </a:rPr>
                <a:t>meso</a:t>
              </a:r>
              <a:r>
                <a:rPr lang="it-IT" sz="1323" dirty="0">
                  <a:solidFill>
                    <a:prstClr val="white"/>
                  </a:solidFill>
                  <a:latin typeface="Calibri" panose="020F0502020204030204"/>
                </a:rPr>
                <a:t>/microplastiche in laboratorio</a:t>
              </a:r>
            </a:p>
          </p:txBody>
        </p:sp>
        <p:sp>
          <p:nvSpPr>
            <p:cNvPr id="27" name="Rettangolo 26">
              <a:extLst>
                <a:ext uri="{FF2B5EF4-FFF2-40B4-BE49-F238E27FC236}">
                  <a16:creationId xmlns:a16="http://schemas.microsoft.com/office/drawing/2014/main" id="{52EB64A8-1F69-4C4E-A5DC-E96852286A6B}"/>
                </a:ext>
              </a:extLst>
            </p:cNvPr>
            <p:cNvSpPr/>
            <p:nvPr/>
          </p:nvSpPr>
          <p:spPr>
            <a:xfrm>
              <a:off x="8096140" y="2883777"/>
              <a:ext cx="1833922" cy="861774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 anchor="ctr" anchorCtr="0">
              <a:noAutofit/>
            </a:bodyPr>
            <a:lstStyle/>
            <a:p>
              <a:pPr algn="ctr" defTabSz="756026"/>
              <a:r>
                <a:rPr lang="it-IT" sz="1488" dirty="0">
                  <a:solidFill>
                    <a:prstClr val="white"/>
                  </a:solidFill>
                  <a:latin typeface="Calibri" panose="020F0502020204030204"/>
                </a:rPr>
                <a:t>OR5: </a:t>
              </a:r>
              <a:r>
                <a:rPr lang="it-IT" sz="1323" dirty="0">
                  <a:solidFill>
                    <a:prstClr val="white"/>
                  </a:solidFill>
                  <a:latin typeface="Calibri" panose="020F0502020204030204"/>
                </a:rPr>
                <a:t>Strategie di recupero e riciclo</a:t>
              </a:r>
            </a:p>
          </p:txBody>
        </p:sp>
        <p:sp>
          <p:nvSpPr>
            <p:cNvPr id="30" name="Rettangolo 29">
              <a:extLst>
                <a:ext uri="{FF2B5EF4-FFF2-40B4-BE49-F238E27FC236}">
                  <a16:creationId xmlns:a16="http://schemas.microsoft.com/office/drawing/2014/main" id="{52EB64A8-1F69-4C4E-A5DC-E96852286A6B}"/>
                </a:ext>
              </a:extLst>
            </p:cNvPr>
            <p:cNvSpPr/>
            <p:nvPr/>
          </p:nvSpPr>
          <p:spPr>
            <a:xfrm>
              <a:off x="196346" y="2874139"/>
              <a:ext cx="1833922" cy="881046"/>
            </a:xfrm>
            <a:prstGeom prst="rect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 anchor="ctr" anchorCtr="0">
              <a:spAutoFit/>
            </a:bodyPr>
            <a:lstStyle/>
            <a:p>
              <a:pPr algn="ctr" defTabSz="756026"/>
              <a:r>
                <a:rPr lang="it-IT" sz="1488" dirty="0">
                  <a:solidFill>
                    <a:prstClr val="white"/>
                  </a:solidFill>
                  <a:latin typeface="Calibri" panose="020F0502020204030204"/>
                </a:rPr>
                <a:t>OR1: </a:t>
              </a:r>
              <a:r>
                <a:rPr lang="it-IT" sz="1323" dirty="0">
                  <a:solidFill>
                    <a:prstClr val="white"/>
                  </a:solidFill>
                  <a:latin typeface="Calibri" panose="020F0502020204030204"/>
                </a:rPr>
                <a:t>Metodologie di analisi dati satellitari</a:t>
              </a:r>
              <a:endParaRPr lang="it-IT" sz="1488" b="1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1" name="Rettangolo 30">
              <a:extLst>
                <a:ext uri="{FF2B5EF4-FFF2-40B4-BE49-F238E27FC236}">
                  <a16:creationId xmlns:a16="http://schemas.microsoft.com/office/drawing/2014/main" id="{52EB64A8-1F69-4C4E-A5DC-E96852286A6B}"/>
                </a:ext>
              </a:extLst>
            </p:cNvPr>
            <p:cNvSpPr/>
            <p:nvPr/>
          </p:nvSpPr>
          <p:spPr>
            <a:xfrm>
              <a:off x="196346" y="3779399"/>
              <a:ext cx="1833922" cy="66553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 defTabSz="756026"/>
              <a:r>
                <a:rPr lang="it-IT" sz="1488" b="1" dirty="0">
                  <a:solidFill>
                    <a:prstClr val="black"/>
                  </a:solidFill>
                  <a:latin typeface="Calibri" panose="020F0502020204030204"/>
                </a:rPr>
                <a:t>UNIPARTH</a:t>
              </a:r>
            </a:p>
            <a:p>
              <a:pPr algn="ctr" defTabSz="756026"/>
              <a:r>
                <a:rPr lang="it-IT" sz="1488" b="1" dirty="0">
                  <a:solidFill>
                    <a:prstClr val="black"/>
                  </a:solidFill>
                  <a:latin typeface="Calibri" panose="020F0502020204030204"/>
                </a:rPr>
                <a:t>MAPSAT</a:t>
              </a:r>
            </a:p>
          </p:txBody>
        </p:sp>
        <p:sp>
          <p:nvSpPr>
            <p:cNvPr id="34" name="Rettangolo 33">
              <a:extLst>
                <a:ext uri="{FF2B5EF4-FFF2-40B4-BE49-F238E27FC236}">
                  <a16:creationId xmlns:a16="http://schemas.microsoft.com/office/drawing/2014/main" id="{52EB64A8-1F69-4C4E-A5DC-E96852286A6B}"/>
                </a:ext>
              </a:extLst>
            </p:cNvPr>
            <p:cNvSpPr/>
            <p:nvPr/>
          </p:nvSpPr>
          <p:spPr>
            <a:xfrm>
              <a:off x="2171306" y="3779399"/>
              <a:ext cx="1836481" cy="1219397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 defTabSz="756026"/>
              <a:r>
                <a:rPr lang="it-IT" sz="1488" b="1" dirty="0">
                  <a:solidFill>
                    <a:prstClr val="black"/>
                  </a:solidFill>
                  <a:latin typeface="Calibri" panose="020F0502020204030204"/>
                </a:rPr>
                <a:t>CALTEC/OMI</a:t>
              </a:r>
            </a:p>
            <a:p>
              <a:pPr algn="ctr" defTabSz="756026"/>
              <a:r>
                <a:rPr lang="it-IT" sz="1488" b="1" dirty="0">
                  <a:solidFill>
                    <a:prstClr val="black"/>
                  </a:solidFill>
                  <a:latin typeface="Calibri" panose="020F0502020204030204"/>
                </a:rPr>
                <a:t>CNR-ISASI</a:t>
              </a:r>
            </a:p>
            <a:p>
              <a:pPr algn="ctr" defTabSz="756026"/>
              <a:r>
                <a:rPr lang="it-IT" sz="1488" b="1" dirty="0">
                  <a:solidFill>
                    <a:prstClr val="black"/>
                  </a:solidFill>
                  <a:latin typeface="Calibri" panose="020F0502020204030204"/>
                </a:rPr>
                <a:t>CNR-ICAR</a:t>
              </a:r>
            </a:p>
            <a:p>
              <a:pPr algn="ctr" defTabSz="756026"/>
              <a:r>
                <a:rPr lang="it-IT" sz="1488" b="1" dirty="0">
                  <a:solidFill>
                    <a:prstClr val="black"/>
                  </a:solidFill>
                  <a:latin typeface="Calibri" panose="020F0502020204030204"/>
                </a:rPr>
                <a:t>CNR-IAS</a:t>
              </a:r>
            </a:p>
          </p:txBody>
        </p:sp>
        <p:sp>
          <p:nvSpPr>
            <p:cNvPr id="42" name="Rettangolo 41">
              <a:extLst>
                <a:ext uri="{FF2B5EF4-FFF2-40B4-BE49-F238E27FC236}">
                  <a16:creationId xmlns:a16="http://schemas.microsoft.com/office/drawing/2014/main" id="{52EB64A8-1F69-4C4E-A5DC-E96852286A6B}"/>
                </a:ext>
              </a:extLst>
            </p:cNvPr>
            <p:cNvSpPr/>
            <p:nvPr/>
          </p:nvSpPr>
          <p:spPr>
            <a:xfrm>
              <a:off x="4140710" y="3779399"/>
              <a:ext cx="1833922" cy="94246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 defTabSz="756026"/>
              <a:r>
                <a:rPr lang="it-IT" sz="1488" b="1" dirty="0">
                  <a:solidFill>
                    <a:prstClr val="black"/>
                  </a:solidFill>
                  <a:latin typeface="Calibri" panose="020F0502020204030204"/>
                </a:rPr>
                <a:t>CNR-ISASI</a:t>
              </a:r>
            </a:p>
            <a:p>
              <a:pPr algn="ctr" defTabSz="756026"/>
              <a:r>
                <a:rPr lang="it-IT" sz="1488" b="1" dirty="0">
                  <a:solidFill>
                    <a:prstClr val="black"/>
                  </a:solidFill>
                  <a:latin typeface="Calibri" panose="020F0502020204030204"/>
                </a:rPr>
                <a:t>CNR-IPCB</a:t>
              </a:r>
              <a:endParaRPr lang="it-IT" sz="1488" dirty="0">
                <a:solidFill>
                  <a:prstClr val="black"/>
                </a:solidFill>
                <a:latin typeface="Calibri" panose="020F0502020204030204"/>
              </a:endParaRPr>
            </a:p>
            <a:p>
              <a:pPr algn="ctr" defTabSz="756026"/>
              <a:r>
                <a:rPr lang="it-IT" sz="1488" b="1" dirty="0">
                  <a:solidFill>
                    <a:prstClr val="black"/>
                  </a:solidFill>
                  <a:latin typeface="Calibri" panose="020F0502020204030204"/>
                </a:rPr>
                <a:t>CNR-IAS</a:t>
              </a:r>
            </a:p>
          </p:txBody>
        </p:sp>
        <p:sp>
          <p:nvSpPr>
            <p:cNvPr id="46" name="Rettangolo 45">
              <a:extLst>
                <a:ext uri="{FF2B5EF4-FFF2-40B4-BE49-F238E27FC236}">
                  <a16:creationId xmlns:a16="http://schemas.microsoft.com/office/drawing/2014/main" id="{52EB64A8-1F69-4C4E-A5DC-E96852286A6B}"/>
                </a:ext>
              </a:extLst>
            </p:cNvPr>
            <p:cNvSpPr/>
            <p:nvPr/>
          </p:nvSpPr>
          <p:spPr>
            <a:xfrm>
              <a:off x="6120807" y="3779399"/>
              <a:ext cx="1833922" cy="1219397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 defTabSz="756026"/>
              <a:r>
                <a:rPr lang="it-IT" sz="1488" b="1" dirty="0">
                  <a:solidFill>
                    <a:prstClr val="black"/>
                  </a:solidFill>
                  <a:latin typeface="Calibri" panose="020F0502020204030204"/>
                </a:rPr>
                <a:t>CNR-ISASI</a:t>
              </a:r>
            </a:p>
            <a:p>
              <a:pPr algn="ctr" defTabSz="756026"/>
              <a:r>
                <a:rPr lang="it-IT" sz="1488" b="1" dirty="0">
                  <a:solidFill>
                    <a:prstClr val="black"/>
                  </a:solidFill>
                  <a:latin typeface="Calibri" panose="020F0502020204030204"/>
                </a:rPr>
                <a:t>CNR-IPCB</a:t>
              </a:r>
            </a:p>
            <a:p>
              <a:pPr algn="ctr" defTabSz="756026"/>
              <a:r>
                <a:rPr lang="it-IT" sz="1488" b="1" dirty="0">
                  <a:solidFill>
                    <a:prstClr val="black"/>
                  </a:solidFill>
                  <a:latin typeface="Calibri" panose="020F0502020204030204"/>
                </a:rPr>
                <a:t>UNIBS</a:t>
              </a:r>
            </a:p>
            <a:p>
              <a:pPr algn="ctr" defTabSz="756026"/>
              <a:r>
                <a:rPr lang="it-IT" sz="1488" b="1" dirty="0">
                  <a:solidFill>
                    <a:prstClr val="black"/>
                  </a:solidFill>
                  <a:latin typeface="Calibri" panose="020F0502020204030204"/>
                </a:rPr>
                <a:t>UNIMOL</a:t>
              </a:r>
            </a:p>
          </p:txBody>
        </p:sp>
        <p:sp>
          <p:nvSpPr>
            <p:cNvPr id="48" name="Rettangolo 47">
              <a:extLst>
                <a:ext uri="{FF2B5EF4-FFF2-40B4-BE49-F238E27FC236}">
                  <a16:creationId xmlns:a16="http://schemas.microsoft.com/office/drawing/2014/main" id="{52EB64A8-1F69-4C4E-A5DC-E96852286A6B}"/>
                </a:ext>
              </a:extLst>
            </p:cNvPr>
            <p:cNvSpPr/>
            <p:nvPr/>
          </p:nvSpPr>
          <p:spPr>
            <a:xfrm>
              <a:off x="8096139" y="3779399"/>
              <a:ext cx="1833922" cy="1219397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 defTabSz="756026"/>
              <a:r>
                <a:rPr lang="it-IT" sz="1488" b="1" dirty="0">
                  <a:solidFill>
                    <a:prstClr val="black"/>
                  </a:solidFill>
                  <a:latin typeface="Calibri" panose="020F0502020204030204"/>
                </a:rPr>
                <a:t>CNR-IAS</a:t>
              </a:r>
            </a:p>
            <a:p>
              <a:pPr algn="ctr" defTabSz="756026"/>
              <a:r>
                <a:rPr lang="it-IT" sz="1488" b="1" dirty="0">
                  <a:solidFill>
                    <a:prstClr val="black"/>
                  </a:solidFill>
                  <a:latin typeface="Calibri" panose="020F0502020204030204"/>
                </a:rPr>
                <a:t>IREOS</a:t>
              </a:r>
            </a:p>
            <a:p>
              <a:pPr algn="ctr" defTabSz="756026"/>
              <a:r>
                <a:rPr lang="it-IT" sz="1488" b="1" dirty="0">
                  <a:solidFill>
                    <a:prstClr val="black"/>
                  </a:solidFill>
                  <a:latin typeface="Calibri" panose="020F0502020204030204"/>
                </a:rPr>
                <a:t>UNIBS</a:t>
              </a:r>
            </a:p>
            <a:p>
              <a:pPr algn="ctr" defTabSz="756026"/>
              <a:r>
                <a:rPr lang="it-IT" sz="1488" b="1" dirty="0">
                  <a:solidFill>
                    <a:prstClr val="black"/>
                  </a:solidFill>
                  <a:latin typeface="Calibri" panose="020F0502020204030204"/>
                </a:rPr>
                <a:t>CNR-IPCB</a:t>
              </a:r>
              <a:endParaRPr lang="it-IT" sz="1488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cxnSp>
          <p:nvCxnSpPr>
            <p:cNvPr id="5" name="Connettore 4 4"/>
            <p:cNvCxnSpPr>
              <a:cxnSpLocks/>
              <a:stCxn id="2" idx="2"/>
              <a:endCxn id="30" idx="0"/>
            </p:cNvCxnSpPr>
            <p:nvPr/>
          </p:nvCxnSpPr>
          <p:spPr>
            <a:xfrm rot="5400000">
              <a:off x="2586111" y="-3537"/>
              <a:ext cx="1404875" cy="4350478"/>
            </a:xfrm>
            <a:prstGeom prst="bentConnector3">
              <a:avLst>
                <a:gd name="adj1" fmla="val 50000"/>
              </a:avLst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Connettore 4 51"/>
            <p:cNvCxnSpPr>
              <a:cxnSpLocks/>
              <a:stCxn id="2" idx="2"/>
              <a:endCxn id="17" idx="0"/>
            </p:cNvCxnSpPr>
            <p:nvPr/>
          </p:nvCxnSpPr>
          <p:spPr>
            <a:xfrm rot="5400000">
              <a:off x="3574230" y="984582"/>
              <a:ext cx="1404875" cy="2374239"/>
            </a:xfrm>
            <a:prstGeom prst="bentConnector3">
              <a:avLst>
                <a:gd name="adj1" fmla="val 50000"/>
              </a:avLst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Connettore 4 55"/>
            <p:cNvCxnSpPr>
              <a:cxnSpLocks/>
              <a:stCxn id="2" idx="2"/>
              <a:endCxn id="20" idx="0"/>
            </p:cNvCxnSpPr>
            <p:nvPr/>
          </p:nvCxnSpPr>
          <p:spPr>
            <a:xfrm rot="5400000">
              <a:off x="4553473" y="1973464"/>
              <a:ext cx="1414513" cy="406115"/>
            </a:xfrm>
            <a:prstGeom prst="bentConnector3">
              <a:avLst>
                <a:gd name="adj1" fmla="val 50000"/>
              </a:avLst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Connettore 4 59"/>
            <p:cNvCxnSpPr>
              <a:cxnSpLocks/>
              <a:stCxn id="2" idx="2"/>
              <a:endCxn id="24" idx="0"/>
            </p:cNvCxnSpPr>
            <p:nvPr/>
          </p:nvCxnSpPr>
          <p:spPr>
            <a:xfrm rot="16200000" flipH="1">
              <a:off x="5548340" y="1384709"/>
              <a:ext cx="1404875" cy="1573983"/>
            </a:xfrm>
            <a:prstGeom prst="bentConnector3">
              <a:avLst>
                <a:gd name="adj1" fmla="val 50000"/>
              </a:avLst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Connettore 4 63"/>
            <p:cNvCxnSpPr>
              <a:cxnSpLocks/>
              <a:stCxn id="2" idx="2"/>
              <a:endCxn id="27" idx="0"/>
            </p:cNvCxnSpPr>
            <p:nvPr/>
          </p:nvCxnSpPr>
          <p:spPr>
            <a:xfrm rot="16200000" flipH="1">
              <a:off x="6531186" y="401863"/>
              <a:ext cx="1414513" cy="3549315"/>
            </a:xfrm>
            <a:prstGeom prst="bentConnector3">
              <a:avLst>
                <a:gd name="adj1" fmla="val 50000"/>
              </a:avLst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Connettore 4 71"/>
            <p:cNvCxnSpPr>
              <a:cxnSpLocks/>
              <a:stCxn id="10" idx="3"/>
              <a:endCxn id="13" idx="1"/>
            </p:cNvCxnSpPr>
            <p:nvPr/>
          </p:nvCxnSpPr>
          <p:spPr>
            <a:xfrm>
              <a:off x="6424863" y="905631"/>
              <a:ext cx="829566" cy="267820"/>
            </a:xfrm>
            <a:prstGeom prst="bentConnector3">
              <a:avLst>
                <a:gd name="adj1" fmla="val 50000"/>
              </a:avLst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4" name="Rettangolo 73">
              <a:extLst>
                <a:ext uri="{FF2B5EF4-FFF2-40B4-BE49-F238E27FC236}">
                  <a16:creationId xmlns:a16="http://schemas.microsoft.com/office/drawing/2014/main" id="{ACD7C40E-711B-4C7B-9EFE-4B50915518CC}"/>
                </a:ext>
              </a:extLst>
            </p:cNvPr>
            <p:cNvSpPr/>
            <p:nvPr/>
          </p:nvSpPr>
          <p:spPr>
            <a:xfrm>
              <a:off x="10080781" y="2874139"/>
              <a:ext cx="1833922" cy="881046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 anchor="ctr" anchorCtr="0">
              <a:spAutoFit/>
            </a:bodyPr>
            <a:lstStyle/>
            <a:p>
              <a:pPr algn="ctr" defTabSz="756026"/>
              <a:r>
                <a:rPr lang="it-IT" sz="1488" dirty="0">
                  <a:solidFill>
                    <a:prstClr val="white"/>
                  </a:solidFill>
                  <a:latin typeface="Calibri" panose="020F0502020204030204"/>
                </a:rPr>
                <a:t>OR6: </a:t>
              </a:r>
              <a:r>
                <a:rPr lang="it-IT" sz="1323" dirty="0">
                  <a:solidFill>
                    <a:prstClr val="white"/>
                  </a:solidFill>
                  <a:latin typeface="Calibri" panose="020F0502020204030204"/>
                </a:rPr>
                <a:t>Sviluppo sperimentale e dimostratori</a:t>
              </a:r>
            </a:p>
          </p:txBody>
        </p:sp>
        <p:sp>
          <p:nvSpPr>
            <p:cNvPr id="75" name="Rettangolo 74">
              <a:extLst>
                <a:ext uri="{FF2B5EF4-FFF2-40B4-BE49-F238E27FC236}">
                  <a16:creationId xmlns:a16="http://schemas.microsoft.com/office/drawing/2014/main" id="{E6CD1EE1-FDF2-4CE9-AFFC-2BE80B1B2EDA}"/>
                </a:ext>
              </a:extLst>
            </p:cNvPr>
            <p:cNvSpPr/>
            <p:nvPr/>
          </p:nvSpPr>
          <p:spPr>
            <a:xfrm>
              <a:off x="10080781" y="3779399"/>
              <a:ext cx="1833922" cy="1219397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 defTabSz="756026"/>
              <a:r>
                <a:rPr lang="it-IT" sz="1488" b="1" dirty="0">
                  <a:solidFill>
                    <a:prstClr val="black"/>
                  </a:solidFill>
                  <a:latin typeface="Calibri" panose="020F0502020204030204"/>
                </a:rPr>
                <a:t>CALTEC/OMI</a:t>
              </a:r>
            </a:p>
            <a:p>
              <a:pPr algn="ctr" defTabSz="756026"/>
              <a:r>
                <a:rPr lang="it-IT" sz="1488" b="1" dirty="0">
                  <a:solidFill>
                    <a:prstClr val="black"/>
                  </a:solidFill>
                  <a:latin typeface="Calibri" panose="020F0502020204030204"/>
                </a:rPr>
                <a:t>CNR-ISASI</a:t>
              </a:r>
            </a:p>
            <a:p>
              <a:pPr algn="ctr" defTabSz="756026"/>
              <a:r>
                <a:rPr lang="it-IT" sz="1488" b="1" dirty="0">
                  <a:solidFill>
                    <a:prstClr val="black"/>
                  </a:solidFill>
                  <a:latin typeface="Calibri" panose="020F0502020204030204"/>
                </a:rPr>
                <a:t>IREOS</a:t>
              </a:r>
            </a:p>
            <a:p>
              <a:pPr algn="ctr" defTabSz="756026"/>
              <a:r>
                <a:rPr lang="it-IT" sz="1488" b="1" dirty="0">
                  <a:solidFill>
                    <a:prstClr val="black"/>
                  </a:solidFill>
                  <a:latin typeface="Calibri" panose="020F0502020204030204"/>
                </a:rPr>
                <a:t>CNR-IPCB</a:t>
              </a:r>
            </a:p>
          </p:txBody>
        </p:sp>
        <p:cxnSp>
          <p:nvCxnSpPr>
            <p:cNvPr id="76" name="Connettore 4 63">
              <a:extLst>
                <a:ext uri="{FF2B5EF4-FFF2-40B4-BE49-F238E27FC236}">
                  <a16:creationId xmlns:a16="http://schemas.microsoft.com/office/drawing/2014/main" id="{ED3B151C-C205-4A4D-AEA2-A81E54410D62}"/>
                </a:ext>
              </a:extLst>
            </p:cNvPr>
            <p:cNvCxnSpPr>
              <a:cxnSpLocks/>
              <a:stCxn id="2" idx="2"/>
              <a:endCxn id="74" idx="0"/>
            </p:cNvCxnSpPr>
            <p:nvPr/>
          </p:nvCxnSpPr>
          <p:spPr>
            <a:xfrm rot="16200000" flipH="1">
              <a:off x="7528327" y="-595277"/>
              <a:ext cx="1404875" cy="5533956"/>
            </a:xfrm>
            <a:prstGeom prst="bentConnector3">
              <a:avLst>
                <a:gd name="adj1" fmla="val 50000"/>
              </a:avLst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74451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33353973-BF3A-2276-A503-479905E0C5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070" y="1463159"/>
            <a:ext cx="9722484" cy="274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337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4ABB777C-99F2-468D-B6A3-141F74E2C0D1}"/>
              </a:ext>
            </a:extLst>
          </p:cNvPr>
          <p:cNvSpPr txBox="1"/>
          <p:nvPr/>
        </p:nvSpPr>
        <p:spPr>
          <a:xfrm>
            <a:off x="655320" y="922860"/>
            <a:ext cx="8854440" cy="3972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3000"/>
              </a:lnSpc>
              <a:spcAft>
                <a:spcPts val="1200"/>
              </a:spcAft>
              <a:tabLst>
                <a:tab pos="4154205" algn="l"/>
              </a:tabLst>
            </a:pPr>
            <a:r>
              <a:rPr lang="it-IT" sz="2000" b="1" i="1" dirty="0">
                <a:solidFill>
                  <a:schemeClr val="accent1">
                    <a:lumMod val="75000"/>
                  </a:schemeClr>
                </a:solidFill>
              </a:rPr>
              <a:t>Effetti da COVID-19</a:t>
            </a:r>
          </a:p>
          <a:p>
            <a:pPr algn="just">
              <a:lnSpc>
                <a:spcPts val="3000"/>
              </a:lnSpc>
              <a:spcAft>
                <a:spcPts val="1200"/>
              </a:spcAft>
              <a:tabLst>
                <a:tab pos="4154205" algn="l"/>
              </a:tabLst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La pandemia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ha impattato notevolmente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sullo svolgimento delle attività, specie per le chiusure di molti dei laboratori pubblici coinvolti (Università e CNR) e le successive forti limitazioni nelle attività sperimentali.</a:t>
            </a:r>
          </a:p>
          <a:p>
            <a:pPr algn="just">
              <a:lnSpc>
                <a:spcPts val="3000"/>
              </a:lnSpc>
              <a:spcAft>
                <a:spcPts val="1200"/>
              </a:spcAft>
              <a:tabLst>
                <a:tab pos="4154205" algn="l"/>
              </a:tabLst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Tuttavia, si è cercato di modificare la sequenza delle attività sul brevissimo periodo introducendo di fatto una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flessibilità di gestione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che ha consentito di portare avanti le attività che giorno per giorno apparivano meno complesse da realizzare. </a:t>
            </a:r>
          </a:p>
          <a:p>
            <a:pPr algn="just">
              <a:lnSpc>
                <a:spcPts val="3000"/>
              </a:lnSpc>
              <a:spcAft>
                <a:spcPts val="1200"/>
              </a:spcAft>
              <a:tabLst>
                <a:tab pos="4154205" algn="l"/>
              </a:tabLst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Tale approccio ha consentito di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limitare i danni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e alla fine di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recuperare i ritardi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accumulati.</a:t>
            </a:r>
          </a:p>
        </p:txBody>
      </p:sp>
    </p:spTree>
    <p:extLst>
      <p:ext uri="{BB962C8B-B14F-4D97-AF65-F5344CB8AC3E}">
        <p14:creationId xmlns:p14="http://schemas.microsoft.com/office/powerpoint/2010/main" val="429802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4ABB777C-99F2-468D-B6A3-141F74E2C0D1}"/>
              </a:ext>
            </a:extLst>
          </p:cNvPr>
          <p:cNvSpPr txBox="1"/>
          <p:nvPr/>
        </p:nvSpPr>
        <p:spPr>
          <a:xfrm>
            <a:off x="613092" y="964250"/>
            <a:ext cx="8854440" cy="3742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3000"/>
              </a:lnSpc>
              <a:spcAft>
                <a:spcPts val="1200"/>
              </a:spcAft>
              <a:tabLst>
                <a:tab pos="4154205" algn="l"/>
              </a:tabLst>
            </a:pPr>
            <a:r>
              <a:rPr lang="it-IT" sz="2000" b="1" i="1" dirty="0">
                <a:solidFill>
                  <a:schemeClr val="accent1">
                    <a:lumMod val="75000"/>
                  </a:schemeClr>
                </a:solidFill>
              </a:rPr>
              <a:t>Risultati</a:t>
            </a:r>
          </a:p>
          <a:p>
            <a:pPr marL="285750" indent="-285750" algn="just">
              <a:lnSpc>
                <a:spcPts val="3000"/>
              </a:lnSpc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4154205" algn="l"/>
              </a:tabLst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Un elenco di risultati sarebbe di difficile sintesi; ne ascolteremo alcuni dai vari ricercatori</a:t>
            </a:r>
          </a:p>
          <a:p>
            <a:pPr marL="285750" indent="-285750" algn="just">
              <a:lnSpc>
                <a:spcPts val="3000"/>
              </a:lnSpc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4154205" algn="l"/>
              </a:tabLst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Tutti gli obiettivi inizialmente indicati sono stati conseguiti</a:t>
            </a:r>
          </a:p>
          <a:p>
            <a:pPr marL="285750" indent="-285750" algn="just">
              <a:lnSpc>
                <a:spcPts val="3000"/>
              </a:lnSpc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4154205" algn="l"/>
              </a:tabLst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Sono state realizzate circa 50 pubblicazioni su riviste specialistiche nazionali ed internazionali, presentazioni a congressi nazionali ed internazionali</a:t>
            </a:r>
          </a:p>
          <a:p>
            <a:pPr marL="285750" indent="-285750" algn="just">
              <a:lnSpc>
                <a:spcPts val="3000"/>
              </a:lnSpc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4154205" algn="l"/>
              </a:tabLst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Durante le tre ondate del COVID-19 si è riscontrato un picco di partecipazione a congressi in modalità on-line</a:t>
            </a:r>
          </a:p>
        </p:txBody>
      </p:sp>
    </p:spTree>
    <p:extLst>
      <p:ext uri="{BB962C8B-B14F-4D97-AF65-F5344CB8AC3E}">
        <p14:creationId xmlns:p14="http://schemas.microsoft.com/office/powerpoint/2010/main" val="3445285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353</Words>
  <Application>Microsoft Office PowerPoint</Application>
  <PresentationFormat>Personalizzato</PresentationFormat>
  <Paragraphs>52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Symbol</vt:lpstr>
      <vt:lpstr>Wingdings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subject/>
  <dc:creator>Gennaro Russo</dc:creator>
  <dc:description/>
  <cp:lastModifiedBy>Gennaro Russo</cp:lastModifiedBy>
  <cp:revision>11</cp:revision>
  <dcterms:created xsi:type="dcterms:W3CDTF">2022-04-12T10:45:21Z</dcterms:created>
  <dcterms:modified xsi:type="dcterms:W3CDTF">2022-05-22T10:43:17Z</dcterms:modified>
  <dc:language>it-IT</dc:language>
</cp:coreProperties>
</file>