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7" r:id="rId3"/>
    <p:sldId id="293" r:id="rId4"/>
    <p:sldId id="291" r:id="rId5"/>
    <p:sldId id="292" r:id="rId6"/>
    <p:sldId id="294" r:id="rId7"/>
    <p:sldId id="295" r:id="rId8"/>
  </p:sldIdLst>
  <p:sldSz cx="10080625" cy="567055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EC85248-8008-7D28-F9E3-FC270B0BF49C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705" y="-8613"/>
            <a:ext cx="10078920" cy="492120"/>
          </a:xfrm>
          <a:prstGeom prst="rect">
            <a:avLst/>
          </a:prstGeom>
          <a:ln w="0"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517AE83-661C-83C7-E80F-583B69BF31FB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1517892" y="5220000"/>
            <a:ext cx="7044840" cy="388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32049-0180-4079-898F-B2A6E400B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928028"/>
            <a:ext cx="7560469" cy="1974191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DA64B2-11D4-44C1-92EF-FD208F6A6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23AC7-D65F-4AE2-92D5-BFDD9149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829-9A38-4C1D-8708-49D103A6F08C}" type="datetimeFigureOut">
              <a:rPr lang="it-IT" smtClean="0"/>
              <a:t>22/05/2022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5C3253-DBEF-46E5-AE8E-26E7F946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9F0840-A194-4654-AEAA-4EA2EDEA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4BD3-0291-4A29-B8EC-FD94738A46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6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920" cy="438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sultati immagini per foto plastiche in mare dall'alto">
            <a:extLst>
              <a:ext uri="{FF2B5EF4-FFF2-40B4-BE49-F238E27FC236}">
                <a16:creationId xmlns:a16="http://schemas.microsoft.com/office/drawing/2014/main" id="{1EFAD672-76D1-3742-2A46-FE98DC56E0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6654" y="463827"/>
            <a:ext cx="8303491" cy="46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60090D-F2C9-4D31-590E-AE838594B17E}"/>
              </a:ext>
            </a:extLst>
          </p:cNvPr>
          <p:cNvSpPr txBox="1"/>
          <p:nvPr/>
        </p:nvSpPr>
        <p:spPr>
          <a:xfrm>
            <a:off x="2071273" y="3243224"/>
            <a:ext cx="62295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</a:t>
            </a:r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Meeting </a:t>
            </a:r>
          </a:p>
          <a:p>
            <a:pPr algn="ctr"/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maggio 2022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Unione Industriali, Piazza dei Martiri, Napoli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7C3F15-4687-A677-0862-D029A4478BFC}"/>
              </a:ext>
            </a:extLst>
          </p:cNvPr>
          <p:cNvSpPr txBox="1"/>
          <p:nvPr/>
        </p:nvSpPr>
        <p:spPr>
          <a:xfrm>
            <a:off x="826654" y="366654"/>
            <a:ext cx="8109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SIRIMAP</a:t>
            </a:r>
          </a:p>
          <a:p>
            <a:r>
              <a:rPr lang="it-IT" sz="2800" b="1" dirty="0" err="1">
                <a:solidFill>
                  <a:schemeClr val="bg1"/>
                </a:solidFill>
                <a:cs typeface="Microsoft Sans Serif" panose="020B0604020202020204" pitchFamily="34" charset="0"/>
              </a:rPr>
              <a:t>SI</a:t>
            </a:r>
            <a:r>
              <a:rPr lang="it-IT" sz="2000" dirty="0" err="1">
                <a:solidFill>
                  <a:schemeClr val="bg1"/>
                </a:solidFill>
                <a:cs typeface="Microsoft Sans Serif" panose="020B0604020202020204" pitchFamily="34" charset="0"/>
              </a:rPr>
              <a:t>stemi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di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8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R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ilevamento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dell’</a:t>
            </a:r>
            <a:r>
              <a:rPr lang="it-IT" sz="28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I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nquinamento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800" b="1" dirty="0" err="1">
                <a:solidFill>
                  <a:schemeClr val="bg1"/>
                </a:solidFill>
                <a:cs typeface="Microsoft Sans Serif" panose="020B0604020202020204" pitchFamily="34" charset="0"/>
              </a:rPr>
              <a:t>MA</a:t>
            </a:r>
            <a:r>
              <a:rPr lang="it-IT" sz="2000" dirty="0" err="1">
                <a:solidFill>
                  <a:schemeClr val="bg1"/>
                </a:solidFill>
                <a:cs typeface="Microsoft Sans Serif" panose="020B0604020202020204" pitchFamily="34" charset="0"/>
              </a:rPr>
              <a:t>rino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da</a:t>
            </a:r>
            <a:r>
              <a:rPr lang="it-IT" sz="20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 </a:t>
            </a:r>
            <a:r>
              <a:rPr lang="it-IT" sz="2800" b="1" dirty="0">
                <a:solidFill>
                  <a:schemeClr val="bg1"/>
                </a:solidFill>
                <a:cs typeface="Microsoft Sans Serif" panose="020B0604020202020204" pitchFamily="34" charset="0"/>
              </a:rPr>
              <a:t>P</a:t>
            </a:r>
            <a:r>
              <a:rPr lang="it-IT" sz="2000" dirty="0">
                <a:solidFill>
                  <a:schemeClr val="bg1"/>
                </a:solidFill>
                <a:cs typeface="Microsoft Sans Serif" panose="020B0604020202020204" pitchFamily="34" charset="0"/>
              </a:rPr>
              <a:t>lastiche e successivo recupero-riciclo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4ABB777C-99F2-468D-B6A3-141F74E2C0D1}"/>
              </a:ext>
            </a:extLst>
          </p:cNvPr>
          <p:cNvSpPr txBox="1"/>
          <p:nvPr/>
        </p:nvSpPr>
        <p:spPr>
          <a:xfrm>
            <a:off x="971232" y="922860"/>
            <a:ext cx="8138160" cy="344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</a:rPr>
              <a:t>Obiettivo</a:t>
            </a:r>
          </a:p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Realizzare un nuovo sistema di localizzazione in mare di macro, meso e microplastiche mediante l’impiego di piattaforme remote e di prossimità, di sistemi per il campionamento, di metodologie di analisi in situ ed in laboratorio e la messa a punto di opportune strategie di recupero e riciclo. </a:t>
            </a:r>
          </a:p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Particolarmente rilevante per la tutela del Mar Mediterraneo, solo da poco identificato come una regione di accumulo di detriti in plastica.</a:t>
            </a:r>
          </a:p>
        </p:txBody>
      </p:sp>
    </p:spTree>
    <p:extLst>
      <p:ext uri="{BB962C8B-B14F-4D97-AF65-F5344CB8AC3E}">
        <p14:creationId xmlns:p14="http://schemas.microsoft.com/office/powerpoint/2010/main" val="65352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4ABB777C-99F2-468D-B6A3-141F74E2C0D1}"/>
              </a:ext>
            </a:extLst>
          </p:cNvPr>
          <p:cNvSpPr txBox="1"/>
          <p:nvPr/>
        </p:nvSpPr>
        <p:spPr>
          <a:xfrm>
            <a:off x="1652017" y="2106870"/>
            <a:ext cx="6776589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92"/>
              </a:spcBef>
              <a:tabLst>
                <a:tab pos="4154205" algn="l"/>
              </a:tabLst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Data Inizio Progetto:	1 dicembre 2018</a:t>
            </a:r>
          </a:p>
          <a:p>
            <a:pPr>
              <a:spcBef>
                <a:spcPts val="992"/>
              </a:spcBef>
              <a:tabLst>
                <a:tab pos="4154205" algn="l"/>
              </a:tabLst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KOM tecnico:	7 maggio 2019</a:t>
            </a:r>
          </a:p>
          <a:p>
            <a:pPr>
              <a:spcBef>
                <a:spcPts val="992"/>
              </a:spcBef>
              <a:tabLst>
                <a:tab pos="4154205" algn="l"/>
              </a:tabLst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Fine progetto:	31 maggio 2022</a:t>
            </a:r>
          </a:p>
        </p:txBody>
      </p:sp>
    </p:spTree>
    <p:extLst>
      <p:ext uri="{BB962C8B-B14F-4D97-AF65-F5344CB8AC3E}">
        <p14:creationId xmlns:p14="http://schemas.microsoft.com/office/powerpoint/2010/main" val="305922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D7DE8893-A006-4ACE-9231-5D0C8ED902C3}"/>
              </a:ext>
            </a:extLst>
          </p:cNvPr>
          <p:cNvGrpSpPr/>
          <p:nvPr/>
        </p:nvGrpSpPr>
        <p:grpSpPr>
          <a:xfrm>
            <a:off x="129945" y="840157"/>
            <a:ext cx="9820734" cy="3771526"/>
            <a:chOff x="117979" y="711329"/>
            <a:chExt cx="11877675" cy="4561468"/>
          </a:xfrm>
        </p:grpSpPr>
        <p:sp>
          <p:nvSpPr>
            <p:cNvPr id="51" name="Rettangolo arrotondato 50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117979" y="2285998"/>
              <a:ext cx="11877675" cy="2986799"/>
            </a:xfrm>
            <a:prstGeom prst="roundRect">
              <a:avLst>
                <a:gd name="adj" fmla="val 6628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algn="ctr" defTabSz="756026"/>
              <a:endParaRPr lang="it-IT" sz="1488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4502710" y="1080661"/>
              <a:ext cx="1922153" cy="3886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DAC</a:t>
              </a:r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4502710" y="711329"/>
              <a:ext cx="1922153" cy="3886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srgbClr val="0070C0"/>
                  </a:solidFill>
                  <a:latin typeface="Calibri" panose="020F0502020204030204"/>
                </a:rPr>
                <a:t>Soggetto Capofila</a:t>
              </a:r>
              <a:endParaRPr lang="it-IT" sz="1488" b="1" dirty="0">
                <a:solidFill>
                  <a:srgbClr val="0070C0"/>
                </a:solidFill>
                <a:latin typeface="Calibri" panose="020F0502020204030204"/>
              </a:endParaRPr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7254428" y="1365175"/>
              <a:ext cx="1833922" cy="3886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CALTEC/OMI</a:t>
              </a:r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7254428" y="979149"/>
              <a:ext cx="1833922" cy="38860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srgbClr val="ED7D31">
                      <a:lumMod val="50000"/>
                    </a:srgbClr>
                  </a:solidFill>
                  <a:latin typeface="Calibri" panose="020F0502020204030204"/>
                </a:rPr>
                <a:t>Prime Industriale</a:t>
              </a:r>
              <a:endParaRPr lang="it-IT" sz="1488" b="1" dirty="0">
                <a:solidFill>
                  <a:srgbClr val="ED7D31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2172586" y="2874139"/>
              <a:ext cx="1833922" cy="881046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anchor="ctr" anchorCtr="0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OR2: 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Sviluppo piattaforma di prossimità (UAV)</a:t>
              </a:r>
              <a:endParaRPr lang="it-IT" sz="1488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4140710" y="2883777"/>
              <a:ext cx="1833922" cy="86177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anchor="ctr" anchorCtr="0">
              <a:no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OR3: 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Campionamento ed analisi in situ</a:t>
              </a:r>
              <a:endParaRPr lang="it-IT" sz="1488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6120807" y="2874139"/>
              <a:ext cx="1833922" cy="88104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29766" rIns="29766" anchor="ctr" anchorCtr="0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OR4: </a:t>
              </a:r>
              <a:r>
                <a:rPr lang="it-IT" sz="1323" dirty="0" err="1">
                  <a:solidFill>
                    <a:prstClr val="white"/>
                  </a:solidFill>
                  <a:latin typeface="Calibri" panose="020F0502020204030204"/>
                </a:rPr>
                <a:t>Caratterizz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. </a:t>
              </a:r>
              <a:r>
                <a:rPr lang="it-IT" sz="1323" dirty="0" err="1">
                  <a:solidFill>
                    <a:prstClr val="white"/>
                  </a:solidFill>
                  <a:latin typeface="Calibri" panose="020F0502020204030204"/>
                </a:rPr>
                <a:t>meso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/microplastiche in laboratorio</a:t>
              </a:r>
            </a:p>
          </p:txBody>
        </p:sp>
        <p:sp>
          <p:nvSpPr>
            <p:cNvPr id="27" name="Rettangolo 26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8096140" y="2883777"/>
              <a:ext cx="1833922" cy="86177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anchor="ctr" anchorCtr="0">
              <a:no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OR5: 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Strategie di recupero e riciclo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196346" y="2874139"/>
              <a:ext cx="1833922" cy="88104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anchor="ctr" anchorCtr="0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OR1: 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Metodologie di analisi dati satellitari</a:t>
              </a:r>
              <a:endParaRPr lang="it-IT" sz="1488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196346" y="3779399"/>
              <a:ext cx="1833922" cy="66553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UNIPARTH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MAPSAT</a:t>
              </a: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2171306" y="3779399"/>
              <a:ext cx="1836481" cy="12193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CALTEC/OMI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CNR-ISASI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CNR-ICAR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CNR-IAS</a:t>
              </a:r>
            </a:p>
          </p:txBody>
        </p:sp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4140710" y="3779399"/>
              <a:ext cx="1833922" cy="94246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CNR-ISASI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CNR-IPCB</a:t>
              </a:r>
              <a:endParaRPr lang="it-IT" sz="1488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CNR-IAS</a:t>
              </a:r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6120807" y="3779399"/>
              <a:ext cx="1833922" cy="12193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CNR-ISASI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CNR-IPCB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UNIBS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UNIMOL</a:t>
              </a:r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52EB64A8-1F69-4C4E-A5DC-E96852286A6B}"/>
                </a:ext>
              </a:extLst>
            </p:cNvPr>
            <p:cNvSpPr/>
            <p:nvPr/>
          </p:nvSpPr>
          <p:spPr>
            <a:xfrm>
              <a:off x="8096139" y="3779399"/>
              <a:ext cx="1833922" cy="12193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CNR-IAS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IREOS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UNIBS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CNR-IPCB</a:t>
              </a:r>
              <a:endParaRPr lang="it-IT" sz="1488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5" name="Connettore 4 4"/>
            <p:cNvCxnSpPr>
              <a:cxnSpLocks/>
              <a:stCxn id="2" idx="2"/>
              <a:endCxn id="30" idx="0"/>
            </p:cNvCxnSpPr>
            <p:nvPr/>
          </p:nvCxnSpPr>
          <p:spPr>
            <a:xfrm rot="5400000">
              <a:off x="2586111" y="-3537"/>
              <a:ext cx="1404875" cy="4350478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ttore 4 51"/>
            <p:cNvCxnSpPr>
              <a:cxnSpLocks/>
              <a:stCxn id="2" idx="2"/>
              <a:endCxn id="17" idx="0"/>
            </p:cNvCxnSpPr>
            <p:nvPr/>
          </p:nvCxnSpPr>
          <p:spPr>
            <a:xfrm rot="5400000">
              <a:off x="3574230" y="984582"/>
              <a:ext cx="1404875" cy="2374239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ttore 4 55"/>
            <p:cNvCxnSpPr>
              <a:cxnSpLocks/>
              <a:stCxn id="2" idx="2"/>
              <a:endCxn id="20" idx="0"/>
            </p:cNvCxnSpPr>
            <p:nvPr/>
          </p:nvCxnSpPr>
          <p:spPr>
            <a:xfrm rot="5400000">
              <a:off x="4553473" y="1973464"/>
              <a:ext cx="1414513" cy="406115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nettore 4 59"/>
            <p:cNvCxnSpPr>
              <a:cxnSpLocks/>
              <a:stCxn id="2" idx="2"/>
              <a:endCxn id="24" idx="0"/>
            </p:cNvCxnSpPr>
            <p:nvPr/>
          </p:nvCxnSpPr>
          <p:spPr>
            <a:xfrm rot="16200000" flipH="1">
              <a:off x="5548340" y="1384709"/>
              <a:ext cx="1404875" cy="1573983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ttore 4 63"/>
            <p:cNvCxnSpPr>
              <a:cxnSpLocks/>
              <a:stCxn id="2" idx="2"/>
              <a:endCxn id="27" idx="0"/>
            </p:cNvCxnSpPr>
            <p:nvPr/>
          </p:nvCxnSpPr>
          <p:spPr>
            <a:xfrm rot="16200000" flipH="1">
              <a:off x="6531186" y="401863"/>
              <a:ext cx="1414513" cy="3549315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ttore 4 71"/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6424863" y="905631"/>
              <a:ext cx="829566" cy="267820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ACD7C40E-711B-4C7B-9EFE-4B50915518CC}"/>
                </a:ext>
              </a:extLst>
            </p:cNvPr>
            <p:cNvSpPr/>
            <p:nvPr/>
          </p:nvSpPr>
          <p:spPr>
            <a:xfrm>
              <a:off x="10080781" y="2874139"/>
              <a:ext cx="1833922" cy="88104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anchor="ctr" anchorCtr="0">
              <a:spAutoFit/>
            </a:bodyPr>
            <a:lstStyle/>
            <a:p>
              <a:pPr algn="ctr" defTabSz="756026"/>
              <a:r>
                <a:rPr lang="it-IT" sz="1488" dirty="0">
                  <a:solidFill>
                    <a:prstClr val="white"/>
                  </a:solidFill>
                  <a:latin typeface="Calibri" panose="020F0502020204030204"/>
                </a:rPr>
                <a:t>OR6: </a:t>
              </a:r>
              <a:r>
                <a:rPr lang="it-IT" sz="1323" dirty="0">
                  <a:solidFill>
                    <a:prstClr val="white"/>
                  </a:solidFill>
                  <a:latin typeface="Calibri" panose="020F0502020204030204"/>
                </a:rPr>
                <a:t>Sviluppo sperimentale e dimostratori</a:t>
              </a:r>
            </a:p>
          </p:txBody>
        </p:sp>
        <p:sp>
          <p:nvSpPr>
            <p:cNvPr id="75" name="Rettangolo 74">
              <a:extLst>
                <a:ext uri="{FF2B5EF4-FFF2-40B4-BE49-F238E27FC236}">
                  <a16:creationId xmlns:a16="http://schemas.microsoft.com/office/drawing/2014/main" id="{E6CD1EE1-FDF2-4CE9-AFFC-2BE80B1B2EDA}"/>
                </a:ext>
              </a:extLst>
            </p:cNvPr>
            <p:cNvSpPr/>
            <p:nvPr/>
          </p:nvSpPr>
          <p:spPr>
            <a:xfrm>
              <a:off x="10080781" y="3779399"/>
              <a:ext cx="1833922" cy="12193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CALTEC/OMI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CNR-ISASI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IREOS</a:t>
              </a:r>
            </a:p>
            <a:p>
              <a:pPr algn="ctr" defTabSz="756026"/>
              <a:r>
                <a:rPr lang="it-IT" sz="1488" b="1" dirty="0">
                  <a:solidFill>
                    <a:prstClr val="black"/>
                  </a:solidFill>
                  <a:latin typeface="Calibri" panose="020F0502020204030204"/>
                </a:rPr>
                <a:t>CNR-IPCB</a:t>
              </a:r>
            </a:p>
          </p:txBody>
        </p:sp>
        <p:cxnSp>
          <p:nvCxnSpPr>
            <p:cNvPr id="76" name="Connettore 4 63">
              <a:extLst>
                <a:ext uri="{FF2B5EF4-FFF2-40B4-BE49-F238E27FC236}">
                  <a16:creationId xmlns:a16="http://schemas.microsoft.com/office/drawing/2014/main" id="{ED3B151C-C205-4A4D-AEA2-A81E54410D62}"/>
                </a:ext>
              </a:extLst>
            </p:cNvPr>
            <p:cNvCxnSpPr>
              <a:cxnSpLocks/>
              <a:stCxn id="2" idx="2"/>
              <a:endCxn id="74" idx="0"/>
            </p:cNvCxnSpPr>
            <p:nvPr/>
          </p:nvCxnSpPr>
          <p:spPr>
            <a:xfrm rot="16200000" flipH="1">
              <a:off x="7528327" y="-595277"/>
              <a:ext cx="1404875" cy="5533956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445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3353973-BF3A-2276-A503-479905E0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" y="1463159"/>
            <a:ext cx="9722484" cy="274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3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4ABB777C-99F2-468D-B6A3-141F74E2C0D1}"/>
              </a:ext>
            </a:extLst>
          </p:cNvPr>
          <p:cNvSpPr txBox="1"/>
          <p:nvPr/>
        </p:nvSpPr>
        <p:spPr>
          <a:xfrm>
            <a:off x="655320" y="922860"/>
            <a:ext cx="8854440" cy="397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</a:rPr>
              <a:t>Effetti da COVID-19</a:t>
            </a:r>
          </a:p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La pandemia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ha impattato notevolmente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sullo svolgimento delle attività, specie per le chiusure di molti dei laboratori pubblici coinvolti (Università e CNR) e le successive forti limitazioni nelle attività sperimentali.</a:t>
            </a:r>
          </a:p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Tuttavia, si è cercato di modificare la sequenza delle attività sul brevissimo periodo introducendo di fatto una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flessibilità di gestione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che ha consentito di portare avanti le attività che giorno per giorno apparivano meno complesse da realizzare. </a:t>
            </a:r>
          </a:p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Tale approccio ha consentito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limitare i danni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e alla fine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recuperare i ritardi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accumulati.</a:t>
            </a:r>
          </a:p>
        </p:txBody>
      </p:sp>
    </p:spTree>
    <p:extLst>
      <p:ext uri="{BB962C8B-B14F-4D97-AF65-F5344CB8AC3E}">
        <p14:creationId xmlns:p14="http://schemas.microsoft.com/office/powerpoint/2010/main" val="42980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4ABB777C-99F2-468D-B6A3-141F74E2C0D1}"/>
              </a:ext>
            </a:extLst>
          </p:cNvPr>
          <p:cNvSpPr txBox="1"/>
          <p:nvPr/>
        </p:nvSpPr>
        <p:spPr>
          <a:xfrm>
            <a:off x="613092" y="964250"/>
            <a:ext cx="8854440" cy="3742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Aft>
                <a:spcPts val="1200"/>
              </a:spcAft>
              <a:tabLst>
                <a:tab pos="4154205" algn="l"/>
              </a:tabLst>
            </a:pP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</a:rPr>
              <a:t>Risultati</a:t>
            </a:r>
          </a:p>
          <a:p>
            <a:pPr marL="285750" indent="-28575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Un elenco di risultati sarebbe di difficile sintesi; ne ascolteremo alcuni dai vari ricercatori</a:t>
            </a:r>
          </a:p>
          <a:p>
            <a:pPr marL="285750" indent="-28575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Tutti gli obiettivi inizialmente indicati sono stati conseguiti</a:t>
            </a:r>
          </a:p>
          <a:p>
            <a:pPr marL="285750" indent="-28575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Sono state realizzate circa 50 pubblicazioni su riviste specialistiche nazionali ed internazionali, presentazioni a congressi nazionali ed internazionali</a:t>
            </a:r>
          </a:p>
          <a:p>
            <a:pPr marL="285750" indent="-285750" algn="just">
              <a:lnSpc>
                <a:spcPts val="3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154205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Durante le tre ondate del COVID-19 si è riscontrato un picco di partecipazione a congressi in modalità on-line</a:t>
            </a:r>
          </a:p>
        </p:txBody>
      </p:sp>
    </p:spTree>
    <p:extLst>
      <p:ext uri="{BB962C8B-B14F-4D97-AF65-F5344CB8AC3E}">
        <p14:creationId xmlns:p14="http://schemas.microsoft.com/office/powerpoint/2010/main" val="344528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353</Words>
  <Application>Microsoft Office PowerPoint</Application>
  <PresentationFormat>Personalizzato</PresentationFormat>
  <Paragraphs>52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Gennaro Russo</dc:creator>
  <dc:description/>
  <cp:lastModifiedBy>Gennaro Russo</cp:lastModifiedBy>
  <cp:revision>11</cp:revision>
  <dcterms:created xsi:type="dcterms:W3CDTF">2022-04-12T10:45:21Z</dcterms:created>
  <dcterms:modified xsi:type="dcterms:W3CDTF">2022-05-22T10:43:17Z</dcterms:modified>
  <dc:language>it-IT</dc:language>
</cp:coreProperties>
</file>