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414" r:id="rId4"/>
    <p:sldId id="433" r:id="rId5"/>
    <p:sldId id="416" r:id="rId6"/>
    <p:sldId id="259" r:id="rId7"/>
    <p:sldId id="434" r:id="rId8"/>
    <p:sldId id="415" r:id="rId9"/>
    <p:sldId id="417" r:id="rId10"/>
    <p:sldId id="428" r:id="rId11"/>
    <p:sldId id="430" r:id="rId12"/>
    <p:sldId id="432" r:id="rId13"/>
    <p:sldId id="407" r:id="rId14"/>
    <p:sldId id="418" r:id="rId15"/>
    <p:sldId id="420" r:id="rId16"/>
    <p:sldId id="421" r:id="rId17"/>
    <p:sldId id="422" r:id="rId18"/>
    <p:sldId id="431" r:id="rId19"/>
    <p:sldId id="424" r:id="rId20"/>
    <p:sldId id="425" r:id="rId21"/>
    <p:sldId id="426" r:id="rId22"/>
    <p:sldId id="427" r:id="rId23"/>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9"/>
    <p:restoredTop sz="92068"/>
  </p:normalViewPr>
  <p:slideViewPr>
    <p:cSldViewPr snapToGrid="0" snapToObjects="1">
      <p:cViewPr>
        <p:scale>
          <a:sx n="120" d="100"/>
          <a:sy n="120" d="100"/>
        </p:scale>
        <p:origin x="1008" y="160"/>
      </p:cViewPr>
      <p:guideLst/>
    </p:cSldViewPr>
  </p:slideViewPr>
  <p:notesTextViewPr>
    <p:cViewPr>
      <p:scale>
        <a:sx n="1" d="1"/>
        <a:sy n="1" d="1"/>
      </p:scale>
      <p:origin x="0" y="0"/>
    </p:cViewPr>
  </p:notesTextViewPr>
  <p:notesViewPr>
    <p:cSldViewPr snapToGrid="0" snapToObjects="1">
      <p:cViewPr varScale="1">
        <p:scale>
          <a:sx n="92" d="100"/>
          <a:sy n="92"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4D307-DD4D-4360-807A-7ADA4C22341C}"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3CAB57D3-4BDD-46C2-8151-07B5741D001C}">
      <dgm:prSet phldrT="[Testo]" custT="1"/>
      <dgm:spPr>
        <a:solidFill>
          <a:srgbClr val="FFFF00"/>
        </a:solidFill>
      </dgm:spPr>
      <dgm:t>
        <a:bodyPr/>
        <a:lstStyle/>
        <a:p>
          <a:r>
            <a:rPr lang="it-IT" sz="1200" dirty="0">
              <a:solidFill>
                <a:srgbClr val="CC00CC"/>
              </a:solidFill>
            </a:rPr>
            <a:t>micro-plastiche</a:t>
          </a:r>
          <a:endParaRPr lang="en-US" sz="1200" dirty="0">
            <a:solidFill>
              <a:srgbClr val="CC00CC"/>
            </a:solidFill>
          </a:endParaRPr>
        </a:p>
      </dgm:t>
    </dgm:pt>
    <dgm:pt modelId="{7FD13F26-F9B9-4191-B1EE-20EC6FFFE109}" type="parTrans" cxnId="{42BC273A-C3E6-44C5-A657-0DE75B987D30}">
      <dgm:prSet/>
      <dgm:spPr/>
      <dgm:t>
        <a:bodyPr/>
        <a:lstStyle/>
        <a:p>
          <a:endParaRPr lang="en-US" sz="1200"/>
        </a:p>
      </dgm:t>
    </dgm:pt>
    <dgm:pt modelId="{0269B80C-D7F4-42BA-8F35-7B221C529E90}" type="sibTrans" cxnId="{42BC273A-C3E6-44C5-A657-0DE75B987D30}">
      <dgm:prSet/>
      <dgm:spPr/>
      <dgm:t>
        <a:bodyPr/>
        <a:lstStyle/>
        <a:p>
          <a:endParaRPr lang="en-US" sz="1200"/>
        </a:p>
      </dgm:t>
    </dgm:pt>
    <dgm:pt modelId="{114FE7BB-ED96-40A4-8CC6-4B8850208C72}">
      <dgm:prSet phldrT="[Testo]" custT="1"/>
      <dgm:spPr>
        <a:solidFill>
          <a:schemeClr val="accent2"/>
        </a:solidFill>
      </dgm:spPr>
      <dgm:t>
        <a:bodyPr/>
        <a:lstStyle/>
        <a:p>
          <a:r>
            <a:rPr lang="it-IT" sz="1200" dirty="0" err="1"/>
            <a:t>bio</a:t>
          </a:r>
          <a:r>
            <a:rPr lang="it-IT" sz="1200" dirty="0"/>
            <a:t>-degradazione</a:t>
          </a:r>
          <a:endParaRPr lang="en-US" sz="1200" dirty="0"/>
        </a:p>
      </dgm:t>
    </dgm:pt>
    <dgm:pt modelId="{8AC44B2D-DD82-4552-90A3-9EC3A480A7D5}" type="parTrans" cxnId="{42E69296-6569-4256-8496-4D6B6E046A31}">
      <dgm:prSet/>
      <dgm:spPr>
        <a:solidFill>
          <a:schemeClr val="accent2"/>
        </a:solidFill>
      </dgm:spPr>
      <dgm:t>
        <a:bodyPr/>
        <a:lstStyle/>
        <a:p>
          <a:endParaRPr lang="en-US" sz="1200"/>
        </a:p>
      </dgm:t>
    </dgm:pt>
    <dgm:pt modelId="{6792F829-6B6A-4581-BA8B-5ECBAA0793F6}" type="sibTrans" cxnId="{42E69296-6569-4256-8496-4D6B6E046A31}">
      <dgm:prSet/>
      <dgm:spPr/>
      <dgm:t>
        <a:bodyPr/>
        <a:lstStyle/>
        <a:p>
          <a:endParaRPr lang="en-US" sz="1200"/>
        </a:p>
      </dgm:t>
    </dgm:pt>
    <dgm:pt modelId="{DF060F25-FF5F-42C1-B8A4-6E37EF89C3FF}">
      <dgm:prSet phldrT="[Testo]" custT="1"/>
      <dgm:spPr>
        <a:solidFill>
          <a:srgbClr val="CC3399"/>
        </a:solidFill>
      </dgm:spPr>
      <dgm:t>
        <a:bodyPr/>
        <a:lstStyle/>
        <a:p>
          <a:r>
            <a:rPr lang="it-IT" sz="1200" dirty="0"/>
            <a:t>foto-degradazione</a:t>
          </a:r>
          <a:endParaRPr lang="en-US" sz="1200" dirty="0"/>
        </a:p>
      </dgm:t>
    </dgm:pt>
    <dgm:pt modelId="{1D83EC5B-8D4C-4B92-B00B-FA5F80559D9C}" type="parTrans" cxnId="{59CB51FC-9DDF-4A25-B2C7-B3041C9F7180}">
      <dgm:prSet/>
      <dgm:spPr>
        <a:solidFill>
          <a:srgbClr val="CC3399"/>
        </a:solidFill>
      </dgm:spPr>
      <dgm:t>
        <a:bodyPr/>
        <a:lstStyle/>
        <a:p>
          <a:endParaRPr lang="en-US" sz="1200"/>
        </a:p>
      </dgm:t>
    </dgm:pt>
    <dgm:pt modelId="{9FE8F586-E770-4272-9349-C826FF246442}" type="sibTrans" cxnId="{59CB51FC-9DDF-4A25-B2C7-B3041C9F7180}">
      <dgm:prSet/>
      <dgm:spPr/>
      <dgm:t>
        <a:bodyPr/>
        <a:lstStyle/>
        <a:p>
          <a:endParaRPr lang="en-US" sz="1200"/>
        </a:p>
      </dgm:t>
    </dgm:pt>
    <dgm:pt modelId="{2D3771D8-1FA5-447B-A750-D2E15998DB37}">
      <dgm:prSet phldrT="[Testo]" custT="1"/>
      <dgm:spPr>
        <a:solidFill>
          <a:srgbClr val="3366FF"/>
        </a:solidFill>
      </dgm:spPr>
      <dgm:t>
        <a:bodyPr/>
        <a:lstStyle/>
        <a:p>
          <a:r>
            <a:rPr lang="it-IT" sz="1200" dirty="0"/>
            <a:t>degradazione termo-ossidativa</a:t>
          </a:r>
          <a:endParaRPr lang="en-US" sz="1200" dirty="0"/>
        </a:p>
      </dgm:t>
    </dgm:pt>
    <dgm:pt modelId="{E1AB5706-FB09-42DC-BF9B-9A1B076312A1}" type="parTrans" cxnId="{A6C94518-B510-4A37-9A9F-3D15E69E7BDC}">
      <dgm:prSet/>
      <dgm:spPr>
        <a:solidFill>
          <a:srgbClr val="3366FF"/>
        </a:solidFill>
      </dgm:spPr>
      <dgm:t>
        <a:bodyPr/>
        <a:lstStyle/>
        <a:p>
          <a:endParaRPr lang="en-US" sz="1200"/>
        </a:p>
      </dgm:t>
    </dgm:pt>
    <dgm:pt modelId="{8AF8B098-A0B6-4B6E-AB47-08A4DD66B274}" type="sibTrans" cxnId="{A6C94518-B510-4A37-9A9F-3D15E69E7BDC}">
      <dgm:prSet/>
      <dgm:spPr/>
      <dgm:t>
        <a:bodyPr/>
        <a:lstStyle/>
        <a:p>
          <a:endParaRPr lang="en-US" sz="1200"/>
        </a:p>
      </dgm:t>
    </dgm:pt>
    <dgm:pt modelId="{A0E3D912-C41F-483E-9F87-325AA8E3FF36}">
      <dgm:prSet custT="1"/>
      <dgm:spPr>
        <a:solidFill>
          <a:srgbClr val="FF6600"/>
        </a:solidFill>
      </dgm:spPr>
      <dgm:t>
        <a:bodyPr/>
        <a:lstStyle/>
        <a:p>
          <a:r>
            <a:rPr lang="it-IT" sz="1200" dirty="0"/>
            <a:t>degradazione termica</a:t>
          </a:r>
          <a:endParaRPr lang="en-US" sz="1200" dirty="0"/>
        </a:p>
      </dgm:t>
    </dgm:pt>
    <dgm:pt modelId="{B04B7AED-2914-4EA0-AFCB-3E4354BBC070}" type="parTrans" cxnId="{7FA156A2-9FA6-4E98-9D60-9ED40A2A9A82}">
      <dgm:prSet/>
      <dgm:spPr>
        <a:solidFill>
          <a:srgbClr val="FF6600"/>
        </a:solidFill>
      </dgm:spPr>
      <dgm:t>
        <a:bodyPr/>
        <a:lstStyle/>
        <a:p>
          <a:endParaRPr lang="en-US" sz="1200"/>
        </a:p>
      </dgm:t>
    </dgm:pt>
    <dgm:pt modelId="{05A4E842-7768-4FBE-B4D5-469BAF0C80A6}" type="sibTrans" cxnId="{7FA156A2-9FA6-4E98-9D60-9ED40A2A9A82}">
      <dgm:prSet/>
      <dgm:spPr/>
      <dgm:t>
        <a:bodyPr/>
        <a:lstStyle/>
        <a:p>
          <a:endParaRPr lang="en-US" sz="1200"/>
        </a:p>
      </dgm:t>
    </dgm:pt>
    <dgm:pt modelId="{F0C5AF2B-1DC3-4370-B230-7C5D22D80712}">
      <dgm:prSet custT="1"/>
      <dgm:spPr>
        <a:solidFill>
          <a:srgbClr val="66FF33"/>
        </a:solidFill>
      </dgm:spPr>
      <dgm:t>
        <a:bodyPr/>
        <a:lstStyle/>
        <a:p>
          <a:r>
            <a:rPr lang="it-IT" sz="1200" dirty="0">
              <a:solidFill>
                <a:schemeClr val="tx1"/>
              </a:solidFill>
            </a:rPr>
            <a:t>idrolisi</a:t>
          </a:r>
          <a:endParaRPr lang="en-US" sz="1200" dirty="0">
            <a:solidFill>
              <a:schemeClr val="tx1"/>
            </a:solidFill>
          </a:endParaRPr>
        </a:p>
      </dgm:t>
    </dgm:pt>
    <dgm:pt modelId="{8224043E-F4BB-47F7-9E30-7F3F6C95E67D}" type="parTrans" cxnId="{C017C172-E574-472D-920F-D6AAF485AAD5}">
      <dgm:prSet/>
      <dgm:spPr>
        <a:solidFill>
          <a:srgbClr val="66FF33"/>
        </a:solidFill>
      </dgm:spPr>
      <dgm:t>
        <a:bodyPr/>
        <a:lstStyle/>
        <a:p>
          <a:endParaRPr lang="en-US" sz="1200"/>
        </a:p>
      </dgm:t>
    </dgm:pt>
    <dgm:pt modelId="{B26F7FC4-8476-4D83-B85A-4B3A75074F26}" type="sibTrans" cxnId="{C017C172-E574-472D-920F-D6AAF485AAD5}">
      <dgm:prSet/>
      <dgm:spPr/>
      <dgm:t>
        <a:bodyPr/>
        <a:lstStyle/>
        <a:p>
          <a:endParaRPr lang="en-US" sz="1200"/>
        </a:p>
      </dgm:t>
    </dgm:pt>
    <dgm:pt modelId="{0CE7F6EC-1923-46E0-B742-667D0B56FE83}" type="pres">
      <dgm:prSet presAssocID="{02A4D307-DD4D-4360-807A-7ADA4C22341C}" presName="cycle" presStyleCnt="0">
        <dgm:presLayoutVars>
          <dgm:chMax val="1"/>
          <dgm:dir/>
          <dgm:animLvl val="ctr"/>
          <dgm:resizeHandles val="exact"/>
        </dgm:presLayoutVars>
      </dgm:prSet>
      <dgm:spPr/>
    </dgm:pt>
    <dgm:pt modelId="{F3A7FE70-E54A-4E29-97BA-DABF09A6F7CA}" type="pres">
      <dgm:prSet presAssocID="{3CAB57D3-4BDD-46C2-8151-07B5741D001C}" presName="centerShape" presStyleLbl="node0" presStyleIdx="0" presStyleCnt="1"/>
      <dgm:spPr/>
    </dgm:pt>
    <dgm:pt modelId="{98BBBDA7-C594-4186-861D-AA0C1AC44FF6}" type="pres">
      <dgm:prSet presAssocID="{8AC44B2D-DD82-4552-90A3-9EC3A480A7D5}" presName="parTrans" presStyleLbl="bgSibTrans2D1" presStyleIdx="0" presStyleCnt="5"/>
      <dgm:spPr/>
    </dgm:pt>
    <dgm:pt modelId="{8B0E771C-9DCD-47E7-BE66-3DFA9231A09B}" type="pres">
      <dgm:prSet presAssocID="{114FE7BB-ED96-40A4-8CC6-4B8850208C72}" presName="node" presStyleLbl="node1" presStyleIdx="0" presStyleCnt="5">
        <dgm:presLayoutVars>
          <dgm:bulletEnabled val="1"/>
        </dgm:presLayoutVars>
      </dgm:prSet>
      <dgm:spPr/>
    </dgm:pt>
    <dgm:pt modelId="{507B5145-1CFB-4CE5-B3AF-FFE58AB5FE38}" type="pres">
      <dgm:prSet presAssocID="{1D83EC5B-8D4C-4B92-B00B-FA5F80559D9C}" presName="parTrans" presStyleLbl="bgSibTrans2D1" presStyleIdx="1" presStyleCnt="5"/>
      <dgm:spPr/>
    </dgm:pt>
    <dgm:pt modelId="{97BEBFEB-97EB-45B3-9BA3-779670B252E4}" type="pres">
      <dgm:prSet presAssocID="{DF060F25-FF5F-42C1-B8A4-6E37EF89C3FF}" presName="node" presStyleLbl="node1" presStyleIdx="1" presStyleCnt="5">
        <dgm:presLayoutVars>
          <dgm:bulletEnabled val="1"/>
        </dgm:presLayoutVars>
      </dgm:prSet>
      <dgm:spPr/>
    </dgm:pt>
    <dgm:pt modelId="{C9C25B3E-9BBB-45FE-AF92-A90FB6D7C72F}" type="pres">
      <dgm:prSet presAssocID="{8224043E-F4BB-47F7-9E30-7F3F6C95E67D}" presName="parTrans" presStyleLbl="bgSibTrans2D1" presStyleIdx="2" presStyleCnt="5"/>
      <dgm:spPr/>
    </dgm:pt>
    <dgm:pt modelId="{8D83F04A-02DE-4CFA-9EFF-43DF0AB17F1A}" type="pres">
      <dgm:prSet presAssocID="{F0C5AF2B-1DC3-4370-B230-7C5D22D80712}" presName="node" presStyleLbl="node1" presStyleIdx="2" presStyleCnt="5">
        <dgm:presLayoutVars>
          <dgm:bulletEnabled val="1"/>
        </dgm:presLayoutVars>
      </dgm:prSet>
      <dgm:spPr/>
    </dgm:pt>
    <dgm:pt modelId="{DA86F84B-8700-4BED-AFF7-68EA8D9A1871}" type="pres">
      <dgm:prSet presAssocID="{B04B7AED-2914-4EA0-AFCB-3E4354BBC070}" presName="parTrans" presStyleLbl="bgSibTrans2D1" presStyleIdx="3" presStyleCnt="5"/>
      <dgm:spPr/>
    </dgm:pt>
    <dgm:pt modelId="{180FB7DE-6F64-46F7-AAF1-DE9AB1C3D357}" type="pres">
      <dgm:prSet presAssocID="{A0E3D912-C41F-483E-9F87-325AA8E3FF36}" presName="node" presStyleLbl="node1" presStyleIdx="3" presStyleCnt="5">
        <dgm:presLayoutVars>
          <dgm:bulletEnabled val="1"/>
        </dgm:presLayoutVars>
      </dgm:prSet>
      <dgm:spPr/>
    </dgm:pt>
    <dgm:pt modelId="{1B8EB217-87EE-4C16-8C07-384A7D00C8C0}" type="pres">
      <dgm:prSet presAssocID="{E1AB5706-FB09-42DC-BF9B-9A1B076312A1}" presName="parTrans" presStyleLbl="bgSibTrans2D1" presStyleIdx="4" presStyleCnt="5"/>
      <dgm:spPr/>
    </dgm:pt>
    <dgm:pt modelId="{B175FD5F-C44C-4619-AD91-DC9C5E80CE07}" type="pres">
      <dgm:prSet presAssocID="{2D3771D8-1FA5-447B-A750-D2E15998DB37}" presName="node" presStyleLbl="node1" presStyleIdx="4" presStyleCnt="5">
        <dgm:presLayoutVars>
          <dgm:bulletEnabled val="1"/>
        </dgm:presLayoutVars>
      </dgm:prSet>
      <dgm:spPr/>
    </dgm:pt>
  </dgm:ptLst>
  <dgm:cxnLst>
    <dgm:cxn modelId="{A6C94518-B510-4A37-9A9F-3D15E69E7BDC}" srcId="{3CAB57D3-4BDD-46C2-8151-07B5741D001C}" destId="{2D3771D8-1FA5-447B-A750-D2E15998DB37}" srcOrd="4" destOrd="0" parTransId="{E1AB5706-FB09-42DC-BF9B-9A1B076312A1}" sibTransId="{8AF8B098-A0B6-4B6E-AB47-08A4DD66B274}"/>
    <dgm:cxn modelId="{819EDD19-FC3D-4D06-A83F-CBF02DD6E0AB}" type="presOf" srcId="{2D3771D8-1FA5-447B-A750-D2E15998DB37}" destId="{B175FD5F-C44C-4619-AD91-DC9C5E80CE07}" srcOrd="0" destOrd="0" presId="urn:microsoft.com/office/officeart/2005/8/layout/radial4"/>
    <dgm:cxn modelId="{42BC273A-C3E6-44C5-A657-0DE75B987D30}" srcId="{02A4D307-DD4D-4360-807A-7ADA4C22341C}" destId="{3CAB57D3-4BDD-46C2-8151-07B5741D001C}" srcOrd="0" destOrd="0" parTransId="{7FD13F26-F9B9-4191-B1EE-20EC6FFFE109}" sibTransId="{0269B80C-D7F4-42BA-8F35-7B221C529E90}"/>
    <dgm:cxn modelId="{A9F3824E-2809-4090-BA36-8825D66CE88F}" type="presOf" srcId="{114FE7BB-ED96-40A4-8CC6-4B8850208C72}" destId="{8B0E771C-9DCD-47E7-BE66-3DFA9231A09B}" srcOrd="0" destOrd="0" presId="urn:microsoft.com/office/officeart/2005/8/layout/radial4"/>
    <dgm:cxn modelId="{3FCBE05C-CAA9-4C1C-BB0A-1C6C975B408D}" type="presOf" srcId="{1D83EC5B-8D4C-4B92-B00B-FA5F80559D9C}" destId="{507B5145-1CFB-4CE5-B3AF-FFE58AB5FE38}" srcOrd="0" destOrd="0" presId="urn:microsoft.com/office/officeart/2005/8/layout/radial4"/>
    <dgm:cxn modelId="{25DB615F-4E98-447F-9423-61E43FDDDE5F}" type="presOf" srcId="{F0C5AF2B-1DC3-4370-B230-7C5D22D80712}" destId="{8D83F04A-02DE-4CFA-9EFF-43DF0AB17F1A}" srcOrd="0" destOrd="0" presId="urn:microsoft.com/office/officeart/2005/8/layout/radial4"/>
    <dgm:cxn modelId="{C017C172-E574-472D-920F-D6AAF485AAD5}" srcId="{3CAB57D3-4BDD-46C2-8151-07B5741D001C}" destId="{F0C5AF2B-1DC3-4370-B230-7C5D22D80712}" srcOrd="2" destOrd="0" parTransId="{8224043E-F4BB-47F7-9E30-7F3F6C95E67D}" sibTransId="{B26F7FC4-8476-4D83-B85A-4B3A75074F26}"/>
    <dgm:cxn modelId="{24638973-CD93-4E98-B5FB-5A019D97A9CD}" type="presOf" srcId="{A0E3D912-C41F-483E-9F87-325AA8E3FF36}" destId="{180FB7DE-6F64-46F7-AAF1-DE9AB1C3D357}" srcOrd="0" destOrd="0" presId="urn:microsoft.com/office/officeart/2005/8/layout/radial4"/>
    <dgm:cxn modelId="{35007579-9721-4C19-B020-D41BCF49FDA4}" type="presOf" srcId="{DF060F25-FF5F-42C1-B8A4-6E37EF89C3FF}" destId="{97BEBFEB-97EB-45B3-9BA3-779670B252E4}" srcOrd="0" destOrd="0" presId="urn:microsoft.com/office/officeart/2005/8/layout/radial4"/>
    <dgm:cxn modelId="{42E69296-6569-4256-8496-4D6B6E046A31}" srcId="{3CAB57D3-4BDD-46C2-8151-07B5741D001C}" destId="{114FE7BB-ED96-40A4-8CC6-4B8850208C72}" srcOrd="0" destOrd="0" parTransId="{8AC44B2D-DD82-4552-90A3-9EC3A480A7D5}" sibTransId="{6792F829-6B6A-4581-BA8B-5ECBAA0793F6}"/>
    <dgm:cxn modelId="{7FA156A2-9FA6-4E98-9D60-9ED40A2A9A82}" srcId="{3CAB57D3-4BDD-46C2-8151-07B5741D001C}" destId="{A0E3D912-C41F-483E-9F87-325AA8E3FF36}" srcOrd="3" destOrd="0" parTransId="{B04B7AED-2914-4EA0-AFCB-3E4354BBC070}" sibTransId="{05A4E842-7768-4FBE-B4D5-469BAF0C80A6}"/>
    <dgm:cxn modelId="{377EABAB-BFDE-4CAE-A63E-BBC8D86A02D6}" type="presOf" srcId="{02A4D307-DD4D-4360-807A-7ADA4C22341C}" destId="{0CE7F6EC-1923-46E0-B742-667D0B56FE83}" srcOrd="0" destOrd="0" presId="urn:microsoft.com/office/officeart/2005/8/layout/radial4"/>
    <dgm:cxn modelId="{565A8AC5-FF10-4DED-ABEC-795DF774E150}" type="presOf" srcId="{8AC44B2D-DD82-4552-90A3-9EC3A480A7D5}" destId="{98BBBDA7-C594-4186-861D-AA0C1AC44FF6}" srcOrd="0" destOrd="0" presId="urn:microsoft.com/office/officeart/2005/8/layout/radial4"/>
    <dgm:cxn modelId="{2D60CCCD-FDE4-4E7B-ACD5-DEE81E9D2C9A}" type="presOf" srcId="{B04B7AED-2914-4EA0-AFCB-3E4354BBC070}" destId="{DA86F84B-8700-4BED-AFF7-68EA8D9A1871}" srcOrd="0" destOrd="0" presId="urn:microsoft.com/office/officeart/2005/8/layout/radial4"/>
    <dgm:cxn modelId="{863DA9D3-9428-498C-90E5-FF700BADC077}" type="presOf" srcId="{8224043E-F4BB-47F7-9E30-7F3F6C95E67D}" destId="{C9C25B3E-9BBB-45FE-AF92-A90FB6D7C72F}" srcOrd="0" destOrd="0" presId="urn:microsoft.com/office/officeart/2005/8/layout/radial4"/>
    <dgm:cxn modelId="{006106E2-86C3-4E50-99FD-78115279ADB2}" type="presOf" srcId="{E1AB5706-FB09-42DC-BF9B-9A1B076312A1}" destId="{1B8EB217-87EE-4C16-8C07-384A7D00C8C0}" srcOrd="0" destOrd="0" presId="urn:microsoft.com/office/officeart/2005/8/layout/radial4"/>
    <dgm:cxn modelId="{629C1BF1-5541-4C75-B833-F2199C56CFE1}" type="presOf" srcId="{3CAB57D3-4BDD-46C2-8151-07B5741D001C}" destId="{F3A7FE70-E54A-4E29-97BA-DABF09A6F7CA}" srcOrd="0" destOrd="0" presId="urn:microsoft.com/office/officeart/2005/8/layout/radial4"/>
    <dgm:cxn modelId="{59CB51FC-9DDF-4A25-B2C7-B3041C9F7180}" srcId="{3CAB57D3-4BDD-46C2-8151-07B5741D001C}" destId="{DF060F25-FF5F-42C1-B8A4-6E37EF89C3FF}" srcOrd="1" destOrd="0" parTransId="{1D83EC5B-8D4C-4B92-B00B-FA5F80559D9C}" sibTransId="{9FE8F586-E770-4272-9349-C826FF246442}"/>
    <dgm:cxn modelId="{2962E4F9-8D0C-4617-AC65-398D85A55FDA}" type="presParOf" srcId="{0CE7F6EC-1923-46E0-B742-667D0B56FE83}" destId="{F3A7FE70-E54A-4E29-97BA-DABF09A6F7CA}" srcOrd="0" destOrd="0" presId="urn:microsoft.com/office/officeart/2005/8/layout/radial4"/>
    <dgm:cxn modelId="{29B532BC-9706-4882-ABAD-15BCA6E57637}" type="presParOf" srcId="{0CE7F6EC-1923-46E0-B742-667D0B56FE83}" destId="{98BBBDA7-C594-4186-861D-AA0C1AC44FF6}" srcOrd="1" destOrd="0" presId="urn:microsoft.com/office/officeart/2005/8/layout/radial4"/>
    <dgm:cxn modelId="{8A6355D2-0EFB-4221-A629-F146061C99EB}" type="presParOf" srcId="{0CE7F6EC-1923-46E0-B742-667D0B56FE83}" destId="{8B0E771C-9DCD-47E7-BE66-3DFA9231A09B}" srcOrd="2" destOrd="0" presId="urn:microsoft.com/office/officeart/2005/8/layout/radial4"/>
    <dgm:cxn modelId="{4218A199-11F9-4CD0-ABB3-8EC7E1E8962C}" type="presParOf" srcId="{0CE7F6EC-1923-46E0-B742-667D0B56FE83}" destId="{507B5145-1CFB-4CE5-B3AF-FFE58AB5FE38}" srcOrd="3" destOrd="0" presId="urn:microsoft.com/office/officeart/2005/8/layout/radial4"/>
    <dgm:cxn modelId="{F95223A2-DC86-4FAB-A353-D5BD8614A4FB}" type="presParOf" srcId="{0CE7F6EC-1923-46E0-B742-667D0B56FE83}" destId="{97BEBFEB-97EB-45B3-9BA3-779670B252E4}" srcOrd="4" destOrd="0" presId="urn:microsoft.com/office/officeart/2005/8/layout/radial4"/>
    <dgm:cxn modelId="{4A355434-FCFA-4FFC-AB3A-D6E1E0DFDEEB}" type="presParOf" srcId="{0CE7F6EC-1923-46E0-B742-667D0B56FE83}" destId="{C9C25B3E-9BBB-45FE-AF92-A90FB6D7C72F}" srcOrd="5" destOrd="0" presId="urn:microsoft.com/office/officeart/2005/8/layout/radial4"/>
    <dgm:cxn modelId="{16D9BA70-AA68-466B-A8B7-D8887375FBCE}" type="presParOf" srcId="{0CE7F6EC-1923-46E0-B742-667D0B56FE83}" destId="{8D83F04A-02DE-4CFA-9EFF-43DF0AB17F1A}" srcOrd="6" destOrd="0" presId="urn:microsoft.com/office/officeart/2005/8/layout/radial4"/>
    <dgm:cxn modelId="{92A6241F-DD63-4209-B37C-5E4F4D0F2491}" type="presParOf" srcId="{0CE7F6EC-1923-46E0-B742-667D0B56FE83}" destId="{DA86F84B-8700-4BED-AFF7-68EA8D9A1871}" srcOrd="7" destOrd="0" presId="urn:microsoft.com/office/officeart/2005/8/layout/radial4"/>
    <dgm:cxn modelId="{F4ACB24F-DEEA-4820-A833-1DD86938D47C}" type="presParOf" srcId="{0CE7F6EC-1923-46E0-B742-667D0B56FE83}" destId="{180FB7DE-6F64-46F7-AAF1-DE9AB1C3D357}" srcOrd="8" destOrd="0" presId="urn:microsoft.com/office/officeart/2005/8/layout/radial4"/>
    <dgm:cxn modelId="{AD16791E-454D-41D0-A031-9C73F21B71C0}" type="presParOf" srcId="{0CE7F6EC-1923-46E0-B742-667D0B56FE83}" destId="{1B8EB217-87EE-4C16-8C07-384A7D00C8C0}" srcOrd="9" destOrd="0" presId="urn:microsoft.com/office/officeart/2005/8/layout/radial4"/>
    <dgm:cxn modelId="{F67F5CF3-E879-4D06-8B01-F5694FA82BCD}" type="presParOf" srcId="{0CE7F6EC-1923-46E0-B742-667D0B56FE83}" destId="{B175FD5F-C44C-4619-AD91-DC9C5E80CE0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7FE70-E54A-4E29-97BA-DABF09A6F7CA}">
      <dsp:nvSpPr>
        <dsp:cNvPr id="0" name=""/>
        <dsp:cNvSpPr/>
      </dsp:nvSpPr>
      <dsp:spPr>
        <a:xfrm>
          <a:off x="2039002" y="1599646"/>
          <a:ext cx="1185130" cy="1185130"/>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rgbClr val="CC00CC"/>
              </a:solidFill>
            </a:rPr>
            <a:t>micro-plastiche</a:t>
          </a:r>
          <a:endParaRPr lang="en-US" sz="1200" kern="1200" dirty="0">
            <a:solidFill>
              <a:srgbClr val="CC00CC"/>
            </a:solidFill>
          </a:endParaRPr>
        </a:p>
      </dsp:txBody>
      <dsp:txXfrm>
        <a:off x="2212560" y="1773204"/>
        <a:ext cx="838014" cy="838014"/>
      </dsp:txXfrm>
    </dsp:sp>
    <dsp:sp modelId="{98BBBDA7-C594-4186-861D-AA0C1AC44FF6}">
      <dsp:nvSpPr>
        <dsp:cNvPr id="0" name=""/>
        <dsp:cNvSpPr/>
      </dsp:nvSpPr>
      <dsp:spPr>
        <a:xfrm rot="10800000">
          <a:off x="890021" y="2023330"/>
          <a:ext cx="1085787" cy="337762"/>
        </a:xfrm>
        <a:prstGeom prst="leftArrow">
          <a:avLst>
            <a:gd name="adj1" fmla="val 60000"/>
            <a:gd name="adj2" fmla="val 5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0E771C-9DCD-47E7-BE66-3DFA9231A09B}">
      <dsp:nvSpPr>
        <dsp:cNvPr id="0" name=""/>
        <dsp:cNvSpPr/>
      </dsp:nvSpPr>
      <dsp:spPr>
        <a:xfrm>
          <a:off x="327084" y="1741861"/>
          <a:ext cx="1125874" cy="900699"/>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err="1"/>
            <a:t>bio</a:t>
          </a:r>
          <a:r>
            <a:rPr lang="it-IT" sz="1200" kern="1200" dirty="0"/>
            <a:t>-degradazione</a:t>
          </a:r>
          <a:endParaRPr lang="en-US" sz="1200" kern="1200" dirty="0"/>
        </a:p>
      </dsp:txBody>
      <dsp:txXfrm>
        <a:off x="353465" y="1768242"/>
        <a:ext cx="1073112" cy="847937"/>
      </dsp:txXfrm>
    </dsp:sp>
    <dsp:sp modelId="{507B5145-1CFB-4CE5-B3AF-FFE58AB5FE38}">
      <dsp:nvSpPr>
        <dsp:cNvPr id="0" name=""/>
        <dsp:cNvSpPr/>
      </dsp:nvSpPr>
      <dsp:spPr>
        <a:xfrm rot="13500000">
          <a:off x="1241098" y="1175754"/>
          <a:ext cx="1085787" cy="337762"/>
        </a:xfrm>
        <a:prstGeom prst="leftArrow">
          <a:avLst>
            <a:gd name="adj1" fmla="val 60000"/>
            <a:gd name="adj2" fmla="val 50000"/>
          </a:avLst>
        </a:prstGeom>
        <a:solidFill>
          <a:srgbClr val="CC33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BEBFEB-97EB-45B3-9BA3-779670B252E4}">
      <dsp:nvSpPr>
        <dsp:cNvPr id="0" name=""/>
        <dsp:cNvSpPr/>
      </dsp:nvSpPr>
      <dsp:spPr>
        <a:xfrm>
          <a:off x="837171" y="510402"/>
          <a:ext cx="1125874" cy="900699"/>
        </a:xfrm>
        <a:prstGeom prst="roundRect">
          <a:avLst>
            <a:gd name="adj" fmla="val 10000"/>
          </a:avLst>
        </a:prstGeom>
        <a:solidFill>
          <a:srgbClr val="CC33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t>foto-degradazione</a:t>
          </a:r>
          <a:endParaRPr lang="en-US" sz="1200" kern="1200" dirty="0"/>
        </a:p>
      </dsp:txBody>
      <dsp:txXfrm>
        <a:off x="863552" y="536783"/>
        <a:ext cx="1073112" cy="847937"/>
      </dsp:txXfrm>
    </dsp:sp>
    <dsp:sp modelId="{C9C25B3E-9BBB-45FE-AF92-A90FB6D7C72F}">
      <dsp:nvSpPr>
        <dsp:cNvPr id="0" name=""/>
        <dsp:cNvSpPr/>
      </dsp:nvSpPr>
      <dsp:spPr>
        <a:xfrm rot="16200000">
          <a:off x="2088674" y="824677"/>
          <a:ext cx="1085787" cy="337762"/>
        </a:xfrm>
        <a:prstGeom prst="leftArrow">
          <a:avLst>
            <a:gd name="adj1" fmla="val 60000"/>
            <a:gd name="adj2" fmla="val 50000"/>
          </a:avLst>
        </a:prstGeom>
        <a:solidFill>
          <a:srgbClr val="66FF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83F04A-02DE-4CFA-9EFF-43DF0AB17F1A}">
      <dsp:nvSpPr>
        <dsp:cNvPr id="0" name=""/>
        <dsp:cNvSpPr/>
      </dsp:nvSpPr>
      <dsp:spPr>
        <a:xfrm>
          <a:off x="2068630" y="315"/>
          <a:ext cx="1125874" cy="900699"/>
        </a:xfrm>
        <a:prstGeom prst="roundRect">
          <a:avLst>
            <a:gd name="adj" fmla="val 10000"/>
          </a:avLst>
        </a:prstGeom>
        <a:solidFill>
          <a:srgbClr val="66FF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idrolisi</a:t>
          </a:r>
          <a:endParaRPr lang="en-US" sz="1200" kern="1200" dirty="0">
            <a:solidFill>
              <a:schemeClr val="tx1"/>
            </a:solidFill>
          </a:endParaRPr>
        </a:p>
      </dsp:txBody>
      <dsp:txXfrm>
        <a:off x="2095011" y="26696"/>
        <a:ext cx="1073112" cy="847937"/>
      </dsp:txXfrm>
    </dsp:sp>
    <dsp:sp modelId="{DA86F84B-8700-4BED-AFF7-68EA8D9A1871}">
      <dsp:nvSpPr>
        <dsp:cNvPr id="0" name=""/>
        <dsp:cNvSpPr/>
      </dsp:nvSpPr>
      <dsp:spPr>
        <a:xfrm rot="18900000">
          <a:off x="2936250" y="1175754"/>
          <a:ext cx="1085787" cy="337762"/>
        </a:xfrm>
        <a:prstGeom prst="leftArrow">
          <a:avLst>
            <a:gd name="adj1" fmla="val 60000"/>
            <a:gd name="adj2" fmla="val 5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FB7DE-6F64-46F7-AAF1-DE9AB1C3D357}">
      <dsp:nvSpPr>
        <dsp:cNvPr id="0" name=""/>
        <dsp:cNvSpPr/>
      </dsp:nvSpPr>
      <dsp:spPr>
        <a:xfrm>
          <a:off x="3300090" y="510402"/>
          <a:ext cx="1125874" cy="900699"/>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t>degradazione termica</a:t>
          </a:r>
          <a:endParaRPr lang="en-US" sz="1200" kern="1200" dirty="0"/>
        </a:p>
      </dsp:txBody>
      <dsp:txXfrm>
        <a:off x="3326471" y="536783"/>
        <a:ext cx="1073112" cy="847937"/>
      </dsp:txXfrm>
    </dsp:sp>
    <dsp:sp modelId="{1B8EB217-87EE-4C16-8C07-384A7D00C8C0}">
      <dsp:nvSpPr>
        <dsp:cNvPr id="0" name=""/>
        <dsp:cNvSpPr/>
      </dsp:nvSpPr>
      <dsp:spPr>
        <a:xfrm>
          <a:off x="3287327" y="2023330"/>
          <a:ext cx="1085787" cy="337762"/>
        </a:xfrm>
        <a:prstGeom prst="leftArrow">
          <a:avLst>
            <a:gd name="adj1" fmla="val 60000"/>
            <a:gd name="adj2" fmla="val 50000"/>
          </a:avLst>
        </a:prstGeom>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175FD5F-C44C-4619-AD91-DC9C5E80CE07}">
      <dsp:nvSpPr>
        <dsp:cNvPr id="0" name=""/>
        <dsp:cNvSpPr/>
      </dsp:nvSpPr>
      <dsp:spPr>
        <a:xfrm>
          <a:off x="3810177" y="1741861"/>
          <a:ext cx="1125874" cy="900699"/>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t>degradazione termo-ossidativa</a:t>
          </a:r>
          <a:endParaRPr lang="en-US" sz="1200" kern="1200" dirty="0"/>
        </a:p>
      </dsp:txBody>
      <dsp:txXfrm>
        <a:off x="3836558" y="1768242"/>
        <a:ext cx="1073112" cy="8479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2B8C93C-A8F7-9EFF-D7FD-241885F5316D}"/>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82B1B03D-6998-C61D-5463-00F861DB161E}"/>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7FA51E21-91F8-E148-937A-DBFCAD8702DF}" type="datetimeFigureOut">
              <a:rPr lang="it-IT" smtClean="0"/>
              <a:t>23/05/22</a:t>
            </a:fld>
            <a:endParaRPr lang="it-IT"/>
          </a:p>
        </p:txBody>
      </p:sp>
      <p:sp>
        <p:nvSpPr>
          <p:cNvPr id="4" name="Segnaposto piè di pagina 3">
            <a:extLst>
              <a:ext uri="{FF2B5EF4-FFF2-40B4-BE49-F238E27FC236}">
                <a16:creationId xmlns:a16="http://schemas.microsoft.com/office/drawing/2014/main" id="{85F68853-2801-A4C0-5D38-595A4C2C0453}"/>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B10D2B0A-BF6C-3C8F-EB68-35012AC8972B}"/>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75B2EAC8-0BAA-4645-B077-328A97F921DD}" type="slidenum">
              <a:rPr lang="it-IT" smtClean="0"/>
              <a:t>‹N›</a:t>
            </a:fld>
            <a:endParaRPr lang="it-IT"/>
          </a:p>
        </p:txBody>
      </p:sp>
    </p:spTree>
    <p:extLst>
      <p:ext uri="{BB962C8B-B14F-4D97-AF65-F5344CB8AC3E}">
        <p14:creationId xmlns:p14="http://schemas.microsoft.com/office/powerpoint/2010/main" val="91259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810788F-8705-F542-8E86-CD3AE5FDEBDA}" type="datetimeFigureOut">
              <a:rPr lang="it-IT" smtClean="0"/>
              <a:t>23/05/22</a:t>
            </a:fld>
            <a:endParaRPr lang="it-IT"/>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86796C4F-53EF-0941-91AA-2ADE0CD74540}" type="slidenum">
              <a:rPr lang="it-IT" smtClean="0"/>
              <a:t>‹N›</a:t>
            </a:fld>
            <a:endParaRPr lang="it-IT"/>
          </a:p>
        </p:txBody>
      </p:sp>
    </p:spTree>
    <p:extLst>
      <p:ext uri="{BB962C8B-B14F-4D97-AF65-F5344CB8AC3E}">
        <p14:creationId xmlns:p14="http://schemas.microsoft.com/office/powerpoint/2010/main" val="85803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lang="it-IT" sz="1800" dirty="0">
                <a:effectLst/>
                <a:latin typeface="Calibri" panose="020F0502020204030204" pitchFamily="34" charset="0"/>
                <a:ea typeface="Kozuka Gothic Pro EL"/>
                <a:cs typeface="Times New Roman" panose="02020603050405020304" pitchFamily="18" charset="0"/>
              </a:rPr>
              <a:t>L’Università Parthenope ha realizzato un dataset di materiali </a:t>
            </a:r>
            <a:r>
              <a:rPr lang="it-IT" sz="1800" dirty="0">
                <a:solidFill>
                  <a:srgbClr val="000000"/>
                </a:solidFill>
                <a:effectLst/>
                <a:latin typeface="Calibri" panose="020F0502020204030204" pitchFamily="34" charset="0"/>
                <a:ea typeface="Kozuka Gothic Pro EL"/>
                <a:cs typeface="Times New Roman" panose="02020603050405020304" pitchFamily="18" charset="0"/>
              </a:rPr>
              <a:t>polimerici di largo utilizzo, che comunemente si ritrovano nell’ambiente poiché non smaltiti in modo adeguato. I</a:t>
            </a:r>
            <a:r>
              <a:rPr lang="it-IT" sz="1800" dirty="0">
                <a:effectLst/>
                <a:latin typeface="Calibri" panose="020F0502020204030204" pitchFamily="34" charset="0"/>
                <a:ea typeface="Kozuka Gothic Pro EL"/>
                <a:cs typeface="Times New Roman" panose="02020603050405020304" pitchFamily="18" charset="0"/>
              </a:rPr>
              <a:t>n particolare, l’attenzione è stata rivolta a campioni di polietilene (PE), polipropilene (PP),  polistirene (PS), polivinilcloruro (PVC) e polietilentereftalato (PET), che sono i polimeri maggiormente abbondanti fra i rifiuti marini.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lang="it-IT" sz="1800" dirty="0">
                <a:solidFill>
                  <a:srgbClr val="000000"/>
                </a:solidFill>
                <a:effectLst/>
                <a:latin typeface="Calibri" panose="020F0502020204030204" pitchFamily="34" charset="0"/>
                <a:ea typeface="Kozuka Gothic Pro EL"/>
                <a:cs typeface="Times New Roman" panose="02020603050405020304" pitchFamily="18" charset="0"/>
              </a:rPr>
              <a:t>Tali materiali sono stati utilizzati come campioni modello, e completamente caratterizzati </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al fine di ottenere un set di analisi di riferimento, ottenuto da campioni reali di origine e natura nota.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it-IT" sz="1800" dirty="0">
                <a:effectLst/>
                <a:latin typeface="Calibri" panose="020F0502020204030204" pitchFamily="34" charset="0"/>
                <a:ea typeface="Kozuka Gothic Pro EL"/>
                <a:cs typeface="Times New Roman" panose="02020603050405020304" pitchFamily="18" charset="0"/>
              </a:rPr>
              <a:t>Nella primavera del 2020 è stato effettuato un campionamento di plastiche derivate da detriti marini, su litorali campani.</a:t>
            </a:r>
          </a:p>
          <a:p>
            <a:pPr marL="0" marR="0" lvl="0" indent="0" algn="just" defTabSz="914400" rtl="0" eaLnBrk="1" fontAlgn="auto" latinLnBrk="0" hangingPunct="1">
              <a:lnSpc>
                <a:spcPct val="150000"/>
              </a:lnSpc>
              <a:spcBef>
                <a:spcPts val="0"/>
              </a:spcBef>
              <a:spcAft>
                <a:spcPts val="1000"/>
              </a:spcAft>
              <a:buClrTx/>
              <a:buSzTx/>
              <a:buFontTx/>
              <a:buNone/>
              <a:tabLst/>
              <a:defRPr/>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Su tali campioni è stata effettuata una completa caratterizzazione morfologica, termica e spettroscopica allo scopo di identificare la natura delle plastiche rinvenute mediante confronto con i dati ricavati su campioni modello e con quelli di letteratura.</a:t>
            </a:r>
          </a:p>
          <a:p>
            <a:pPr marL="0" marR="0" lvl="0" indent="0" algn="just" defTabSz="914400" rtl="0" eaLnBrk="1" fontAlgn="auto" latinLnBrk="0" hangingPunct="1">
              <a:lnSpc>
                <a:spcPct val="150000"/>
              </a:lnSpc>
              <a:spcBef>
                <a:spcPts val="0"/>
              </a:spcBef>
              <a:spcAft>
                <a:spcPts val="1000"/>
              </a:spcAft>
              <a:buClrTx/>
              <a:buSzTx/>
              <a:buFontTx/>
              <a:buNone/>
              <a:tabLst/>
              <a:defRPr/>
            </a:pP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86796C4F-53EF-0941-91AA-2ADE0CD74540}" type="slidenum">
              <a:rPr lang="it-IT" smtClean="0"/>
              <a:t>4</a:t>
            </a:fld>
            <a:endParaRPr lang="it-IT"/>
          </a:p>
        </p:txBody>
      </p:sp>
    </p:spTree>
    <p:extLst>
      <p:ext uri="{BB962C8B-B14F-4D97-AF65-F5344CB8AC3E}">
        <p14:creationId xmlns:p14="http://schemas.microsoft.com/office/powerpoint/2010/main" val="40156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particolare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interesse è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stato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lo studio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dei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processi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degradativi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 cui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inevitabilmente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sono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sottoposte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le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plastiche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seguito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all’azione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di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agenti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atmosferici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e di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microrganismi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presenti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nell’ambiente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marino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50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 degradazione è un processo irreversibile che porta a un cambiamento significativo nella struttura di un materiale  che nel caso dei polimeri si traduce in una riduzione del peso molecolare medio del polimero. </a:t>
            </a:r>
          </a:p>
          <a:p>
            <a:pPr algn="just">
              <a:lnSpc>
                <a:spcPct val="150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 persistenza e la stabilità delle plastiche nell’ambiente è il principale motivo per cui sono state identificate come una grave minaccia per gli ecosistemi marini in quanto a causa della loro leggerezza e resistenza, gli oggetti di plastica possono viaggiare ed essere trasportati in mare per distanze considerevoli. Inoltre, il decadimento naturale degli oggetti di plastica nell’ambiente marino richiede un tempo estremamente lungo, generalmente stimato tra le centinaia e migliaia di anni. </a:t>
            </a:r>
          </a:p>
          <a:p>
            <a:pPr algn="just">
              <a:lnSpc>
                <a:spcPct val="150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Le plastiche marine subiscono però processi di frammentazione e di degradazione di natura fotochimica, meccanica e biologica. </a:t>
            </a:r>
          </a:p>
          <a:p>
            <a:pPr algn="just">
              <a:lnSpc>
                <a:spcPct val="150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Le analisi effettuate, in particolare la spettroscopia IR e la microscopia elettronica a scansione hanno consentito uno studio approfondito dei processi degradativi subiti dalle plastiche recuperate dai litorali. Gli effetti più evidenti si sono osservati nel caso delle poliolefine (quali PE e PP) a causa della loro composizione e struttura chimica.</a:t>
            </a:r>
          </a:p>
          <a:p>
            <a:r>
              <a:rPr lang="it-IT" sz="1800" dirty="0">
                <a:effectLst/>
                <a:latin typeface="Calibri" panose="020F0502020204030204" pitchFamily="34" charset="0"/>
                <a:cs typeface="Times New Roman" panose="02020603050405020304" pitchFamily="18" charset="0"/>
              </a:rPr>
              <a:t>E’ stata inoltre individuata su diversi campioni la presenza di strutture riconducibili a colonie di Diatomee.</a:t>
            </a:r>
            <a:endParaRPr lang="it-IT" dirty="0"/>
          </a:p>
        </p:txBody>
      </p:sp>
      <p:sp>
        <p:nvSpPr>
          <p:cNvPr id="4" name="Segnaposto numero diapositiva 3"/>
          <p:cNvSpPr>
            <a:spLocks noGrp="1"/>
          </p:cNvSpPr>
          <p:nvPr>
            <p:ph type="sldNum" sz="quarter" idx="5"/>
          </p:nvPr>
        </p:nvSpPr>
        <p:spPr/>
        <p:txBody>
          <a:bodyPr/>
          <a:lstStyle/>
          <a:p>
            <a:fld id="{1B8C93F5-2079-42CB-88BC-CC1999090553}" type="slidenum">
              <a:rPr lang="it-IT" smtClean="0"/>
              <a:t>5</a:t>
            </a:fld>
            <a:endParaRPr lang="it-IT"/>
          </a:p>
        </p:txBody>
      </p:sp>
    </p:spTree>
    <p:extLst>
      <p:ext uri="{BB962C8B-B14F-4D97-AF65-F5344CB8AC3E}">
        <p14:creationId xmlns:p14="http://schemas.microsoft.com/office/powerpoint/2010/main" val="152978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 tutti i campioni analizzati sono state </a:t>
            </a:r>
            <a:r>
              <a:rPr lang="it-IT" sz="1200" dirty="0">
                <a:solidFill>
                  <a:srgbClr val="0070C0"/>
                </a:solidFill>
                <a:latin typeface="Calibri" panose="020F0502020204030204" pitchFamily="34" charset="0"/>
                <a:cs typeface="Calibri" panose="020F0502020204030204" pitchFamily="34" charset="0"/>
              </a:rPr>
              <a:t>effettuate misure di riflettività nel range 350-1750 nm  con l’obiettivo di ricavare le firme spettrali delle plastiche che ne potessero permettere poi l’individuazione e l’identificazione nel corso delle attività di telerilevamento che saranno illustrate a breve. </a:t>
            </a:r>
          </a:p>
          <a:p>
            <a:r>
              <a:rPr lang="it-IT" sz="1200" dirty="0">
                <a:solidFill>
                  <a:srgbClr val="0070C0"/>
                </a:solidFill>
                <a:latin typeface="Calibri" panose="020F0502020204030204" pitchFamily="34" charset="0"/>
                <a:cs typeface="Calibri" panose="020F0502020204030204" pitchFamily="34" charset="0"/>
              </a:rPr>
              <a:t>In diapositiva si </a:t>
            </a:r>
            <a:r>
              <a:rPr lang="it-IT" sz="1200" dirty="0" err="1">
                <a:solidFill>
                  <a:srgbClr val="0070C0"/>
                </a:solidFill>
                <a:latin typeface="Calibri" panose="020F0502020204030204" pitchFamily="34" charset="0"/>
                <a:cs typeface="Calibri" panose="020F0502020204030204" pitchFamily="34" charset="0"/>
              </a:rPr>
              <a:t>riporatno</a:t>
            </a:r>
            <a:r>
              <a:rPr lang="it-IT" sz="1200" dirty="0">
                <a:solidFill>
                  <a:srgbClr val="0070C0"/>
                </a:solidFill>
                <a:latin typeface="Calibri" panose="020F0502020204030204" pitchFamily="34" charset="0"/>
                <a:cs typeface="Calibri" panose="020F0502020204030204" pitchFamily="34" charset="0"/>
              </a:rPr>
              <a:t> due spettri a titolo di </a:t>
            </a:r>
            <a:r>
              <a:rPr lang="it-IT" sz="1200" dirty="0" err="1">
                <a:solidFill>
                  <a:srgbClr val="0070C0"/>
                </a:solidFill>
                <a:latin typeface="Calibri" panose="020F0502020204030204" pitchFamily="34" charset="0"/>
                <a:cs typeface="Calibri" panose="020F0502020204030204" pitchFamily="34" charset="0"/>
              </a:rPr>
              <a:t>esmpio</a:t>
            </a:r>
            <a:r>
              <a:rPr lang="it-IT" sz="1200" dirty="0">
                <a:solidFill>
                  <a:srgbClr val="0070C0"/>
                </a:solidFill>
                <a:latin typeface="Calibri" panose="020F0502020204030204" pitchFamily="34" charset="0"/>
                <a:cs typeface="Calibri" panose="020F0502020204030204" pitchFamily="34" charset="0"/>
              </a:rPr>
              <a:t> fatti su campioni rispettivamente di PE e PET.</a:t>
            </a:r>
          </a:p>
          <a:p>
            <a:r>
              <a:rPr lang="it-IT" sz="1200" dirty="0">
                <a:solidFill>
                  <a:srgbClr val="0070C0"/>
                </a:solidFill>
                <a:latin typeface="Calibri" panose="020F0502020204030204" pitchFamily="34" charset="0"/>
                <a:cs typeface="Calibri" panose="020F0502020204030204" pitchFamily="34" charset="0"/>
              </a:rPr>
              <a:t>Questo tale studio ha consentito inoltre di valutare gli effetti sulle firme spettrali di -forma (granuli, scaglie, piattine) e dimensioni  dei campioni; Colorazione e presenza di additivi e plasticizzanti, ed infine l’effetto di degradazione chimico-fisico. Tale valutazione è stata effettuata mediante confronto degli spettri dei campioni da rifiuto con i campioni modello ed i dati di letteratura. </a:t>
            </a:r>
          </a:p>
          <a:p>
            <a:r>
              <a:rPr lang="it-IT" sz="1200" dirty="0">
                <a:solidFill>
                  <a:srgbClr val="0070C0"/>
                </a:solidFill>
                <a:latin typeface="Calibri" panose="020F0502020204030204" pitchFamily="34" charset="0"/>
                <a:cs typeface="Calibri" panose="020F0502020204030204" pitchFamily="34" charset="0"/>
              </a:rPr>
              <a:t>Si può affermare che tali fattori, sebbene siano ben individuabili nelle caratterizzazioni effettuate, non influiscono in maniera apprezzabile sulle firme spettrali che vengono poi individuate mediante telerilevamento.</a:t>
            </a:r>
          </a:p>
          <a:p>
            <a:endParaRPr lang="it-IT" dirty="0"/>
          </a:p>
        </p:txBody>
      </p:sp>
      <p:sp>
        <p:nvSpPr>
          <p:cNvPr id="4" name="Segnaposto numero diapositiva 3"/>
          <p:cNvSpPr>
            <a:spLocks noGrp="1"/>
          </p:cNvSpPr>
          <p:nvPr>
            <p:ph type="sldNum" sz="quarter" idx="5"/>
          </p:nvPr>
        </p:nvSpPr>
        <p:spPr/>
        <p:txBody>
          <a:bodyPr/>
          <a:lstStyle/>
          <a:p>
            <a:fld id="{1B8C93F5-2079-42CB-88BC-CC1999090553}" type="slidenum">
              <a:rPr lang="it-IT" smtClean="0"/>
              <a:t>6</a:t>
            </a:fld>
            <a:endParaRPr lang="it-IT"/>
          </a:p>
        </p:txBody>
      </p:sp>
    </p:spTree>
    <p:extLst>
      <p:ext uri="{BB962C8B-B14F-4D97-AF65-F5344CB8AC3E}">
        <p14:creationId xmlns:p14="http://schemas.microsoft.com/office/powerpoint/2010/main" val="120191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In diapositiva sono riportate le principali bande degli spettri in riflettanza sia dei campioni modello che dei campioni da litorale.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Va sottolineato che la finestra spettrale che va indicativamente dai </a:t>
            </a:r>
            <a:r>
              <a:rPr lang="it-IT"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370 ai 1000 nm corrisponde al visibile. Le bande che sono osservabili in questo intervallo sono coerenti con il colore dei polimeri analizzati ma non danno alcuna indicazione sulla composizione chimica.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Per ottenere informazioni sulla composizione chimica delle microplastiche e quindi caratterizzare i polimeri, bisogna analizzare la finestra spettrale che va dai 1000 ai 1730 nm. Questi dati sono stati utilizzati in seguito </a:t>
            </a:r>
            <a:r>
              <a:rPr lang="it-IT" sz="1800" dirty="0">
                <a:effectLst/>
                <a:latin typeface="Calibri" panose="020F0502020204030204" pitchFamily="34" charset="0"/>
                <a:ea typeface="Calibri" panose="020F0502020204030204" pitchFamily="34" charset="0"/>
                <a:cs typeface="Calibri" panose="020F0502020204030204" pitchFamily="34" charset="0"/>
              </a:rPr>
              <a:t>per valutare la possibilità di identificare le plastiche da remoto. In particolare, le firme spettrali ricavate hanno evidenziato la necessità di </a:t>
            </a:r>
            <a:r>
              <a:rPr lang="it-IT" sz="1800" dirty="0">
                <a:effectLst/>
                <a:latin typeface="Calibri" panose="020F0502020204030204" pitchFamily="34" charset="0"/>
                <a:ea typeface="Calibri" panose="020F0502020204030204" pitchFamily="34" charset="0"/>
                <a:cs typeface="Times New Roman" panose="02020603050405020304" pitchFamily="18" charset="0"/>
              </a:rPr>
              <a:t>individuare un sensore in grado di fornire dati iper-spettrali focalizzati su frequenze dello spettro a lunghezze d’onda superiori ai 1000 nm, e caratterizzati da un numero più alto di bande spettrali al fine di migliorare la risoluzione.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E’ stato infine effettuato uno studio preliminare relativo agli effetti dell’acqua sugli spettri NIR. In particolare sono state realizzate e caratterizzate due tipologie di campioni miscelando frammenti di diversa natura, una contenente solo i campioni asciutti, l’altra con i campioni immersi in acqua di mare (con differenti percentuali di immersione dei campioni).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Si è osservato che la presenza di acqua determina variazioni nella forma  e una diminuzione nell’intensità delle bande a causa dell’assorbimento dell’acqua nell'intervallo dello spettro da 350 a 2500 nm. Ciò determina un peggioramento della risoluzione delle immagini raccolte durante il telerilevamento.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Tale analisi ha trovato riscontro nel fatto che le firme spettrali estratte dai dati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iperspettrali</a:t>
            </a:r>
            <a:r>
              <a:rPr lang="it-IT" sz="1800" dirty="0">
                <a:effectLst/>
                <a:latin typeface="Calibri" panose="020F0502020204030204" pitchFamily="34" charset="0"/>
                <a:ea typeface="Calibri" panose="020F0502020204030204" pitchFamily="34" charset="0"/>
                <a:cs typeface="Times New Roman" panose="02020603050405020304" pitchFamily="18" charset="0"/>
              </a:rPr>
              <a:t> sono differenti rispetto a quelle ottenute su campioni polimerici di riferimento dry ma simili a quelle raccolte dalla caratterizzazione di campioni polimerici testati in acqua di mare.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86796C4F-53EF-0941-91AA-2ADE0CD74540}" type="slidenum">
              <a:rPr lang="it-IT" smtClean="0"/>
              <a:t>7</a:t>
            </a:fld>
            <a:endParaRPr lang="it-IT"/>
          </a:p>
        </p:txBody>
      </p:sp>
    </p:spTree>
    <p:extLst>
      <p:ext uri="{BB962C8B-B14F-4D97-AF65-F5344CB8AC3E}">
        <p14:creationId xmlns:p14="http://schemas.microsoft.com/office/powerpoint/2010/main" val="1923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6796C4F-53EF-0941-91AA-2ADE0CD74540}" type="slidenum">
              <a:rPr lang="it-IT" smtClean="0"/>
              <a:t>13</a:t>
            </a:fld>
            <a:endParaRPr lang="it-IT"/>
          </a:p>
        </p:txBody>
      </p:sp>
    </p:spTree>
    <p:extLst>
      <p:ext uri="{BB962C8B-B14F-4D97-AF65-F5344CB8AC3E}">
        <p14:creationId xmlns:p14="http://schemas.microsoft.com/office/powerpoint/2010/main" val="257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6796C4F-53EF-0941-91AA-2ADE0CD74540}" type="slidenum">
              <a:rPr lang="it-IT" smtClean="0"/>
              <a:t>22</a:t>
            </a:fld>
            <a:endParaRPr lang="it-IT"/>
          </a:p>
        </p:txBody>
      </p:sp>
    </p:spTree>
    <p:extLst>
      <p:ext uri="{BB962C8B-B14F-4D97-AF65-F5344CB8AC3E}">
        <p14:creationId xmlns:p14="http://schemas.microsoft.com/office/powerpoint/2010/main" val="16778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4"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5"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7"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9"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0"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2" name="PlaceHolder 2"/>
          <p:cNvSpPr>
            <a:spLocks noGrp="1"/>
          </p:cNvSpPr>
          <p:nvPr>
            <p:ph/>
          </p:nvPr>
        </p:nvSpPr>
        <p:spPr>
          <a:xfrm>
            <a:off x="50400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3" name="PlaceHolder 3"/>
          <p:cNvSpPr>
            <a:spLocks noGrp="1"/>
          </p:cNvSpPr>
          <p:nvPr>
            <p:ph/>
          </p:nvPr>
        </p:nvSpPr>
        <p:spPr>
          <a:xfrm>
            <a:off x="357120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4" name="PlaceHolder 4"/>
          <p:cNvSpPr>
            <a:spLocks noGrp="1"/>
          </p:cNvSpPr>
          <p:nvPr>
            <p:ph/>
          </p:nvPr>
        </p:nvSpPr>
        <p:spPr>
          <a:xfrm>
            <a:off x="663804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5" name="PlaceHolder 5"/>
          <p:cNvSpPr>
            <a:spLocks noGrp="1"/>
          </p:cNvSpPr>
          <p:nvPr>
            <p:ph/>
          </p:nvPr>
        </p:nvSpPr>
        <p:spPr>
          <a:xfrm>
            <a:off x="50400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6" name="PlaceHolder 6"/>
          <p:cNvSpPr>
            <a:spLocks noGrp="1"/>
          </p:cNvSpPr>
          <p:nvPr>
            <p:ph/>
          </p:nvPr>
        </p:nvSpPr>
        <p:spPr>
          <a:xfrm>
            <a:off x="357120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7" name="PlaceHolder 7"/>
          <p:cNvSpPr>
            <a:spLocks noGrp="1"/>
          </p:cNvSpPr>
          <p:nvPr>
            <p:ph/>
          </p:nvPr>
        </p:nvSpPr>
        <p:spPr>
          <a:xfrm>
            <a:off x="663804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32049-0180-4079-898F-B2A6E400B497}"/>
              </a:ext>
            </a:extLst>
          </p:cNvPr>
          <p:cNvSpPr>
            <a:spLocks noGrp="1"/>
          </p:cNvSpPr>
          <p:nvPr>
            <p:ph type="ctrTitle"/>
          </p:nvPr>
        </p:nvSpPr>
        <p:spPr>
          <a:xfrm>
            <a:off x="1260078" y="928028"/>
            <a:ext cx="7560469" cy="1974191"/>
          </a:xfrm>
        </p:spPr>
        <p:txBody>
          <a:bodyPr anchor="b"/>
          <a:lstStyle>
            <a:lvl1pPr algn="ctr">
              <a:defRPr sz="4961"/>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2DA64B2-11D4-44C1-92EF-FD208F6A6581}"/>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E23AC7-D65F-4AE2-92D5-BFDD9149D877}"/>
              </a:ext>
            </a:extLst>
          </p:cNvPr>
          <p:cNvSpPr>
            <a:spLocks noGrp="1"/>
          </p:cNvSpPr>
          <p:nvPr>
            <p:ph type="dt" sz="half" idx="10"/>
          </p:nvPr>
        </p:nvSpPr>
        <p:spPr/>
        <p:txBody>
          <a:bodyPr/>
          <a:lstStyle/>
          <a:p>
            <a:fld id="{82963829-9A38-4C1D-8708-49D103A6F08C}" type="datetimeFigureOut">
              <a:rPr lang="it-IT" smtClean="0"/>
              <a:t>23/05/22</a:t>
            </a:fld>
            <a:endParaRPr lang="it-IT"/>
          </a:p>
        </p:txBody>
      </p:sp>
      <p:sp>
        <p:nvSpPr>
          <p:cNvPr id="5" name="Segnaposto piè di pagina 4">
            <a:extLst>
              <a:ext uri="{FF2B5EF4-FFF2-40B4-BE49-F238E27FC236}">
                <a16:creationId xmlns:a16="http://schemas.microsoft.com/office/drawing/2014/main" id="{505C3253-DBEF-46E5-AE8E-26E7F9468F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9F0840-A194-4654-AEAA-4EA2EDEA9E6A}"/>
              </a:ext>
            </a:extLst>
          </p:cNvPr>
          <p:cNvSpPr>
            <a:spLocks noGrp="1"/>
          </p:cNvSpPr>
          <p:nvPr>
            <p:ph type="sldNum" sz="quarter" idx="12"/>
          </p:nvPr>
        </p:nvSpPr>
        <p:spPr/>
        <p:txBody>
          <a:bodyPr/>
          <a:lstStyle/>
          <a:p>
            <a:fld id="{52C64BD3-0291-4A29-B8EC-FD94738A46E4}" type="slidenum">
              <a:rPr lang="it-IT" smtClean="0"/>
              <a:t>‹N›</a:t>
            </a:fld>
            <a:endParaRPr lang="it-IT"/>
          </a:p>
        </p:txBody>
      </p:sp>
      <p:cxnSp>
        <p:nvCxnSpPr>
          <p:cNvPr id="9" name="Connettore 1 8">
            <a:extLst>
              <a:ext uri="{FF2B5EF4-FFF2-40B4-BE49-F238E27FC236}">
                <a16:creationId xmlns:a16="http://schemas.microsoft.com/office/drawing/2014/main" id="{98C3A5A3-4376-B343-9F0E-0FF3572B991E}"/>
              </a:ext>
            </a:extLst>
          </p:cNvPr>
          <p:cNvCxnSpPr/>
          <p:nvPr userDrawn="1"/>
        </p:nvCxnSpPr>
        <p:spPr>
          <a:xfrm>
            <a:off x="322581" y="388254"/>
            <a:ext cx="9644321"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EDA0A2E1-5932-1B4D-874A-0A51BFFF4F7A}"/>
              </a:ext>
            </a:extLst>
          </p:cNvPr>
          <p:cNvCxnSpPr>
            <a:cxnSpLocks/>
          </p:cNvCxnSpPr>
          <p:nvPr userDrawn="1"/>
        </p:nvCxnSpPr>
        <p:spPr>
          <a:xfrm>
            <a:off x="282258" y="5203611"/>
            <a:ext cx="9703888"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9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0920" cy="438516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2"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3"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4"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6"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7"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8"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2"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r>
              <a:rPr lang="it-IT" sz="1800" b="0" strike="noStrike" spc="-1">
                <a:latin typeface="Arial"/>
              </a:rPr>
              <a:t>Fai clic per modificare il formato del testo del titolo</a:t>
            </a:r>
          </a:p>
        </p:txBody>
      </p:sp>
      <p:sp>
        <p:nvSpPr>
          <p:cNvPr id="3"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18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latin typeface="Arial"/>
              </a:rPr>
              <a:t>Terzo livello struttura</a:t>
            </a:r>
          </a:p>
          <a:p>
            <a:pPr marL="1728000" lvl="3" indent="-216000">
              <a:spcBef>
                <a:spcPts val="567"/>
              </a:spcBef>
              <a:buClr>
                <a:srgbClr val="000000"/>
              </a:buClr>
              <a:buSzPct val="75000"/>
              <a:buFont typeface="Symbol" charset="2"/>
              <a:buChar char=""/>
            </a:pPr>
            <a:r>
              <a:rPr lang="it-IT" sz="1800" b="0" strike="noStrike" spc="-1">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latin typeface="Arial"/>
              </a:rPr>
              <a:t>Settimo livello struttura</a:t>
            </a:r>
          </a:p>
        </p:txBody>
      </p:sp>
      <p:pic>
        <p:nvPicPr>
          <p:cNvPr id="4" name="Immagine 3">
            <a:extLst>
              <a:ext uri="{FF2B5EF4-FFF2-40B4-BE49-F238E27FC236}">
                <a16:creationId xmlns:a16="http://schemas.microsoft.com/office/drawing/2014/main" id="{B9083249-8E6B-7469-2FF4-6DF275DC1E54}"/>
              </a:ext>
            </a:extLst>
          </p:cNvPr>
          <p:cNvPicPr/>
          <p:nvPr userDrawn="1"/>
        </p:nvPicPr>
        <p:blipFill>
          <a:blip r:embed="rId15"/>
          <a:stretch/>
        </p:blipFill>
        <p:spPr>
          <a:xfrm>
            <a:off x="13625" y="-18000"/>
            <a:ext cx="10078920" cy="492120"/>
          </a:xfrm>
          <a:prstGeom prst="rect">
            <a:avLst/>
          </a:prstGeom>
          <a:ln w="0">
            <a:noFill/>
          </a:ln>
        </p:spPr>
      </p:pic>
      <p:pic>
        <p:nvPicPr>
          <p:cNvPr id="5" name="Immagine 4">
            <a:extLst>
              <a:ext uri="{FF2B5EF4-FFF2-40B4-BE49-F238E27FC236}">
                <a16:creationId xmlns:a16="http://schemas.microsoft.com/office/drawing/2014/main" id="{842BDA52-DDE4-235D-F68B-3CEF9C047583}"/>
              </a:ext>
            </a:extLst>
          </p:cNvPr>
          <p:cNvPicPr/>
          <p:nvPr userDrawn="1"/>
        </p:nvPicPr>
        <p:blipFill>
          <a:blip r:embed="rId16"/>
          <a:stretch/>
        </p:blipFill>
        <p:spPr>
          <a:xfrm>
            <a:off x="1523160" y="5220000"/>
            <a:ext cx="7044840" cy="3884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em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emf"/><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3.xml"/><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emf"/><Relationship Id="rId5" Type="http://schemas.openxmlformats.org/officeDocument/2006/relationships/image" Target="../media/image61.pn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gif"/><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7.emf"/><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oleObject" Target="../embeddings/oleObject1.bin"/><Relationship Id="rId5" Type="http://schemas.openxmlformats.org/officeDocument/2006/relationships/image" Target="../media/image9.gif"/><Relationship Id="rId10"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25200" y="-1800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pic>
        <p:nvPicPr>
          <p:cNvPr id="3" name="Immagine 2" descr="Immagine che contiene sport acquatico, nuotando, fondale oceanico&#10;&#10;Descrizione generata automaticamente">
            <a:extLst>
              <a:ext uri="{FF2B5EF4-FFF2-40B4-BE49-F238E27FC236}">
                <a16:creationId xmlns:a16="http://schemas.microsoft.com/office/drawing/2014/main" id="{497C992C-6F4A-B54C-D518-A8F1AAA5A48C}"/>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5478" t="8531" r="14069"/>
          <a:stretch/>
        </p:blipFill>
        <p:spPr>
          <a:xfrm>
            <a:off x="0" y="474120"/>
            <a:ext cx="10078920" cy="4744800"/>
          </a:xfrm>
          <a:prstGeom prst="rect">
            <a:avLst/>
          </a:prstGeom>
          <a:effectLst>
            <a:outerShdw blurRad="50800" dist="50800" dir="5400000" sx="1000" sy="1000" algn="ctr" rotWithShape="0">
              <a:srgbClr val="000000"/>
            </a:outerShdw>
          </a:effectLst>
        </p:spPr>
      </p:pic>
      <p:sp>
        <p:nvSpPr>
          <p:cNvPr id="4" name="CasellaDiTesto 3">
            <a:extLst>
              <a:ext uri="{FF2B5EF4-FFF2-40B4-BE49-F238E27FC236}">
                <a16:creationId xmlns:a16="http://schemas.microsoft.com/office/drawing/2014/main" id="{B609B55D-D776-E354-1C75-B5A52BCACA3A}"/>
              </a:ext>
            </a:extLst>
          </p:cNvPr>
          <p:cNvSpPr txBox="1"/>
          <p:nvPr/>
        </p:nvSpPr>
        <p:spPr>
          <a:xfrm>
            <a:off x="198993" y="2649486"/>
            <a:ext cx="9731334" cy="1477328"/>
          </a:xfrm>
          <a:prstGeom prst="rect">
            <a:avLst/>
          </a:prstGeom>
          <a:noFill/>
        </p:spPr>
        <p:txBody>
          <a:bodyPr wrap="square" rtlCol="0">
            <a:spAutoFit/>
          </a:bodyPr>
          <a:lstStyle/>
          <a:p>
            <a:pPr algn="ctr"/>
            <a:endParaRPr lang="it-IT" sz="3600" b="1" dirty="0">
              <a:solidFill>
                <a:schemeClr val="bg1"/>
              </a:solidFill>
              <a:effectLst>
                <a:outerShdw blurRad="38100" dist="38100" dir="2700000" algn="tl">
                  <a:srgbClr val="000000">
                    <a:alpha val="43137"/>
                  </a:srgbClr>
                </a:outerShdw>
              </a:effectLst>
            </a:endParaRPr>
          </a:p>
          <a:p>
            <a:pPr lvl="0" algn="ctr"/>
            <a:r>
              <a:rPr lang="it-IT" sz="3200" b="1" dirty="0">
                <a:solidFill>
                  <a:schemeClr val="accent1">
                    <a:lumMod val="75000"/>
                  </a:schemeClr>
                </a:solidFill>
                <a:latin typeface="Calibri" panose="020F0502020204030204" pitchFamily="34" charset="0"/>
                <a:cs typeface="Calibri" panose="020F0502020204030204" pitchFamily="34" charset="0"/>
              </a:rPr>
              <a:t>Analisi da dati satellitari per mappatura di plastiche </a:t>
            </a:r>
          </a:p>
          <a:p>
            <a:pPr algn="ctr"/>
            <a:endParaRPr lang="it-IT" sz="2200" b="1" dirty="0">
              <a:solidFill>
                <a:schemeClr val="bg1"/>
              </a:solidFill>
              <a:effectLst>
                <a:outerShdw blurRad="38100" dist="38100" dir="2700000" algn="tl">
                  <a:srgbClr val="000000">
                    <a:alpha val="43137"/>
                  </a:srgbClr>
                </a:outerShdw>
              </a:effectLst>
            </a:endParaRPr>
          </a:p>
        </p:txBody>
      </p:sp>
      <p:sp>
        <p:nvSpPr>
          <p:cNvPr id="7" name="CasellaDiTesto 6">
            <a:extLst>
              <a:ext uri="{FF2B5EF4-FFF2-40B4-BE49-F238E27FC236}">
                <a16:creationId xmlns:a16="http://schemas.microsoft.com/office/drawing/2014/main" id="{2B0CA17F-8041-9B45-CA83-2150AE797712}"/>
              </a:ext>
            </a:extLst>
          </p:cNvPr>
          <p:cNvSpPr txBox="1"/>
          <p:nvPr/>
        </p:nvSpPr>
        <p:spPr>
          <a:xfrm>
            <a:off x="712579" y="3562764"/>
            <a:ext cx="8704162" cy="1354217"/>
          </a:xfrm>
          <a:prstGeom prst="rect">
            <a:avLst/>
          </a:prstGeom>
          <a:noFill/>
        </p:spPr>
        <p:txBody>
          <a:bodyPr wrap="square" rtlCol="0">
            <a:spAutoFit/>
          </a:bodyPr>
          <a:lstStyle/>
          <a:p>
            <a:pPr algn="ctr"/>
            <a:endParaRPr lang="it-IT" sz="2400" dirty="0">
              <a:effectLst>
                <a:outerShdw blurRad="38100" dist="38100" dir="2700000" algn="tl">
                  <a:srgbClr val="000000">
                    <a:alpha val="43137"/>
                  </a:srgbClr>
                </a:outerShdw>
              </a:effectLst>
            </a:endParaRPr>
          </a:p>
          <a:p>
            <a:pPr algn="ctr"/>
            <a:r>
              <a:rPr lang="it-IT" sz="2000" baseline="30000" dirty="0">
                <a:solidFill>
                  <a:schemeClr val="accent1">
                    <a:lumMod val="75000"/>
                  </a:schemeClr>
                </a:solidFill>
                <a:latin typeface="Calibri" panose="020F0502020204030204" pitchFamily="34" charset="0"/>
                <a:cs typeface="Calibri" panose="020F0502020204030204" pitchFamily="34" charset="0"/>
              </a:rPr>
              <a:t>1</a:t>
            </a:r>
            <a:r>
              <a:rPr lang="it-IT" sz="2000" dirty="0">
                <a:solidFill>
                  <a:schemeClr val="accent1">
                    <a:lumMod val="75000"/>
                  </a:schemeClr>
                </a:solidFill>
                <a:latin typeface="Calibri" panose="020F0502020204030204" pitchFamily="34" charset="0"/>
                <a:cs typeface="Calibri" panose="020F0502020204030204" pitchFamily="34" charset="0"/>
              </a:rPr>
              <a:t>Giuseppina Roviello, </a:t>
            </a:r>
            <a:r>
              <a:rPr lang="it-IT" sz="2000" baseline="30000" dirty="0">
                <a:solidFill>
                  <a:schemeClr val="accent1">
                    <a:lumMod val="75000"/>
                  </a:schemeClr>
                </a:solidFill>
                <a:latin typeface="Calibri" panose="020F0502020204030204" pitchFamily="34" charset="0"/>
                <a:cs typeface="Calibri" panose="020F0502020204030204" pitchFamily="34" charset="0"/>
              </a:rPr>
              <a:t>2</a:t>
            </a:r>
            <a:r>
              <a:rPr lang="it-IT" sz="2000" dirty="0">
                <a:solidFill>
                  <a:schemeClr val="accent1">
                    <a:lumMod val="75000"/>
                  </a:schemeClr>
                </a:solidFill>
                <a:latin typeface="Calibri" panose="020F0502020204030204" pitchFamily="34" charset="0"/>
                <a:cs typeface="Calibri" panose="020F0502020204030204" pitchFamily="34" charset="0"/>
              </a:rPr>
              <a:t>Giuseppe Meoli, </a:t>
            </a:r>
            <a:r>
              <a:rPr lang="it-IT" sz="2000" baseline="30000" dirty="0">
                <a:solidFill>
                  <a:schemeClr val="accent1">
                    <a:lumMod val="75000"/>
                  </a:schemeClr>
                </a:solidFill>
                <a:latin typeface="Calibri" panose="020F0502020204030204" pitchFamily="34" charset="0"/>
                <a:cs typeface="Calibri" panose="020F0502020204030204" pitchFamily="34" charset="0"/>
              </a:rPr>
              <a:t>1</a:t>
            </a:r>
            <a:r>
              <a:rPr lang="it-IT" sz="2000" dirty="0">
                <a:solidFill>
                  <a:schemeClr val="accent1">
                    <a:lumMod val="75000"/>
                  </a:schemeClr>
                </a:solidFill>
                <a:latin typeface="Calibri" panose="020F0502020204030204" pitchFamily="34" charset="0"/>
                <a:cs typeface="Calibri" panose="020F0502020204030204" pitchFamily="34" charset="0"/>
              </a:rPr>
              <a:t>Giampaolo Ferraioli</a:t>
            </a:r>
          </a:p>
          <a:p>
            <a:pPr algn="ctr"/>
            <a:r>
              <a:rPr lang="it-IT" sz="2000" baseline="30000" dirty="0">
                <a:solidFill>
                  <a:schemeClr val="accent1">
                    <a:lumMod val="75000"/>
                  </a:schemeClr>
                </a:solidFill>
                <a:latin typeface="Calibri" panose="020F0502020204030204" pitchFamily="34" charset="0"/>
                <a:cs typeface="Calibri" panose="020F0502020204030204" pitchFamily="34" charset="0"/>
              </a:rPr>
              <a:t>1</a:t>
            </a:r>
            <a:r>
              <a:rPr lang="it-IT" sz="2000" dirty="0">
                <a:solidFill>
                  <a:schemeClr val="accent1">
                    <a:lumMod val="75000"/>
                  </a:schemeClr>
                </a:solidFill>
                <a:latin typeface="Calibri" panose="020F0502020204030204" pitchFamily="34" charset="0"/>
                <a:cs typeface="Calibri" panose="020F0502020204030204" pitchFamily="34" charset="0"/>
              </a:rPr>
              <a:t>Università degli Studi di Napoli Parthenope, </a:t>
            </a:r>
            <a:r>
              <a:rPr lang="it-IT" sz="2000" baseline="30000" dirty="0">
                <a:solidFill>
                  <a:schemeClr val="accent1">
                    <a:lumMod val="75000"/>
                  </a:schemeClr>
                </a:solidFill>
                <a:latin typeface="Calibri" panose="020F0502020204030204" pitchFamily="34" charset="0"/>
                <a:cs typeface="Calibri" panose="020F0502020204030204" pitchFamily="34" charset="0"/>
              </a:rPr>
              <a:t>2</a:t>
            </a:r>
            <a:r>
              <a:rPr lang="it-IT" sz="2000" dirty="0">
                <a:solidFill>
                  <a:schemeClr val="accent1">
                    <a:lumMod val="75000"/>
                  </a:schemeClr>
                </a:solidFill>
                <a:latin typeface="Calibri" panose="020F0502020204030204" pitchFamily="34" charset="0"/>
                <a:cs typeface="Calibri" panose="020F0502020204030204" pitchFamily="34" charset="0"/>
              </a:rPr>
              <a:t>MAPSAT</a:t>
            </a:r>
          </a:p>
          <a:p>
            <a:pPr algn="ctr"/>
            <a:endParaRPr lang="it-IT" sz="16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DDC216-A3A0-9696-88A0-20897F758158}"/>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EFFA3D8E-B70D-B079-CDED-F9201E00CF1F}"/>
              </a:ext>
            </a:extLst>
          </p:cNvPr>
          <p:cNvSpPr txBox="1"/>
          <p:nvPr/>
        </p:nvSpPr>
        <p:spPr>
          <a:xfrm>
            <a:off x="47322" y="3705101"/>
            <a:ext cx="5909858" cy="369332"/>
          </a:xfrm>
          <a:prstGeom prst="rect">
            <a:avLst/>
          </a:prstGeom>
          <a:noFill/>
        </p:spPr>
        <p:txBody>
          <a:bodyPr wrap="square" rtlCol="0">
            <a:spAutoFit/>
          </a:bodyPr>
          <a:lstStyle/>
          <a:p>
            <a:r>
              <a:rPr lang="it-IT" b="1" dirty="0">
                <a:solidFill>
                  <a:srgbClr val="0070C0"/>
                </a:solidFill>
                <a:latin typeface="Calibri" panose="020F0502020204030204" pitchFamily="34" charset="0"/>
                <a:cs typeface="Calibri" panose="020F0502020204030204" pitchFamily="34" charset="0"/>
              </a:rPr>
              <a:t>Sistemi di Telerilevamento e </a:t>
            </a:r>
            <a:r>
              <a:rPr lang="it-IT" b="1" dirty="0" err="1">
                <a:solidFill>
                  <a:srgbClr val="0070C0"/>
                </a:solidFill>
                <a:latin typeface="Calibri" panose="020F0502020204030204" pitchFamily="34" charset="0"/>
                <a:cs typeface="Calibri" panose="020F0502020204030204" pitchFamily="34" charset="0"/>
              </a:rPr>
              <a:t>detection</a:t>
            </a:r>
            <a:r>
              <a:rPr lang="it-IT" b="1" dirty="0">
                <a:solidFill>
                  <a:srgbClr val="0070C0"/>
                </a:solidFill>
                <a:latin typeface="Calibri" panose="020F0502020204030204" pitchFamily="34" charset="0"/>
                <a:cs typeface="Calibri" panose="020F0502020204030204" pitchFamily="34" charset="0"/>
              </a:rPr>
              <a:t> di plastiche</a:t>
            </a:r>
          </a:p>
        </p:txBody>
      </p:sp>
      <p:pic>
        <p:nvPicPr>
          <p:cNvPr id="11" name="Immagine 10">
            <a:extLst>
              <a:ext uri="{FF2B5EF4-FFF2-40B4-BE49-F238E27FC236}">
                <a16:creationId xmlns:a16="http://schemas.microsoft.com/office/drawing/2014/main" id="{CA0D31D6-9965-6EBC-975D-55F35EFAF0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233"/>
          <a:stretch/>
        </p:blipFill>
        <p:spPr>
          <a:xfrm>
            <a:off x="1330999" y="1034429"/>
            <a:ext cx="3233405" cy="1515543"/>
          </a:xfrm>
          <a:prstGeom prst="rect">
            <a:avLst/>
          </a:prstGeom>
        </p:spPr>
      </p:pic>
      <p:sp>
        <p:nvSpPr>
          <p:cNvPr id="13" name="Rettangolo 12">
            <a:extLst>
              <a:ext uri="{FF2B5EF4-FFF2-40B4-BE49-F238E27FC236}">
                <a16:creationId xmlns:a16="http://schemas.microsoft.com/office/drawing/2014/main" id="{17B3E2C4-4C62-6217-4B31-7C4266E2AF05}"/>
              </a:ext>
            </a:extLst>
          </p:cNvPr>
          <p:cNvSpPr/>
          <p:nvPr/>
        </p:nvSpPr>
        <p:spPr>
          <a:xfrm>
            <a:off x="47323" y="2731279"/>
            <a:ext cx="9657991" cy="781466"/>
          </a:xfrm>
          <a:prstGeom prst="rect">
            <a:avLst/>
          </a:prstGeom>
        </p:spPr>
        <p:txBody>
          <a:bodyPr wrap="square" lIns="90000">
            <a:noAutofit/>
          </a:bodyPr>
          <a:lstStyle/>
          <a:p>
            <a:pPr algn="just">
              <a:spcAft>
                <a:spcPts val="0"/>
              </a:spcAft>
            </a:pPr>
            <a:r>
              <a:rPr lang="it-IT" sz="1600" dirty="0">
                <a:solidFill>
                  <a:srgbClr val="0070C0"/>
                </a:solidFill>
                <a:latin typeface="Calibri" panose="020F0502020204030204" pitchFamily="34" charset="0"/>
                <a:cs typeface="Calibri" panose="020F0502020204030204" pitchFamily="34" charset="0"/>
              </a:rPr>
              <a:t>Sistemi passivi: il segnale è generato da una fonte esterna (luce solare, oggetto stesso</a:t>
            </a:r>
            <a:r>
              <a:rPr lang="is-IS" sz="1600" dirty="0">
                <a:solidFill>
                  <a:srgbClr val="0070C0"/>
                </a:solidFill>
                <a:latin typeface="Calibri" panose="020F0502020204030204" pitchFamily="34" charset="0"/>
                <a:cs typeface="Calibri" panose="020F0502020204030204" pitchFamily="34" charset="0"/>
              </a:rPr>
              <a:t>…) – sistemi ottici, </a:t>
            </a:r>
            <a:r>
              <a:rPr lang="is-IS" sz="1600" dirty="0">
                <a:solidFill>
                  <a:srgbClr val="00B050"/>
                </a:solidFill>
                <a:latin typeface="Calibri" panose="020F0502020204030204" pitchFamily="34" charset="0"/>
                <a:cs typeface="Calibri" panose="020F0502020204030204" pitchFamily="34" charset="0"/>
              </a:rPr>
              <a:t>multispettrali</a:t>
            </a:r>
            <a:r>
              <a:rPr lang="is-IS" sz="1600" dirty="0">
                <a:solidFill>
                  <a:srgbClr val="0070C0"/>
                </a:solidFill>
                <a:latin typeface="Calibri" panose="020F0502020204030204" pitchFamily="34" charset="0"/>
                <a:cs typeface="Calibri" panose="020F0502020204030204" pitchFamily="34" charset="0"/>
              </a:rPr>
              <a:t>, iperspettali, infrarosso termico</a:t>
            </a:r>
          </a:p>
          <a:p>
            <a:pPr algn="just">
              <a:spcAft>
                <a:spcPts val="0"/>
              </a:spcAft>
            </a:pPr>
            <a:r>
              <a:rPr lang="is-IS" sz="1600" dirty="0">
                <a:solidFill>
                  <a:srgbClr val="0070C0"/>
                </a:solidFill>
                <a:latin typeface="Calibri" panose="020F0502020204030204" pitchFamily="34" charset="0"/>
                <a:cs typeface="Calibri" panose="020F0502020204030204" pitchFamily="34" charset="0"/>
              </a:rPr>
              <a:t>Sistemi attivi: il segnale è generato e trasmesso dal sistema di telerilevamento – sistemi lidar, radar (RAR, </a:t>
            </a:r>
            <a:r>
              <a:rPr lang="is-IS" sz="1600" dirty="0">
                <a:solidFill>
                  <a:srgbClr val="FF0000"/>
                </a:solidFill>
                <a:latin typeface="Calibri" panose="020F0502020204030204" pitchFamily="34" charset="0"/>
                <a:cs typeface="Calibri" panose="020F0502020204030204" pitchFamily="34" charset="0"/>
              </a:rPr>
              <a:t>SAR</a:t>
            </a:r>
            <a:r>
              <a:rPr lang="is-IS" sz="1600" dirty="0">
                <a:solidFill>
                  <a:srgbClr val="0070C0"/>
                </a:solidFill>
                <a:latin typeface="Calibri" panose="020F0502020204030204" pitchFamily="34" charset="0"/>
                <a:cs typeface="Calibri" panose="020F0502020204030204" pitchFamily="34" charset="0"/>
              </a:rPr>
              <a:t>)</a:t>
            </a:r>
            <a:endParaRPr lang="it-IT" sz="1600"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3E7AB8F6-FC4B-E92B-8966-60D52B843BC0}"/>
              </a:ext>
            </a:extLst>
          </p:cNvPr>
          <p:cNvSpPr/>
          <p:nvPr/>
        </p:nvSpPr>
        <p:spPr>
          <a:xfrm>
            <a:off x="47323" y="4091782"/>
            <a:ext cx="9657991" cy="584775"/>
          </a:xfrm>
          <a:prstGeom prst="rect">
            <a:avLst/>
          </a:prstGeom>
        </p:spPr>
        <p:txBody>
          <a:bodyPr wrap="square">
            <a:spAutoFit/>
          </a:bodyPr>
          <a:lstStyle/>
          <a:p>
            <a:r>
              <a:rPr lang="it-IT" sz="1600" u="sng" dirty="0">
                <a:solidFill>
                  <a:srgbClr val="0070C0"/>
                </a:solidFill>
                <a:latin typeface="Calibri" panose="020F0502020204030204" pitchFamily="34" charset="0"/>
                <a:cs typeface="Calibri" panose="020F0502020204030204" pitchFamily="34" charset="0"/>
              </a:rPr>
              <a:t>Nessuno dei sensori già in orbita </a:t>
            </a:r>
            <a:r>
              <a:rPr lang="it-IT" sz="1600" dirty="0">
                <a:solidFill>
                  <a:srgbClr val="0070C0"/>
                </a:solidFill>
                <a:latin typeface="Calibri" panose="020F0502020204030204" pitchFamily="34" charset="0"/>
                <a:cs typeface="Calibri" panose="020F0502020204030204" pitchFamily="34" charset="0"/>
              </a:rPr>
              <a:t>o pianificati per il lancio è stato pensato esplicitamente per l’identificazione della plastica marina</a:t>
            </a:r>
            <a:endParaRPr lang="it-IT" sz="1600" dirty="0"/>
          </a:p>
        </p:txBody>
      </p:sp>
      <p:sp>
        <p:nvSpPr>
          <p:cNvPr id="12" name="CasellaDiTesto 11">
            <a:extLst>
              <a:ext uri="{FF2B5EF4-FFF2-40B4-BE49-F238E27FC236}">
                <a16:creationId xmlns:a16="http://schemas.microsoft.com/office/drawing/2014/main" id="{07970662-EBA1-87EE-BEBB-73362D629B7D}"/>
              </a:ext>
            </a:extLst>
          </p:cNvPr>
          <p:cNvSpPr txBox="1"/>
          <p:nvPr/>
        </p:nvSpPr>
        <p:spPr>
          <a:xfrm>
            <a:off x="112406" y="588981"/>
            <a:ext cx="9276038" cy="369332"/>
          </a:xfrm>
          <a:prstGeom prst="rect">
            <a:avLst/>
          </a:prstGeom>
          <a:noFill/>
        </p:spPr>
        <p:txBody>
          <a:bodyPr wrap="square" rtlCol="0">
            <a:spAutoFit/>
          </a:bodyPr>
          <a:lstStyle>
            <a:defPPr>
              <a:defRPr lang="it-IT"/>
            </a:defPPr>
            <a:lvl1pPr>
              <a:defRPr b="1">
                <a:solidFill>
                  <a:srgbClr val="0070C0"/>
                </a:solidFill>
                <a:latin typeface="Calibri" panose="020F0502020204030204" pitchFamily="34" charset="0"/>
                <a:cs typeface="Calibri" panose="020F0502020204030204" pitchFamily="34" charset="0"/>
              </a:defRPr>
            </a:lvl1pPr>
          </a:lstStyle>
          <a:p>
            <a:r>
              <a:rPr lang="it-IT" dirty="0"/>
              <a:t>Sistemi di Telerilevamento</a:t>
            </a:r>
          </a:p>
        </p:txBody>
      </p:sp>
      <p:sp>
        <p:nvSpPr>
          <p:cNvPr id="4" name="Rettangolo 3">
            <a:extLst>
              <a:ext uri="{FF2B5EF4-FFF2-40B4-BE49-F238E27FC236}">
                <a16:creationId xmlns:a16="http://schemas.microsoft.com/office/drawing/2014/main" id="{6BDF80EA-FA36-6E96-115A-AD47944B8799}"/>
              </a:ext>
            </a:extLst>
          </p:cNvPr>
          <p:cNvSpPr/>
          <p:nvPr/>
        </p:nvSpPr>
        <p:spPr>
          <a:xfrm>
            <a:off x="47322" y="4636121"/>
            <a:ext cx="9705314" cy="584775"/>
          </a:xfrm>
          <a:prstGeom prst="rect">
            <a:avLst/>
          </a:prstGeom>
        </p:spPr>
        <p:txBody>
          <a:bodyPr wrap="square">
            <a:spAutoFit/>
          </a:bodyPr>
          <a:lstStyle/>
          <a:p>
            <a:r>
              <a:rPr lang="it-IT" sz="1600" b="1" dirty="0">
                <a:solidFill>
                  <a:srgbClr val="0070C0"/>
                </a:solidFill>
                <a:latin typeface="Calibri" panose="020F0502020204030204" pitchFamily="34" charset="0"/>
                <a:cs typeface="Calibri" panose="020F0502020204030204" pitchFamily="34" charset="0"/>
              </a:rPr>
              <a:t>Difficoltà: </a:t>
            </a:r>
            <a:r>
              <a:rPr lang="it-IT" sz="1600" dirty="0">
                <a:solidFill>
                  <a:srgbClr val="0070C0"/>
                </a:solidFill>
                <a:latin typeface="Calibri" panose="020F0502020204030204" pitchFamily="34" charset="0"/>
                <a:cs typeface="Calibri" panose="020F0502020204030204" pitchFamily="34" charset="0"/>
              </a:rPr>
              <a:t>Ampia varietà di tipi, dimensioni, forme, composizione chimica e galleggiamento dei detriti marini;  varie condizione del mare,  condizioni di luce e livelli di torbidità; </a:t>
            </a:r>
            <a:endParaRPr lang="it-IT" sz="1600" dirty="0"/>
          </a:p>
        </p:txBody>
      </p:sp>
      <p:pic>
        <p:nvPicPr>
          <p:cNvPr id="14" name="Immagine 13">
            <a:extLst>
              <a:ext uri="{FF2B5EF4-FFF2-40B4-BE49-F238E27FC236}">
                <a16:creationId xmlns:a16="http://schemas.microsoft.com/office/drawing/2014/main" id="{1254A50B-D903-8FB3-0B63-66C1BA0FC75D}"/>
              </a:ext>
            </a:extLst>
          </p:cNvPr>
          <p:cNvPicPr>
            <a:picLocks noChangeAspect="1"/>
          </p:cNvPicPr>
          <p:nvPr/>
        </p:nvPicPr>
        <p:blipFill>
          <a:blip r:embed="rId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177706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DDC216-A3A0-9696-88A0-20897F758158}"/>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EFFA3D8E-B70D-B079-CDED-F9201E00CF1F}"/>
              </a:ext>
            </a:extLst>
          </p:cNvPr>
          <p:cNvSpPr txBox="1"/>
          <p:nvPr/>
        </p:nvSpPr>
        <p:spPr>
          <a:xfrm>
            <a:off x="112405" y="449247"/>
            <a:ext cx="5391411" cy="369332"/>
          </a:xfrm>
          <a:prstGeom prst="rect">
            <a:avLst/>
          </a:prstGeom>
          <a:noFill/>
        </p:spPr>
        <p:txBody>
          <a:bodyPr wrap="square" rtlCol="0">
            <a:spAutoFit/>
          </a:bodyPr>
          <a:lstStyle>
            <a:defPPr>
              <a:defRPr lang="it-IT"/>
            </a:defPPr>
            <a:lvl1pPr>
              <a:defRPr b="1">
                <a:solidFill>
                  <a:srgbClr val="0070C0"/>
                </a:solidFill>
                <a:latin typeface="Calibri" panose="020F0502020204030204" pitchFamily="34" charset="0"/>
                <a:cs typeface="Calibri" panose="020F0502020204030204" pitchFamily="34" charset="0"/>
              </a:defRPr>
            </a:lvl1pPr>
          </a:lstStyle>
          <a:p>
            <a:r>
              <a:rPr lang="it-IT" dirty="0"/>
              <a:t>Limiti e vantaggi dei vari sensori</a:t>
            </a:r>
          </a:p>
        </p:txBody>
      </p:sp>
      <p:sp>
        <p:nvSpPr>
          <p:cNvPr id="12" name="Segnaposto contenuto 2">
            <a:extLst>
              <a:ext uri="{FF2B5EF4-FFF2-40B4-BE49-F238E27FC236}">
                <a16:creationId xmlns:a16="http://schemas.microsoft.com/office/drawing/2014/main" id="{FD2096DB-0C66-048A-CD13-C3B03D218A4C}"/>
              </a:ext>
            </a:extLst>
          </p:cNvPr>
          <p:cNvSpPr txBox="1">
            <a:spLocks/>
          </p:cNvSpPr>
          <p:nvPr/>
        </p:nvSpPr>
        <p:spPr>
          <a:xfrm>
            <a:off x="0" y="923399"/>
            <a:ext cx="5879092" cy="903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it-IT" sz="1400" b="1" dirty="0">
                <a:latin typeface="Calibri" panose="020F0502020204030204" pitchFamily="34" charset="0"/>
                <a:cs typeface="Calibri" panose="020F0502020204030204" pitchFamily="34" charset="0"/>
              </a:rPr>
              <a:t>Lidar</a:t>
            </a:r>
            <a:r>
              <a:rPr lang="it-IT" sz="1400" dirty="0">
                <a:latin typeface="Calibri" panose="020F0502020204030204" pitchFamily="34" charset="0"/>
                <a:cs typeface="Calibri" panose="020F0502020204030204" pitchFamily="34" charset="0"/>
              </a:rPr>
              <a:t> </a:t>
            </a:r>
            <a:r>
              <a:rPr lang="it-IT" sz="1400" dirty="0">
                <a:solidFill>
                  <a:srgbClr val="0070C0"/>
                </a:solidFill>
                <a:latin typeface="Calibri" panose="020F0502020204030204" pitchFamily="34" charset="0"/>
                <a:cs typeface="Calibri" panose="020F0502020204030204" pitchFamily="34" charset="0"/>
              </a:rPr>
              <a:t>(light detection and ranging system) </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PRO</a:t>
            </a:r>
            <a:r>
              <a:rPr lang="it-IT" sz="1400" dirty="0">
                <a:solidFill>
                  <a:srgbClr val="0070C0"/>
                </a:solidFill>
                <a:latin typeface="Calibri" panose="020F0502020204030204" pitchFamily="34" charset="0"/>
                <a:cs typeface="Calibri" panose="020F0502020204030204" pitchFamily="34" charset="0"/>
              </a:rPr>
              <a:t>: rilievo e tracciamento di oggetti di grandi dimensioni; riduzione falsi allarmi causati da onde, nuvole, </a:t>
            </a:r>
            <a:r>
              <a:rPr lang="it-IT" sz="1400" dirty="0" err="1">
                <a:solidFill>
                  <a:srgbClr val="0070C0"/>
                </a:solidFill>
                <a:latin typeface="Calibri" panose="020F0502020204030204" pitchFamily="34" charset="0"/>
                <a:cs typeface="Calibri" panose="020F0502020204030204" pitchFamily="34" charset="0"/>
              </a:rPr>
              <a:t>sunglint</a:t>
            </a:r>
            <a:r>
              <a:rPr lang="it-IT" sz="1400" dirty="0">
                <a:solidFill>
                  <a:srgbClr val="0070C0"/>
                </a:solidFill>
                <a:latin typeface="Calibri" panose="020F0502020204030204" pitchFamily="34" charset="0"/>
                <a:cs typeface="Calibri" panose="020F0502020204030204" pitchFamily="34" charset="0"/>
              </a:rPr>
              <a:t> </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CONTRO</a:t>
            </a:r>
            <a:r>
              <a:rPr lang="it-IT" sz="1400" dirty="0">
                <a:solidFill>
                  <a:srgbClr val="0070C0"/>
                </a:solidFill>
                <a:latin typeface="Calibri" panose="020F0502020204030204" pitchFamily="34" charset="0"/>
                <a:cs typeface="Calibri" panose="020F0502020204030204" pitchFamily="34" charset="0"/>
              </a:rPr>
              <a:t>: solo aviotrasportato, costo; quantità di dati presenti su aree di interesse; swath stretto</a:t>
            </a:r>
          </a:p>
          <a:p>
            <a:pPr marL="0" indent="0" algn="just">
              <a:buFont typeface="Arial" panose="020B0604020202020204" pitchFamily="34" charset="0"/>
              <a:buNone/>
            </a:pPr>
            <a:endParaRPr lang="it-IT" sz="1400" dirty="0"/>
          </a:p>
        </p:txBody>
      </p:sp>
      <p:sp>
        <p:nvSpPr>
          <p:cNvPr id="8" name="Segnaposto contenuto 2">
            <a:extLst>
              <a:ext uri="{FF2B5EF4-FFF2-40B4-BE49-F238E27FC236}">
                <a16:creationId xmlns:a16="http://schemas.microsoft.com/office/drawing/2014/main" id="{0DDAB780-C87A-41D9-F4BA-34EDDC72DD99}"/>
              </a:ext>
            </a:extLst>
          </p:cNvPr>
          <p:cNvSpPr txBox="1">
            <a:spLocks/>
          </p:cNvSpPr>
          <p:nvPr/>
        </p:nvSpPr>
        <p:spPr>
          <a:xfrm>
            <a:off x="0" y="2163280"/>
            <a:ext cx="9832063" cy="2986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it-IT" sz="1400" b="1" dirty="0">
                <a:latin typeface="Calibri" panose="020F0502020204030204" pitchFamily="34" charset="0"/>
                <a:cs typeface="Calibri" panose="020F0502020204030204" pitchFamily="34" charset="0"/>
              </a:rPr>
              <a:t>Iperspettrali</a:t>
            </a:r>
            <a:endParaRPr lang="it-IT" sz="1400" dirty="0">
              <a:latin typeface="Calibri" panose="020F0502020204030204" pitchFamily="34" charset="0"/>
              <a:cs typeface="Calibri" panose="020F0502020204030204" pitchFamily="34" charset="0"/>
            </a:endParaRP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PRO</a:t>
            </a:r>
            <a:r>
              <a:rPr lang="it-IT" sz="1400" dirty="0">
                <a:solidFill>
                  <a:srgbClr val="0070C0"/>
                </a:solidFill>
                <a:latin typeface="Calibri" panose="020F0502020204030204" pitchFamily="34" charset="0"/>
                <a:cs typeface="Calibri" panose="020F0502020204030204" pitchFamily="34" charset="0"/>
              </a:rPr>
              <a:t>: ampia e migliore risoluzione spettrale che corrisponde alle lunghezze d'onda potenzialmente utilizzabili per il rilevamento di detriti plastici marini  </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CONTRO</a:t>
            </a:r>
            <a:r>
              <a:rPr lang="it-IT" sz="1400" dirty="0">
                <a:solidFill>
                  <a:srgbClr val="0070C0"/>
                </a:solidFill>
                <a:latin typeface="Calibri" panose="020F0502020204030204" pitchFamily="34" charset="0"/>
                <a:cs typeface="Calibri" panose="020F0502020204030204" pitchFamily="34" charset="0"/>
              </a:rPr>
              <a:t>: risoluzione spaziale grossolana; basse frequenze di rivisitazione temporale; dati difficilmente reperibili su aree di interesse; tecniche in fase di sviluppo; </a:t>
            </a:r>
          </a:p>
          <a:p>
            <a:pPr marL="285750" indent="-285750" algn="just"/>
            <a:r>
              <a:rPr lang="it-IT" sz="1400" b="1" dirty="0">
                <a:solidFill>
                  <a:srgbClr val="FF0000"/>
                </a:solidFill>
                <a:latin typeface="Calibri" panose="020F0502020204030204" pitchFamily="34" charset="0"/>
                <a:cs typeface="Calibri" panose="020F0502020204030204" pitchFamily="34" charset="0"/>
              </a:rPr>
              <a:t>Multispettrali</a:t>
            </a:r>
            <a:r>
              <a:rPr lang="it-IT" sz="1400" dirty="0">
                <a:solidFill>
                  <a:srgbClr val="FF0000"/>
                </a:solidFill>
                <a:latin typeface="Calibri" panose="020F0502020204030204" pitchFamily="34" charset="0"/>
                <a:cs typeface="Calibri" panose="020F0502020204030204" pitchFamily="34" charset="0"/>
              </a:rPr>
              <a:t>: </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PRO</a:t>
            </a:r>
            <a:r>
              <a:rPr lang="it-IT" sz="1400" dirty="0">
                <a:solidFill>
                  <a:srgbClr val="0070C0"/>
                </a:solidFill>
                <a:latin typeface="Calibri" panose="020F0502020204030204" pitchFamily="34" charset="0"/>
                <a:cs typeface="Calibri" panose="020F0502020204030204" pitchFamily="34" charset="0"/>
              </a:rPr>
              <a:t>: acquisizioni continue e su tutta la superficie marina; risoluzioni elevate</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CONTRO</a:t>
            </a:r>
            <a:r>
              <a:rPr lang="it-IT" sz="1400" dirty="0">
                <a:solidFill>
                  <a:srgbClr val="0070C0"/>
                </a:solidFill>
                <a:latin typeface="Calibri" panose="020F0502020204030204" pitchFamily="34" charset="0"/>
                <a:cs typeface="Calibri" panose="020F0502020204030204" pitchFamily="34" charset="0"/>
              </a:rPr>
              <a:t>: difficoltà in caso di presenza di nuvole, ombre, riflessi del sole, mare mosso </a:t>
            </a:r>
          </a:p>
          <a:p>
            <a:pPr marL="285750" indent="-285750" algn="just"/>
            <a:r>
              <a:rPr lang="it-IT" sz="1400" b="1" dirty="0">
                <a:solidFill>
                  <a:srgbClr val="FF0000"/>
                </a:solidFill>
                <a:latin typeface="Calibri" panose="020F0502020204030204" pitchFamily="34" charset="0"/>
                <a:cs typeface="Calibri" panose="020F0502020204030204" pitchFamily="34" charset="0"/>
              </a:rPr>
              <a:t>RADAR</a:t>
            </a:r>
            <a:r>
              <a:rPr lang="it-IT" sz="1400" dirty="0">
                <a:solidFill>
                  <a:srgbClr val="FF0000"/>
                </a:solidFill>
                <a:latin typeface="Calibri" panose="020F0502020204030204" pitchFamily="34" charset="0"/>
                <a:cs typeface="Calibri" panose="020F0502020204030204" pitchFamily="34" charset="0"/>
              </a:rPr>
              <a:t>: </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PRO</a:t>
            </a:r>
            <a:r>
              <a:rPr lang="it-IT" sz="1400" dirty="0">
                <a:solidFill>
                  <a:srgbClr val="0070C0"/>
                </a:solidFill>
                <a:latin typeface="Calibri" panose="020F0502020204030204" pitchFamily="34" charset="0"/>
                <a:cs typeface="Calibri" panose="020F0502020204030204" pitchFamily="34" charset="0"/>
              </a:rPr>
              <a:t>: acquisizioni in qualsiasi condizione atmosferica e day/night</a:t>
            </a:r>
          </a:p>
          <a:p>
            <a:pPr lvl="1" algn="just">
              <a:buFont typeface="Wingdings" pitchFamily="2" charset="2"/>
              <a:buChar char="ü"/>
            </a:pPr>
            <a:r>
              <a:rPr lang="it-IT" sz="1400" b="1" dirty="0">
                <a:solidFill>
                  <a:srgbClr val="0070C0"/>
                </a:solidFill>
                <a:latin typeface="Calibri" panose="020F0502020204030204" pitchFamily="34" charset="0"/>
                <a:cs typeface="Calibri" panose="020F0502020204030204" pitchFamily="34" charset="0"/>
              </a:rPr>
              <a:t>CONTRO</a:t>
            </a:r>
            <a:r>
              <a:rPr lang="it-IT" sz="1400" dirty="0">
                <a:solidFill>
                  <a:srgbClr val="0070C0"/>
                </a:solidFill>
                <a:latin typeface="Calibri" panose="020F0502020204030204" pitchFamily="34" charset="0"/>
                <a:cs typeface="Calibri" panose="020F0502020204030204" pitchFamily="34" charset="0"/>
              </a:rPr>
              <a:t>: solo inquinamento superficiale; falsi allarmi legati a venti locali</a:t>
            </a:r>
          </a:p>
        </p:txBody>
      </p:sp>
      <p:pic>
        <p:nvPicPr>
          <p:cNvPr id="7" name="Immagine 6" descr="Immagine che contiene testo, elettronico&#10;&#10;Descrizione generata automaticamente">
            <a:extLst>
              <a:ext uri="{FF2B5EF4-FFF2-40B4-BE49-F238E27FC236}">
                <a16:creationId xmlns:a16="http://schemas.microsoft.com/office/drawing/2014/main" id="{24CF4D7D-CD69-12A0-BD5E-427E69E87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0945" y="3461274"/>
            <a:ext cx="2761118" cy="1551851"/>
          </a:xfrm>
          <a:prstGeom prst="rect">
            <a:avLst/>
          </a:prstGeom>
        </p:spPr>
      </p:pic>
      <p:pic>
        <p:nvPicPr>
          <p:cNvPr id="11" name="Immagine 10">
            <a:extLst>
              <a:ext uri="{FF2B5EF4-FFF2-40B4-BE49-F238E27FC236}">
                <a16:creationId xmlns:a16="http://schemas.microsoft.com/office/drawing/2014/main" id="{78791B23-4391-1CC7-E9D2-E89C9AF13740}"/>
              </a:ext>
            </a:extLst>
          </p:cNvPr>
          <p:cNvPicPr>
            <a:picLocks noChangeAspect="1"/>
          </p:cNvPicPr>
          <p:nvPr/>
        </p:nvPicPr>
        <p:blipFill>
          <a:blip r:embed="rId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242534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23528" y="408521"/>
            <a:ext cx="3424742" cy="646331"/>
          </a:xfrm>
          <a:prstGeom prst="rect">
            <a:avLst/>
          </a:prstGeom>
          <a:noFill/>
        </p:spPr>
        <p:txBody>
          <a:bodyPr wrap="square" rtlCol="0">
            <a:spAutoFit/>
          </a:bodyPr>
          <a:lstStyle/>
          <a:p>
            <a:r>
              <a:rPr lang="it-IT" b="1" dirty="0">
                <a:solidFill>
                  <a:srgbClr val="0070C0"/>
                </a:solidFill>
                <a:latin typeface="Calibri" panose="020F0502020204030204" pitchFamily="34" charset="0"/>
                <a:cs typeface="Calibri" panose="020F0502020204030204" pitchFamily="34" charset="0"/>
              </a:rPr>
              <a:t>Aree di Indagine</a:t>
            </a:r>
          </a:p>
          <a:p>
            <a:pPr lvl="2"/>
            <a:endParaRPr lang="it-IT" i="1" dirty="0">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13EBE8FB-3B5E-4999-6522-77E015476A7E}"/>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3A60341B-C901-E9B8-78FC-9FF03A3EC1B6}"/>
              </a:ext>
            </a:extLst>
          </p:cNvPr>
          <p:cNvPicPr>
            <a:picLocks noChangeAspect="1"/>
          </p:cNvPicPr>
          <p:nvPr/>
        </p:nvPicPr>
        <p:blipFill>
          <a:blip r:embed="rId2"/>
          <a:stretch>
            <a:fillRect/>
          </a:stretch>
        </p:blipFill>
        <p:spPr>
          <a:xfrm>
            <a:off x="6379888" y="520860"/>
            <a:ext cx="3588331" cy="1224541"/>
          </a:xfrm>
          <a:prstGeom prst="rect">
            <a:avLst/>
          </a:prstGeom>
        </p:spPr>
      </p:pic>
      <p:graphicFrame>
        <p:nvGraphicFramePr>
          <p:cNvPr id="9" name="Tabella 8">
            <a:extLst>
              <a:ext uri="{FF2B5EF4-FFF2-40B4-BE49-F238E27FC236}">
                <a16:creationId xmlns:a16="http://schemas.microsoft.com/office/drawing/2014/main" id="{27B6FA2C-EF96-613E-8BE1-729209CEB144}"/>
              </a:ext>
            </a:extLst>
          </p:cNvPr>
          <p:cNvGraphicFramePr>
            <a:graphicFrameLocks noGrp="1"/>
          </p:cNvGraphicFramePr>
          <p:nvPr>
            <p:extLst>
              <p:ext uri="{D42A27DB-BD31-4B8C-83A1-F6EECF244321}">
                <p14:modId xmlns:p14="http://schemas.microsoft.com/office/powerpoint/2010/main" val="2946314799"/>
              </p:ext>
            </p:extLst>
          </p:nvPr>
        </p:nvGraphicFramePr>
        <p:xfrm>
          <a:off x="4800600" y="25604"/>
          <a:ext cx="5280025" cy="5605535"/>
        </p:xfrm>
        <a:graphic>
          <a:graphicData uri="http://schemas.openxmlformats.org/drawingml/2006/table">
            <a:tbl>
              <a:tblPr firstRow="1" firstCol="1" bandRow="1">
                <a:tableStyleId>{5C22544A-7EE6-4342-B048-85BDC9FD1C3A}</a:tableStyleId>
              </a:tblPr>
              <a:tblGrid>
                <a:gridCol w="220203">
                  <a:extLst>
                    <a:ext uri="{9D8B030D-6E8A-4147-A177-3AD203B41FA5}">
                      <a16:colId xmlns:a16="http://schemas.microsoft.com/office/drawing/2014/main" val="1699715285"/>
                    </a:ext>
                  </a:extLst>
                </a:gridCol>
                <a:gridCol w="1436122">
                  <a:extLst>
                    <a:ext uri="{9D8B030D-6E8A-4147-A177-3AD203B41FA5}">
                      <a16:colId xmlns:a16="http://schemas.microsoft.com/office/drawing/2014/main" val="3157075116"/>
                    </a:ext>
                  </a:extLst>
                </a:gridCol>
                <a:gridCol w="1622982">
                  <a:extLst>
                    <a:ext uri="{9D8B030D-6E8A-4147-A177-3AD203B41FA5}">
                      <a16:colId xmlns:a16="http://schemas.microsoft.com/office/drawing/2014/main" val="3616951354"/>
                    </a:ext>
                  </a:extLst>
                </a:gridCol>
                <a:gridCol w="1008362">
                  <a:extLst>
                    <a:ext uri="{9D8B030D-6E8A-4147-A177-3AD203B41FA5}">
                      <a16:colId xmlns:a16="http://schemas.microsoft.com/office/drawing/2014/main" val="1821676632"/>
                    </a:ext>
                  </a:extLst>
                </a:gridCol>
                <a:gridCol w="992356">
                  <a:extLst>
                    <a:ext uri="{9D8B030D-6E8A-4147-A177-3AD203B41FA5}">
                      <a16:colId xmlns:a16="http://schemas.microsoft.com/office/drawing/2014/main" val="1229192472"/>
                    </a:ext>
                  </a:extLst>
                </a:gridCol>
              </a:tblGrid>
              <a:tr h="219217">
                <a:tc>
                  <a:txBody>
                    <a:bodyPr/>
                    <a:lstStyle/>
                    <a:p>
                      <a:pPr algn="ct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noFill/>
                  </a:tcPr>
                </a:tc>
                <a:tc>
                  <a:txBody>
                    <a:bodyPr/>
                    <a:lstStyle/>
                    <a:p>
                      <a:pPr algn="ctr"/>
                      <a:r>
                        <a:rPr lang="it-IT" sz="1000" dirty="0">
                          <a:effectLst/>
                          <a:latin typeface="Calibri" panose="020F0502020204030204" pitchFamily="34" charset="0"/>
                          <a:ea typeface="Times New Roman" panose="02020603050405020304" pitchFamily="18" charset="0"/>
                          <a:cs typeface="Calibri" panose="020F0502020204030204" pitchFamily="34" charset="0"/>
                        </a:rPr>
                        <a:t>Progetto/Articolo</a:t>
                      </a:r>
                    </a:p>
                  </a:txBody>
                  <a:tcPr marL="18028" marR="18028" marT="0" marB="0" anchor="ctr"/>
                </a:tc>
                <a:tc>
                  <a:txBody>
                    <a:bodyPr/>
                    <a:lstStyle/>
                    <a:p>
                      <a:pPr algn="ctr"/>
                      <a:r>
                        <a:rPr lang="it-IT" sz="1000" dirty="0">
                          <a:effectLst/>
                          <a:latin typeface="Calibri" panose="020F0502020204030204" pitchFamily="34" charset="0"/>
                          <a:ea typeface="Times New Roman" panose="02020603050405020304" pitchFamily="18" charset="0"/>
                          <a:cs typeface="Calibri" panose="020F0502020204030204" pitchFamily="34" charset="0"/>
                        </a:rPr>
                        <a:t>Area</a:t>
                      </a:r>
                    </a:p>
                  </a:txBody>
                  <a:tcPr marL="18028" marR="18028" marT="0" marB="0" anchor="ctr"/>
                </a:tc>
                <a:tc>
                  <a:txBody>
                    <a:bodyPr/>
                    <a:lstStyle/>
                    <a:p>
                      <a:pPr algn="ctr"/>
                      <a:r>
                        <a:rPr lang="it-IT" sz="1000" dirty="0">
                          <a:effectLst/>
                          <a:latin typeface="Calibri" panose="020F0502020204030204" pitchFamily="34" charset="0"/>
                          <a:ea typeface="Times New Roman" panose="02020603050405020304" pitchFamily="18" charset="0"/>
                          <a:cs typeface="Calibri" panose="020F0502020204030204" pitchFamily="34" charset="0"/>
                        </a:rPr>
                        <a:t>Dati Sentinel-2</a:t>
                      </a:r>
                    </a:p>
                  </a:txBody>
                  <a:tcPr marL="18028" marR="18028" marT="0" marB="0" anchor="ctr"/>
                </a:tc>
                <a:tc>
                  <a:txBody>
                    <a:bodyPr/>
                    <a:lstStyle/>
                    <a:p>
                      <a:pPr algn="ctr"/>
                      <a:r>
                        <a:rPr lang="it-IT" sz="1000" dirty="0">
                          <a:effectLst/>
                          <a:latin typeface="Calibri" panose="020F0502020204030204" pitchFamily="34" charset="0"/>
                          <a:ea typeface="Times New Roman" panose="02020603050405020304" pitchFamily="18" charset="0"/>
                          <a:cs typeface="Calibri" panose="020F0502020204030204" pitchFamily="34" charset="0"/>
                        </a:rPr>
                        <a:t>Dati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Pleiades</a:t>
                      </a:r>
                      <a:r>
                        <a:rPr lang="it-IT" sz="1000" dirty="0">
                          <a:effectLst/>
                          <a:latin typeface="Calibri" panose="020F0502020204030204" pitchFamily="34" charset="0"/>
                          <a:ea typeface="Times New Roman" panose="02020603050405020304" pitchFamily="18" charset="0"/>
                          <a:cs typeface="Calibri" panose="020F0502020204030204" pitchFamily="34" charset="0"/>
                        </a:rPr>
                        <a:t>/WV3</a:t>
                      </a:r>
                    </a:p>
                  </a:txBody>
                  <a:tcPr marL="18028" marR="18028" marT="0" marB="0" anchor="ctr"/>
                </a:tc>
                <a:extLst>
                  <a:ext uri="{0D108BD9-81ED-4DB2-BD59-A6C34878D82A}">
                    <a16:rowId xmlns:a16="http://schemas.microsoft.com/office/drawing/2014/main" val="2376621848"/>
                  </a:ext>
                </a:extLst>
              </a:tr>
              <a:tr h="219217">
                <a:tc>
                  <a:txBody>
                    <a:bodyPr/>
                    <a:lstStyle/>
                    <a:p>
                      <a:pPr algn="ctr"/>
                      <a:r>
                        <a:rPr lang="it-IT" sz="1000" dirty="0">
                          <a:effectLst/>
                          <a:latin typeface="Calibri" panose="020F0502020204030204" pitchFamily="34" charset="0"/>
                          <a:cs typeface="Calibri" panose="020F0502020204030204" pitchFamily="34" charset="0"/>
                        </a:rPr>
                        <a:t>1</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b="1" dirty="0">
                          <a:effectLst/>
                          <a:latin typeface="Calibri" panose="020F0502020204030204" pitchFamily="34" charset="0"/>
                          <a:cs typeface="Calibri" panose="020F0502020204030204" pitchFamily="34" charset="0"/>
                        </a:rPr>
                        <a:t>Plastic </a:t>
                      </a:r>
                      <a:r>
                        <a:rPr lang="it-IT" sz="1000" b="1" dirty="0" err="1">
                          <a:effectLst/>
                          <a:latin typeface="Calibri" panose="020F0502020204030204" pitchFamily="34" charset="0"/>
                          <a:cs typeface="Calibri" panose="020F0502020204030204" pitchFamily="34" charset="0"/>
                        </a:rPr>
                        <a:t>Litter</a:t>
                      </a:r>
                      <a:r>
                        <a:rPr lang="it-IT" sz="1000" b="1" dirty="0">
                          <a:effectLst/>
                          <a:latin typeface="Calibri" panose="020F0502020204030204" pitchFamily="34" charset="0"/>
                          <a:cs typeface="Calibri" panose="020F0502020204030204" pitchFamily="34" charset="0"/>
                        </a:rPr>
                        <a:t> Project 2018</a:t>
                      </a:r>
                      <a:endParaRPr lang="it-IT"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en-US" sz="1000" dirty="0" err="1">
                          <a:effectLst/>
                          <a:latin typeface="Calibri" panose="020F0502020204030204" pitchFamily="34" charset="0"/>
                          <a:cs typeface="Calibri" panose="020F0502020204030204" pitchFamily="34" charset="0"/>
                        </a:rPr>
                        <a:t>Tsamakia</a:t>
                      </a:r>
                      <a:r>
                        <a:rPr lang="en-US" sz="1000" dirty="0">
                          <a:effectLst/>
                          <a:latin typeface="Calibri" panose="020F0502020204030204" pitchFamily="34" charset="0"/>
                          <a:cs typeface="Calibri" panose="020F0502020204030204" pitchFamily="34" charset="0"/>
                        </a:rPr>
                        <a:t> Beach - Grecia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2018/06/07</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2018/07/10</a:t>
                      </a:r>
                    </a:p>
                  </a:txBody>
                  <a:tcPr marL="18028" marR="18028" marT="0" marB="0" anchor="ctr"/>
                </a:tc>
                <a:extLst>
                  <a:ext uri="{0D108BD9-81ED-4DB2-BD59-A6C34878D82A}">
                    <a16:rowId xmlns:a16="http://schemas.microsoft.com/office/drawing/2014/main" val="2854229902"/>
                  </a:ext>
                </a:extLst>
              </a:tr>
              <a:tr h="219218">
                <a:tc rowSpan="7">
                  <a:txBody>
                    <a:bodyPr/>
                    <a:lstStyle/>
                    <a:p>
                      <a:pPr algn="ctr"/>
                      <a:r>
                        <a:rPr lang="it-IT" sz="1000" dirty="0">
                          <a:effectLst/>
                          <a:latin typeface="Calibri" panose="020F0502020204030204" pitchFamily="34" charset="0"/>
                          <a:cs typeface="Calibri" panose="020F0502020204030204" pitchFamily="34" charset="0"/>
                        </a:rPr>
                        <a:t>2</a:t>
                      </a:r>
                    </a:p>
                  </a:txBody>
                  <a:tcPr marL="18028" marR="18028" marT="0" marB="0" anchor="ctr"/>
                </a:tc>
                <a:tc rowSpan="7">
                  <a:txBody>
                    <a:bodyPr/>
                    <a:lstStyle/>
                    <a:p>
                      <a:pPr algn="ctr"/>
                      <a:r>
                        <a:rPr lang="en-US" sz="1000" b="1" dirty="0">
                          <a:effectLst/>
                          <a:latin typeface="Calibri" panose="020F0502020204030204" pitchFamily="34" charset="0"/>
                          <a:cs typeface="Calibri" panose="020F0502020204030204" pitchFamily="34" charset="0"/>
                        </a:rPr>
                        <a:t>Plastic Litter 2019 </a:t>
                      </a:r>
                      <a:endParaRPr lang="it-IT" sz="1000" b="1" dirty="0">
                        <a:effectLst/>
                        <a:latin typeface="Calibri" panose="020F0502020204030204" pitchFamily="34" charset="0"/>
                        <a:cs typeface="Calibri" panose="020F0502020204030204" pitchFamily="34"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South of Calabria, </a:t>
                      </a:r>
                      <a:r>
                        <a:rPr lang="it-IT" sz="1000" dirty="0" err="1">
                          <a:effectLst/>
                          <a:latin typeface="Calibri" panose="020F0502020204030204" pitchFamily="34" charset="0"/>
                          <a:cs typeface="Calibri" panose="020F0502020204030204" pitchFamily="34" charset="0"/>
                        </a:rPr>
                        <a:t>Italy</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2018/10/22</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2018/09/01</a:t>
                      </a:r>
                    </a:p>
                  </a:txBody>
                  <a:tcPr marL="18028" marR="18028" marT="0" marB="0" anchor="ctr"/>
                </a:tc>
                <a:extLst>
                  <a:ext uri="{0D108BD9-81ED-4DB2-BD59-A6C34878D82A}">
                    <a16:rowId xmlns:a16="http://schemas.microsoft.com/office/drawing/2014/main" val="4113447886"/>
                  </a:ext>
                </a:extLst>
              </a:tr>
              <a:tr h="219217">
                <a:tc vMerge="1">
                  <a:txBody>
                    <a:bodyPr/>
                    <a:lstStyle/>
                    <a:p>
                      <a:pPr algn="ctr"/>
                      <a:r>
                        <a:rPr lang="it-IT" sz="800" dirty="0">
                          <a:effectLst/>
                          <a:latin typeface="+mn-lt"/>
                        </a:rPr>
                        <a:t>5</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2019 - results. Medium and High probability targets. </a:t>
                      </a:r>
                      <a:r>
                        <a:rPr lang="it-IT" sz="800" dirty="0" err="1">
                          <a:effectLst/>
                          <a:latin typeface="+mn-lt"/>
                        </a:rPr>
                        <a:t>Mediterranean</a:t>
                      </a:r>
                      <a:r>
                        <a:rPr lang="it-IT" sz="800" dirty="0">
                          <a:effectLst/>
                          <a:latin typeface="+mn-lt"/>
                        </a:rPr>
                        <a:t> Sea from Sentinel-2. </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Po River Delta, </a:t>
                      </a:r>
                      <a:r>
                        <a:rPr lang="it-IT" sz="1000" dirty="0" err="1">
                          <a:effectLst/>
                          <a:latin typeface="Calibri" panose="020F0502020204030204" pitchFamily="34" charset="0"/>
                          <a:cs typeface="Calibri" panose="020F0502020204030204" pitchFamily="34" charset="0"/>
                        </a:rPr>
                        <a:t>Italy</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2018/08/29</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2018/07/14</a:t>
                      </a:r>
                    </a:p>
                  </a:txBody>
                  <a:tcPr marL="18028" marR="18028" marT="0" marB="0" anchor="ctr"/>
                </a:tc>
                <a:extLst>
                  <a:ext uri="{0D108BD9-81ED-4DB2-BD59-A6C34878D82A}">
                    <a16:rowId xmlns:a16="http://schemas.microsoft.com/office/drawing/2014/main" val="881327950"/>
                  </a:ext>
                </a:extLst>
              </a:tr>
              <a:tr h="146146">
                <a:tc vMerge="1">
                  <a:txBody>
                    <a:bodyPr/>
                    <a:lstStyle/>
                    <a:p>
                      <a:pPr algn="ctr"/>
                      <a:r>
                        <a:rPr lang="it-IT" sz="800" dirty="0">
                          <a:effectLst/>
                          <a:latin typeface="+mn-lt"/>
                        </a:rPr>
                        <a:t>6</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2019 - results. Medium and High probability targets. </a:t>
                      </a:r>
                      <a:r>
                        <a:rPr lang="it-IT" sz="800" dirty="0">
                          <a:effectLst/>
                          <a:latin typeface="+mn-lt"/>
                        </a:rPr>
                        <a:t>An area</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North of Crete, </a:t>
                      </a:r>
                      <a:r>
                        <a:rPr lang="it-IT" sz="1000" dirty="0" err="1">
                          <a:effectLst/>
                          <a:latin typeface="Calibri" panose="020F0502020204030204" pitchFamily="34" charset="0"/>
                          <a:cs typeface="Calibri" panose="020F0502020204030204" pitchFamily="34" charset="0"/>
                        </a:rPr>
                        <a:t>Greece</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2019/01/21</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2019/01/27</a:t>
                      </a:r>
                    </a:p>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2019/02/22</a:t>
                      </a:r>
                    </a:p>
                  </a:txBody>
                  <a:tcPr marL="18028" marR="18028" marT="0" marB="0" anchor="ctr"/>
                </a:tc>
                <a:extLst>
                  <a:ext uri="{0D108BD9-81ED-4DB2-BD59-A6C34878D82A}">
                    <a16:rowId xmlns:a16="http://schemas.microsoft.com/office/drawing/2014/main" val="554086290"/>
                  </a:ext>
                </a:extLst>
              </a:tr>
              <a:tr h="146146">
                <a:tc vMerge="1">
                  <a:txBody>
                    <a:bodyPr/>
                    <a:lstStyle/>
                    <a:p>
                      <a:pPr algn="ctr"/>
                      <a:r>
                        <a:rPr lang="it-IT" sz="800" dirty="0">
                          <a:effectLst/>
                          <a:latin typeface="+mn-lt"/>
                        </a:rPr>
                        <a:t>7</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2019 - Medium High Probability targets. </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en-US" sz="1000" dirty="0">
                          <a:effectLst/>
                          <a:latin typeface="Calibri" panose="020F0502020204030204" pitchFamily="34" charset="0"/>
                          <a:cs typeface="Calibri" panose="020F0502020204030204" pitchFamily="34" charset="0"/>
                        </a:rPr>
                        <a:t>North coast of Corsica, France (42.8°N, 9.3°W)</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2018/07/28</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2018/08/20</a:t>
                      </a:r>
                    </a:p>
                  </a:txBody>
                  <a:tcPr marL="18028" marR="18028" marT="0" marB="0" anchor="ctr"/>
                </a:tc>
                <a:extLst>
                  <a:ext uri="{0D108BD9-81ED-4DB2-BD59-A6C34878D82A}">
                    <a16:rowId xmlns:a16="http://schemas.microsoft.com/office/drawing/2014/main" val="3714937136"/>
                  </a:ext>
                </a:extLst>
              </a:tr>
              <a:tr h="146146">
                <a:tc vMerge="1">
                  <a:txBody>
                    <a:bodyPr/>
                    <a:lstStyle/>
                    <a:p>
                      <a:pPr algn="ctr"/>
                      <a:r>
                        <a:rPr lang="it-IT" sz="800" dirty="0">
                          <a:effectLst/>
                          <a:latin typeface="+mn-lt"/>
                        </a:rPr>
                        <a:t>8</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Project 2019 - validation. </a:t>
                      </a:r>
                      <a:r>
                        <a:rPr lang="en-US" sz="800" dirty="0" err="1">
                          <a:effectLst/>
                          <a:latin typeface="+mn-lt"/>
                        </a:rPr>
                        <a:t>Tsamakia</a:t>
                      </a:r>
                      <a:r>
                        <a:rPr lang="en-US" sz="800" dirty="0">
                          <a:effectLst/>
                          <a:latin typeface="+mn-lt"/>
                        </a:rPr>
                        <a:t> Beach.</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effectLst/>
                          <a:latin typeface="Calibri" panose="020F0502020204030204" pitchFamily="34" charset="0"/>
                          <a:cs typeface="Calibri" panose="020F0502020204030204" pitchFamily="34" charset="0"/>
                        </a:rPr>
                        <a:t>Tsamakia</a:t>
                      </a:r>
                      <a:r>
                        <a:rPr lang="en-US" sz="1000" dirty="0">
                          <a:effectLst/>
                          <a:latin typeface="Calibri" panose="020F0502020204030204" pitchFamily="34" charset="0"/>
                          <a:cs typeface="Calibri" panose="020F0502020204030204" pitchFamily="34" charset="0"/>
                        </a:rPr>
                        <a:t> Beach - Grecia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2019/04/18</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2018/04/02</a:t>
                      </a:r>
                    </a:p>
                  </a:txBody>
                  <a:tcPr marL="18028" marR="18028" marT="0" marB="0" anchor="ctr"/>
                </a:tc>
                <a:extLst>
                  <a:ext uri="{0D108BD9-81ED-4DB2-BD59-A6C34878D82A}">
                    <a16:rowId xmlns:a16="http://schemas.microsoft.com/office/drawing/2014/main" val="1797234134"/>
                  </a:ext>
                </a:extLst>
              </a:tr>
              <a:tr h="146144">
                <a:tc vMerge="1">
                  <a:txBody>
                    <a:bodyPr/>
                    <a:lstStyle/>
                    <a:p>
                      <a:pPr algn="ctr"/>
                      <a:r>
                        <a:rPr lang="it-IT" sz="800" dirty="0">
                          <a:effectLst/>
                          <a:latin typeface="+mn-lt"/>
                        </a:rPr>
                        <a:t>9</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Project 2019 - validation..</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en-US" sz="1000" dirty="0" err="1">
                          <a:effectLst/>
                          <a:latin typeface="Calibri" panose="020F0502020204030204" pitchFamily="34" charset="0"/>
                          <a:cs typeface="Calibri" panose="020F0502020204030204" pitchFamily="34" charset="0"/>
                        </a:rPr>
                        <a:t>Tsamakia</a:t>
                      </a:r>
                      <a:r>
                        <a:rPr lang="en-US" sz="1000" dirty="0">
                          <a:effectLst/>
                          <a:latin typeface="Calibri" panose="020F0502020204030204" pitchFamily="34" charset="0"/>
                          <a:cs typeface="Calibri" panose="020F0502020204030204" pitchFamily="34" charset="0"/>
                        </a:rPr>
                        <a:t> Beach - Grecia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2019/06/07</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data</a:t>
                      </a:r>
                    </a:p>
                  </a:txBody>
                  <a:tcPr marL="18028" marR="18028" marT="0" marB="0" anchor="ctr"/>
                </a:tc>
                <a:extLst>
                  <a:ext uri="{0D108BD9-81ED-4DB2-BD59-A6C34878D82A}">
                    <a16:rowId xmlns:a16="http://schemas.microsoft.com/office/drawing/2014/main" val="2048279334"/>
                  </a:ext>
                </a:extLst>
              </a:tr>
              <a:tr h="219218">
                <a:tc vMerge="1">
                  <a:txBody>
                    <a:bodyPr/>
                    <a:lstStyle/>
                    <a:p>
                      <a:pPr algn="ctr"/>
                      <a:r>
                        <a:rPr lang="it-IT" sz="800" dirty="0">
                          <a:effectLst/>
                          <a:latin typeface="+mn-lt"/>
                        </a:rPr>
                        <a:t>10</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dirty="0">
                          <a:effectLst/>
                          <a:latin typeface="+mn-lt"/>
                        </a:rPr>
                        <a:t>Plastic Litter Project 2019</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en-US" sz="1000" dirty="0">
                          <a:effectLst/>
                          <a:latin typeface="Calibri" panose="020F0502020204030204" pitchFamily="34" charset="0"/>
                          <a:cs typeface="Calibri" panose="020F0502020204030204" pitchFamily="34" charset="0"/>
                        </a:rPr>
                        <a:t>Marbella - </a:t>
                      </a:r>
                      <a:r>
                        <a:rPr lang="en-US" sz="1000" dirty="0" err="1">
                          <a:effectLst/>
                          <a:latin typeface="Calibri" panose="020F0502020204030204" pitchFamily="34" charset="0"/>
                          <a:cs typeface="Calibri" panose="020F0502020204030204" pitchFamily="34" charset="0"/>
                        </a:rPr>
                        <a:t>Spagna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2017/10/26</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2017/11/07</a:t>
                      </a:r>
                    </a:p>
                  </a:txBody>
                  <a:tcPr marL="18028" marR="18028" marT="0" marB="0" anchor="ctr"/>
                </a:tc>
                <a:extLst>
                  <a:ext uri="{0D108BD9-81ED-4DB2-BD59-A6C34878D82A}">
                    <a16:rowId xmlns:a16="http://schemas.microsoft.com/office/drawing/2014/main" val="3053445079"/>
                  </a:ext>
                </a:extLst>
              </a:tr>
              <a:tr h="219217">
                <a:tc>
                  <a:txBody>
                    <a:bodyPr/>
                    <a:lstStyle/>
                    <a:p>
                      <a:pPr algn="ctr"/>
                      <a:r>
                        <a:rPr lang="it-IT" sz="1000" dirty="0">
                          <a:effectLst/>
                          <a:latin typeface="Calibri" panose="020F0502020204030204" pitchFamily="34" charset="0"/>
                          <a:cs typeface="Calibri" panose="020F0502020204030204" pitchFamily="34" charset="0"/>
                        </a:rPr>
                        <a:t>3</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en-US" sz="1000" b="1" dirty="0">
                          <a:effectLst/>
                          <a:latin typeface="Calibri" panose="020F0502020204030204" pitchFamily="34" charset="0"/>
                          <a:cs typeface="Calibri" panose="020F0502020204030204" pitchFamily="34" charset="0"/>
                        </a:rPr>
                        <a:t>Sentinel-2 EO Processor for MD Detection</a:t>
                      </a:r>
                    </a:p>
                    <a:p>
                      <a:pPr algn="ctr"/>
                      <a:r>
                        <a:rPr lang="it-IT" sz="1000" i="1" dirty="0">
                          <a:effectLst/>
                          <a:latin typeface="Calibri" panose="020F0502020204030204" pitchFamily="34" charset="0"/>
                          <a:ea typeface="Times New Roman" panose="02020603050405020304" pitchFamily="18" charset="0"/>
                          <a:cs typeface="Calibri" panose="020F0502020204030204" pitchFamily="34" charset="0"/>
                        </a:rPr>
                        <a:t>http://</a:t>
                      </a:r>
                      <a:r>
                        <a:rPr lang="it-IT" sz="1000" i="1" dirty="0" err="1">
                          <a:effectLst/>
                          <a:latin typeface="Calibri" panose="020F0502020204030204" pitchFamily="34" charset="0"/>
                          <a:ea typeface="Times New Roman" panose="02020603050405020304" pitchFamily="18" charset="0"/>
                          <a:cs typeface="Calibri" panose="020F0502020204030204" pitchFamily="34" charset="0"/>
                        </a:rPr>
                        <a:t>littermed.argans.eu</a:t>
                      </a:r>
                      <a:r>
                        <a:rPr lang="it-IT" sz="1000" i="1" dirty="0">
                          <a:effectLst/>
                          <a:latin typeface="Calibri" panose="020F0502020204030204" pitchFamily="34" charset="0"/>
                          <a:ea typeface="Times New Roman" panose="02020603050405020304" pitchFamily="18" charset="0"/>
                          <a:cs typeface="Calibri" panose="020F0502020204030204" pitchFamily="34" charset="0"/>
                        </a:rPr>
                        <a:t>/</a:t>
                      </a:r>
                      <a:r>
                        <a:rPr lang="it-IT" sz="1000" i="1" dirty="0" err="1">
                          <a:effectLst/>
                          <a:latin typeface="Calibri" panose="020F0502020204030204" pitchFamily="34" charset="0"/>
                          <a:ea typeface="Times New Roman" panose="02020603050405020304" pitchFamily="18" charset="0"/>
                          <a:cs typeface="Calibri" panose="020F0502020204030204" pitchFamily="34" charset="0"/>
                        </a:rPr>
                        <a:t>eo</a:t>
                      </a:r>
                      <a:r>
                        <a:rPr lang="it-IT" sz="1000" i="1" dirty="0">
                          <a:effectLst/>
                          <a:latin typeface="Calibri" panose="020F0502020204030204" pitchFamily="34" charset="0"/>
                          <a:ea typeface="Times New Roman" panose="02020603050405020304" pitchFamily="18" charset="0"/>
                          <a:cs typeface="Calibri" panose="020F0502020204030204" pitchFamily="34" charset="0"/>
                        </a:rPr>
                        <a:t>-processor-for-marine-</a:t>
                      </a:r>
                      <a:r>
                        <a:rPr lang="it-IT" sz="1000" i="1" dirty="0" err="1">
                          <a:effectLst/>
                          <a:latin typeface="Calibri" panose="020F0502020204030204" pitchFamily="34" charset="0"/>
                          <a:ea typeface="Times New Roman" panose="02020603050405020304" pitchFamily="18" charset="0"/>
                          <a:cs typeface="Calibri" panose="020F0502020204030204" pitchFamily="34" charset="0"/>
                        </a:rPr>
                        <a:t>debris</a:t>
                      </a:r>
                      <a:r>
                        <a:rPr lang="it-IT" sz="1000" i="1" dirty="0">
                          <a:effectLst/>
                          <a:latin typeface="Calibri" panose="020F0502020204030204" pitchFamily="34" charset="0"/>
                          <a:ea typeface="Times New Roman" panose="02020603050405020304" pitchFamily="18" charset="0"/>
                          <a:cs typeface="Calibri" panose="020F0502020204030204" pitchFamily="34" charset="0"/>
                        </a:rPr>
                        <a:t>-detection/</a:t>
                      </a:r>
                    </a:p>
                  </a:txBody>
                  <a:tcPr marL="18028" marR="18028" marT="0" marB="0" anchor="ctr"/>
                </a:tc>
                <a:tc>
                  <a:txBody>
                    <a:bodyPr/>
                    <a:lstStyle/>
                    <a:p>
                      <a:pPr algn="ctr"/>
                      <a:r>
                        <a:rPr lang="en-US" sz="1000" dirty="0">
                          <a:effectLst/>
                          <a:latin typeface="Calibri" panose="020F0502020204030204" pitchFamily="34" charset="0"/>
                          <a:cs typeface="Calibri" panose="020F0502020204030204" pitchFamily="34" charset="0"/>
                        </a:rPr>
                        <a:t>Caribbean Sea, off the coast of Cuba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2018/07/26</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data</a:t>
                      </a:r>
                    </a:p>
                  </a:txBody>
                  <a:tcPr marL="18028" marR="18028" marT="0" marB="0" anchor="ctr"/>
                </a:tc>
                <a:extLst>
                  <a:ext uri="{0D108BD9-81ED-4DB2-BD59-A6C34878D82A}">
                    <a16:rowId xmlns:a16="http://schemas.microsoft.com/office/drawing/2014/main" val="550361121"/>
                  </a:ext>
                </a:extLst>
              </a:tr>
              <a:tr h="730726">
                <a:tc rowSpan="5">
                  <a:txBody>
                    <a:bodyPr/>
                    <a:lstStyle/>
                    <a:p>
                      <a:pPr algn="ctr"/>
                      <a:r>
                        <a:rPr lang="it-IT" sz="1000" dirty="0">
                          <a:effectLst/>
                          <a:latin typeface="Calibri" panose="020F0502020204030204" pitchFamily="34" charset="0"/>
                          <a:cs typeface="Calibri" panose="020F0502020204030204" pitchFamily="34" charset="0"/>
                        </a:rPr>
                        <a:t>4</a:t>
                      </a:r>
                    </a:p>
                  </a:txBody>
                  <a:tcPr marL="18028" marR="18028" marT="0" marB="0" anchor="ctr"/>
                </a:tc>
                <a:tc rowSpan="5">
                  <a:txBody>
                    <a:bodyPr/>
                    <a:lstStyle/>
                    <a:p>
                      <a:pPr algn="ctr"/>
                      <a:r>
                        <a:rPr lang="en-US" sz="1000" b="1" i="0" u="none" strike="noStrike" dirty="0">
                          <a:effectLst/>
                          <a:latin typeface="Calibri" panose="020F0502020204030204" pitchFamily="34" charset="0"/>
                          <a:cs typeface="Calibri" panose="020F0502020204030204" pitchFamily="34" charset="0"/>
                        </a:rPr>
                        <a:t>Finding plastic patches in coastal waters using optical Satellite Data </a:t>
                      </a:r>
                      <a:r>
                        <a:rPr lang="en-US" sz="1000" b="1" i="1" dirty="0">
                          <a:effectLst/>
                          <a:latin typeface="Calibri" panose="020F0502020204030204" pitchFamily="34" charset="0"/>
                          <a:cs typeface="Calibri" panose="020F0502020204030204" pitchFamily="34" charset="0"/>
                        </a:rPr>
                        <a:t>https://www.nature.com/articles/s41598-020-62298-z.pdf</a:t>
                      </a:r>
                    </a:p>
                  </a:txBody>
                  <a:tcPr marL="18028" marR="18028" marT="0" marB="0" anchor="ctr"/>
                </a:tc>
                <a:tc>
                  <a:txBody>
                    <a:bodyPr/>
                    <a:lstStyle/>
                    <a:p>
                      <a:pPr algn="ctr"/>
                      <a:r>
                        <a:rPr lang="en-US" sz="1000" u="none" strike="noStrike" dirty="0" err="1">
                          <a:effectLst/>
                          <a:latin typeface="Calibri" panose="020F0502020204030204" pitchFamily="34" charset="0"/>
                          <a:cs typeface="Calibri" panose="020F0502020204030204" pitchFamily="34" charset="0"/>
                        </a:rPr>
                        <a:t>Acrra</a:t>
                      </a:r>
                      <a:r>
                        <a:rPr lang="en-US" sz="1000" u="none" strike="noStrike" dirty="0">
                          <a:effectLst/>
                          <a:latin typeface="Calibri" panose="020F0502020204030204" pitchFamily="34" charset="0"/>
                          <a:cs typeface="Calibri" panose="020F0502020204030204" pitchFamily="34" charset="0"/>
                        </a:rPr>
                        <a:t>, zona </a:t>
                      </a:r>
                      <a:r>
                        <a:rPr lang="en-US" sz="1000" u="none" strike="noStrike" dirty="0" err="1">
                          <a:effectLst/>
                          <a:latin typeface="Calibri" panose="020F0502020204030204" pitchFamily="34" charset="0"/>
                          <a:cs typeface="Calibri" panose="020F0502020204030204" pitchFamily="34" charset="0"/>
                        </a:rPr>
                        <a:t>costiera</a:t>
                      </a:r>
                      <a:r>
                        <a:rPr lang="en-US" sz="1000" u="none" strike="noStrike" dirty="0">
                          <a:effectLst/>
                          <a:latin typeface="Calibri" panose="020F0502020204030204" pitchFamily="34" charset="0"/>
                          <a:cs typeface="Calibri" panose="020F0502020204030204" pitchFamily="34" charset="0"/>
                        </a:rPr>
                        <a:t> (Ghana)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2018/10/31</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data</a:t>
                      </a:r>
                    </a:p>
                  </a:txBody>
                  <a:tcPr marL="18028" marR="18028" marT="0" marB="0" anchor="ctr"/>
                </a:tc>
                <a:extLst>
                  <a:ext uri="{0D108BD9-81ED-4DB2-BD59-A6C34878D82A}">
                    <a16:rowId xmlns:a16="http://schemas.microsoft.com/office/drawing/2014/main" val="1803480808"/>
                  </a:ext>
                </a:extLst>
              </a:tr>
              <a:tr h="219217">
                <a:tc vMerge="1">
                  <a:txBody>
                    <a:bodyPr/>
                    <a:lstStyle/>
                    <a:p>
                      <a:pPr algn="ctr"/>
                      <a:r>
                        <a:rPr lang="it-IT" sz="800" dirty="0">
                          <a:effectLst/>
                          <a:latin typeface="+mn-lt"/>
                        </a:rPr>
                        <a:t>13</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Isole San Juan, Canada. A sud dell'isola di </a:t>
                      </a:r>
                      <a:r>
                        <a:rPr lang="it-IT" sz="1000" dirty="0" err="1">
                          <a:effectLst/>
                          <a:latin typeface="Calibri" panose="020F0502020204030204" pitchFamily="34" charset="0"/>
                          <a:cs typeface="Calibri" panose="020F0502020204030204" pitchFamily="34" charset="0"/>
                        </a:rPr>
                        <a:t>Gabriola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2018/07/18</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2018/07/26</a:t>
                      </a:r>
                    </a:p>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2018/08/01</a:t>
                      </a:r>
                    </a:p>
                  </a:txBody>
                  <a:tcPr marL="18028" marR="18028" marT="0" marB="0" anchor="ctr"/>
                </a:tc>
                <a:extLst>
                  <a:ext uri="{0D108BD9-81ED-4DB2-BD59-A6C34878D82A}">
                    <a16:rowId xmlns:a16="http://schemas.microsoft.com/office/drawing/2014/main" val="3188417429"/>
                  </a:ext>
                </a:extLst>
              </a:tr>
              <a:tr h="292288">
                <a:tc vMerge="1">
                  <a:txBody>
                    <a:bodyPr/>
                    <a:lstStyle/>
                    <a:p>
                      <a:pPr algn="ctr"/>
                      <a:r>
                        <a:rPr lang="it-IT" sz="800" dirty="0">
                          <a:effectLst/>
                          <a:latin typeface="+mn-lt"/>
                        </a:rPr>
                        <a:t>14</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r>
                        <a:rPr lang="en-US" sz="800" u="none" strike="noStrike" dirty="0">
                          <a:effectLst/>
                          <a:latin typeface="+mn-lt"/>
                        </a:rPr>
                        <a:t>- Finding plastic patches in coastal</a:t>
                      </a:r>
                      <a:br>
                        <a:rPr lang="en-US" sz="800" u="none" strike="noStrike" dirty="0">
                          <a:effectLst/>
                          <a:latin typeface="+mn-lt"/>
                        </a:rPr>
                      </a:br>
                      <a:r>
                        <a:rPr lang="en-US" sz="800" u="none" strike="noStrike" dirty="0">
                          <a:effectLst/>
                          <a:latin typeface="+mn-lt"/>
                        </a:rPr>
                        <a:t>Waters using optical Satellite Data.</a:t>
                      </a:r>
                      <a:r>
                        <a:rPr lang="en-US" sz="800" dirty="0">
                          <a:effectLst/>
                          <a:latin typeface="+mn-lt"/>
                        </a:rPr>
                        <a:t>https://www.nature.com/articles/s41598-020-62298-z.pdf</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en-US" sz="1000" u="none" strike="noStrike" dirty="0">
                          <a:effectLst/>
                          <a:latin typeface="Calibri" panose="020F0502020204030204" pitchFamily="34" charset="0"/>
                          <a:cs typeface="Calibri" panose="020F0502020204030204" pitchFamily="34" charset="0"/>
                        </a:rPr>
                        <a:t>Isle of May , </a:t>
                      </a:r>
                      <a:r>
                        <a:rPr lang="en-US" sz="1000" u="none" strike="noStrike" dirty="0" err="1">
                          <a:effectLst/>
                          <a:latin typeface="Calibri" panose="020F0502020204030204" pitchFamily="34" charset="0"/>
                          <a:cs typeface="Calibri" panose="020F0502020204030204" pitchFamily="34" charset="0"/>
                        </a:rPr>
                        <a:t>Scozia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2018/04/20</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data</a:t>
                      </a:r>
                    </a:p>
                  </a:txBody>
                  <a:tcPr marL="18028" marR="18028" marT="0" marB="0" anchor="ctr"/>
                </a:tc>
                <a:extLst>
                  <a:ext uri="{0D108BD9-81ED-4DB2-BD59-A6C34878D82A}">
                    <a16:rowId xmlns:a16="http://schemas.microsoft.com/office/drawing/2014/main" val="2097360840"/>
                  </a:ext>
                </a:extLst>
              </a:tr>
              <a:tr h="365362">
                <a:tc vMerge="1">
                  <a:txBody>
                    <a:bodyPr/>
                    <a:lstStyle/>
                    <a:p>
                      <a:pPr algn="ctr"/>
                      <a:r>
                        <a:rPr lang="it-IT" sz="800">
                          <a:effectLst/>
                          <a:latin typeface="+mn-lt"/>
                        </a:rPr>
                        <a:t>15</a:t>
                      </a:r>
                      <a:endParaRPr lang="it-IT" sz="80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en-US" sz="1000" u="none" strike="noStrike" dirty="0">
                          <a:effectLst/>
                          <a:latin typeface="Calibri" panose="020F0502020204030204" pitchFamily="34" charset="0"/>
                          <a:cs typeface="Calibri" panose="020F0502020204030204" pitchFamily="34" charset="0"/>
                        </a:rPr>
                        <a:t>Durban, zona </a:t>
                      </a:r>
                      <a:r>
                        <a:rPr lang="en-US" sz="1000" u="none" strike="noStrike" dirty="0" err="1">
                          <a:effectLst/>
                          <a:latin typeface="Calibri" panose="020F0502020204030204" pitchFamily="34" charset="0"/>
                          <a:cs typeface="Calibri" panose="020F0502020204030204" pitchFamily="34" charset="0"/>
                        </a:rPr>
                        <a:t>costiera</a:t>
                      </a:r>
                      <a:r>
                        <a:rPr lang="en-US" sz="1000" u="none" strike="noStrike" dirty="0">
                          <a:effectLst/>
                          <a:latin typeface="Calibri" panose="020F0502020204030204" pitchFamily="34" charset="0"/>
                          <a:cs typeface="Calibri" panose="020F0502020204030204" pitchFamily="34" charset="0"/>
                        </a:rPr>
                        <a:t> (</a:t>
                      </a:r>
                      <a:r>
                        <a:rPr lang="en-US" sz="1000" u="none" strike="noStrike" dirty="0" err="1">
                          <a:effectLst/>
                          <a:latin typeface="Calibri" panose="020F0502020204030204" pitchFamily="34" charset="0"/>
                          <a:cs typeface="Calibri" panose="020F0502020204030204" pitchFamily="34" charset="0"/>
                        </a:rPr>
                        <a:t>Sudafrica</a:t>
                      </a:r>
                      <a:r>
                        <a:rPr lang="en-US" sz="1000" u="none" strike="noStrike" dirty="0">
                          <a:effectLst/>
                          <a:latin typeface="Calibri" panose="020F0502020204030204" pitchFamily="34" charset="0"/>
                          <a:cs typeface="Calibri" panose="020F0502020204030204" pitchFamily="34" charset="0"/>
                        </a:rPr>
                        <a:t>)</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2019/04/22</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2019/04/26</a:t>
                      </a:r>
                    </a:p>
                  </a:txBody>
                  <a:tcPr marL="18028" marR="18028" marT="0" marB="0" anchor="ctr"/>
                </a:tc>
                <a:extLst>
                  <a:ext uri="{0D108BD9-81ED-4DB2-BD59-A6C34878D82A}">
                    <a16:rowId xmlns:a16="http://schemas.microsoft.com/office/drawing/2014/main" val="377914873"/>
                  </a:ext>
                </a:extLst>
              </a:tr>
              <a:tr h="292289">
                <a:tc vMerge="1">
                  <a:txBody>
                    <a:bodyPr/>
                    <a:lstStyle/>
                    <a:p>
                      <a:pPr algn="ctr"/>
                      <a:r>
                        <a:rPr lang="it-IT" sz="800" dirty="0">
                          <a:effectLst/>
                          <a:latin typeface="+mn-lt"/>
                        </a:rPr>
                        <a:t>16</a:t>
                      </a: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vMerge="1">
                  <a:txBody>
                    <a:bodyPr/>
                    <a:lstStyle/>
                    <a:p>
                      <a:pPr algn="ctr"/>
                      <a:endParaRPr lang="it-IT" sz="800" dirty="0">
                        <a:effectLst/>
                        <a:latin typeface="+mn-lt"/>
                        <a:ea typeface="Times New Roman" panose="02020603050405020304" pitchFamily="18" charset="0"/>
                        <a:cs typeface="Times New Roman" panose="02020603050405020304" pitchFamily="18" charset="0"/>
                      </a:endParaRPr>
                    </a:p>
                  </a:txBody>
                  <a:tcPr marL="18028" marR="18028" marT="0" marB="0" anchor="ctr"/>
                </a:tc>
                <a:tc>
                  <a:txBody>
                    <a:bodyPr/>
                    <a:lstStyle/>
                    <a:p>
                      <a:pPr algn="ctr"/>
                      <a:r>
                        <a:rPr lang="it-IT" sz="1000" dirty="0">
                          <a:effectLst/>
                          <a:latin typeface="Calibri" panose="020F0502020204030204" pitchFamily="34" charset="0"/>
                          <a:ea typeface="Times New Roman" panose="02020603050405020304" pitchFamily="18" charset="0"/>
                          <a:cs typeface="Calibri" panose="020F0502020204030204" pitchFamily="34" charset="0"/>
                        </a:rPr>
                        <a:t>Da Nang, Vietnam</a:t>
                      </a:r>
                    </a:p>
                  </a:txBody>
                  <a:tcPr marL="18028" marR="18028" marT="0" marB="0" anchor="ctr"/>
                </a:tc>
                <a:tc>
                  <a:txBody>
                    <a:bodyPr/>
                    <a:lstStyle/>
                    <a:p>
                      <a:pPr algn="ctr"/>
                      <a:r>
                        <a:rPr lang="it-IT" sz="1000">
                          <a:effectLst/>
                          <a:latin typeface="Calibri" panose="020F0502020204030204" pitchFamily="34" charset="0"/>
                          <a:cs typeface="Calibri" panose="020F0502020204030204" pitchFamily="34" charset="0"/>
                        </a:rPr>
                        <a:t>2019/10/30</a:t>
                      </a:r>
                      <a:endParaRPr lang="it-IT" sz="100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2019/11/23</a:t>
                      </a:r>
                    </a:p>
                  </a:txBody>
                  <a:tcPr marL="18028" marR="18028" marT="0" marB="0" anchor="ctr"/>
                </a:tc>
                <a:extLst>
                  <a:ext uri="{0D108BD9-81ED-4DB2-BD59-A6C34878D82A}">
                    <a16:rowId xmlns:a16="http://schemas.microsoft.com/office/drawing/2014/main" val="447388669"/>
                  </a:ext>
                </a:extLst>
              </a:tr>
              <a:tr h="0">
                <a:tc>
                  <a:txBody>
                    <a:bodyPr/>
                    <a:lstStyle/>
                    <a:p>
                      <a:pPr algn="ctr"/>
                      <a:r>
                        <a:rPr lang="it-IT" sz="1000" dirty="0">
                          <a:effectLst/>
                          <a:latin typeface="Calibri" panose="020F0502020204030204" pitchFamily="34" charset="0"/>
                          <a:cs typeface="Calibri" panose="020F0502020204030204" pitchFamily="34" charset="0"/>
                        </a:rPr>
                        <a:t>5</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en-US" sz="1000" b="1" dirty="0">
                          <a:effectLst/>
                          <a:latin typeface="Calibri" panose="020F0502020204030204" pitchFamily="34" charset="0"/>
                          <a:cs typeface="Calibri" panose="020F0502020204030204" pitchFamily="34" charset="0"/>
                        </a:rPr>
                        <a:t>EO Track of Marine Litter from public satellites in the Mediterranean Sea</a:t>
                      </a:r>
                    </a:p>
                    <a:p>
                      <a:pPr algn="ctr"/>
                      <a:r>
                        <a:rPr lang="it-IT" sz="1000" i="1" dirty="0">
                          <a:effectLst/>
                          <a:latin typeface="Calibri" panose="020F0502020204030204" pitchFamily="34" charset="0"/>
                          <a:ea typeface="Times New Roman" panose="02020603050405020304" pitchFamily="18" charset="0"/>
                          <a:cs typeface="Calibri" panose="020F0502020204030204" pitchFamily="34" charset="0"/>
                        </a:rPr>
                        <a:t>https://</a:t>
                      </a:r>
                      <a:r>
                        <a:rPr lang="it-IT" sz="1000" i="1" dirty="0" err="1">
                          <a:effectLst/>
                          <a:latin typeface="Calibri" panose="020F0502020204030204" pitchFamily="34" charset="0"/>
                          <a:ea typeface="Times New Roman" panose="02020603050405020304" pitchFamily="18" charset="0"/>
                          <a:cs typeface="Calibri" panose="020F0502020204030204" pitchFamily="34" charset="0"/>
                        </a:rPr>
                        <a:t>argans.co.uk</a:t>
                      </a:r>
                      <a:r>
                        <a:rPr lang="it-IT" sz="1000" i="1" dirty="0">
                          <a:effectLst/>
                          <a:latin typeface="Calibri" panose="020F0502020204030204" pitchFamily="34" charset="0"/>
                          <a:ea typeface="Times New Roman" panose="02020603050405020304" pitchFamily="18" charset="0"/>
                          <a:cs typeface="Calibri" panose="020F0502020204030204" pitchFamily="34" charset="0"/>
                        </a:rPr>
                        <a:t>/</a:t>
                      </a:r>
                      <a:r>
                        <a:rPr lang="it-IT" sz="1000" i="1" dirty="0" err="1">
                          <a:effectLst/>
                          <a:latin typeface="Calibri" panose="020F0502020204030204" pitchFamily="34" charset="0"/>
                          <a:ea typeface="Times New Roman" panose="02020603050405020304" pitchFamily="18" charset="0"/>
                          <a:cs typeface="Calibri" panose="020F0502020204030204" pitchFamily="34" charset="0"/>
                        </a:rPr>
                        <a:t>proj-littermed.html</a:t>
                      </a:r>
                      <a:endParaRPr lang="it-IT" sz="1000" i="1"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en-US" sz="1000" dirty="0">
                          <a:effectLst/>
                          <a:latin typeface="Calibri" panose="020F0502020204030204" pitchFamily="34" charset="0"/>
                          <a:cs typeface="Calibri" panose="020F0502020204030204" pitchFamily="34" charset="0"/>
                        </a:rPr>
                        <a:t>Mediterranean Sea</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effectLst/>
                          <a:latin typeface="Calibri" panose="020F0502020204030204" pitchFamily="34" charset="0"/>
                          <a:cs typeface="Calibri" panose="020F0502020204030204" pitchFamily="34" charset="0"/>
                        </a:rPr>
                        <a:t>2018/10/22</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18028" marR="18028" marT="0" marB="0" anchor="ctr"/>
                </a:tc>
                <a:tc>
                  <a:txBody>
                    <a:bodyPr/>
                    <a:lstStyle/>
                    <a:p>
                      <a:pPr algn="ctr"/>
                      <a:r>
                        <a:rPr lang="it-IT"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2018/10/24</a:t>
                      </a:r>
                    </a:p>
                  </a:txBody>
                  <a:tcPr marL="18028" marR="18028" marT="0" marB="0" anchor="ctr"/>
                </a:tc>
                <a:extLst>
                  <a:ext uri="{0D108BD9-81ED-4DB2-BD59-A6C34878D82A}">
                    <a16:rowId xmlns:a16="http://schemas.microsoft.com/office/drawing/2014/main" val="1542063705"/>
                  </a:ext>
                </a:extLst>
              </a:tr>
            </a:tbl>
          </a:graphicData>
        </a:graphic>
      </p:graphicFrame>
      <p:sp>
        <p:nvSpPr>
          <p:cNvPr id="11" name="CasellaDiTesto 10">
            <a:extLst>
              <a:ext uri="{FF2B5EF4-FFF2-40B4-BE49-F238E27FC236}">
                <a16:creationId xmlns:a16="http://schemas.microsoft.com/office/drawing/2014/main" id="{1CD90082-3E9B-1ABE-B8C4-5C296C32332E}"/>
              </a:ext>
            </a:extLst>
          </p:cNvPr>
          <p:cNvSpPr txBox="1"/>
          <p:nvPr/>
        </p:nvSpPr>
        <p:spPr>
          <a:xfrm>
            <a:off x="94034" y="828942"/>
            <a:ext cx="4701323" cy="4401205"/>
          </a:xfrm>
          <a:prstGeom prst="rect">
            <a:avLst/>
          </a:prstGeom>
          <a:noFill/>
        </p:spPr>
        <p:txBody>
          <a:bodyPr wrap="square">
            <a:spAutoFit/>
          </a:bodyPr>
          <a:lstStyle/>
          <a:p>
            <a:pPr marL="182563" indent="-182563" algn="just">
              <a:buFont typeface="Arial" panose="020B0604020202020204" pitchFamily="34" charset="0"/>
              <a:buChar char="•"/>
            </a:pP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Analisi su progetti internazionali/case study che hanno utilizzato dati satellitari per monitoraggio plastiche a mare</a:t>
            </a:r>
          </a:p>
          <a:p>
            <a:pPr marL="182563" indent="-182563" algn="just">
              <a:buFont typeface="Arial" panose="020B0604020202020204" pitchFamily="34" charset="0"/>
              <a:buChar char="•"/>
            </a:pP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Definizione strategie di indagine alternative o migliorative </a:t>
            </a: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TEMAR</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EMODnet</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CLAIM</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sistema DSOM</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AMAre</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Le attività dell’Ocean Cleanup</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IFADO</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Progetto per la mappatura dell'accumulo costiero delle particelle microplastiche emesse dal fiume Po, Italia</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TEMITH</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GeoInt Service for Marine Litter (GML)</a:t>
            </a:r>
            <a:endParaRPr kumimoji="0" lang="it-IT"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it-IT" altLang="it-IT" sz="14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Il Plastic Litter Project 2018</a:t>
            </a:r>
            <a:endParaRPr kumimoji="0" lang="it-IT" altLang="it-IT"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en-US" altLang="it-IT" sz="14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Il Plastic Litter Project 2019 (PLP2019)</a:t>
            </a:r>
            <a:endParaRPr kumimoji="0" lang="en-US" altLang="it-IT"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en-US"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Progetto CleanAtlantic</a:t>
            </a:r>
            <a:endParaRPr kumimoji="0" lang="en-US"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en-US"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a:t>
            </a:r>
            <a:r>
              <a:rPr kumimoji="0" lang="en-US" altLang="it-IT" sz="1400" b="0" i="0" u="none" strike="noStrike" cap="none" normalizeH="0" baseline="0" dirty="0" err="1">
                <a:ln>
                  <a:noFill/>
                </a:ln>
                <a:effectLst/>
                <a:latin typeface="Calibri" panose="020F0502020204030204" pitchFamily="34" charset="0"/>
                <a:ea typeface="Times New Roman" panose="02020603050405020304" pitchFamily="18" charset="0"/>
                <a:cs typeface="Calibri" panose="020F0502020204030204" pitchFamily="34" charset="0"/>
              </a:rPr>
              <a:t>progetto</a:t>
            </a:r>
            <a:r>
              <a:rPr kumimoji="0" lang="en-US"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OPTIMAL</a:t>
            </a:r>
            <a:endParaRPr kumimoji="0" lang="en-US" altLang="it-IT" sz="1400" b="0" i="0" u="none" strike="noStrike" cap="none" normalizeH="0" baseline="0" dirty="0">
              <a:ln>
                <a:noFill/>
              </a:ln>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en-US" altLang="it-IT" sz="14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Il </a:t>
            </a:r>
            <a:r>
              <a:rPr kumimoji="0" lang="en-US" altLang="it-IT" sz="1400" b="0" i="0" u="none" strike="noStrike" cap="none" normalizeH="0" baseline="0" dirty="0" err="1">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progetto</a:t>
            </a:r>
            <a:r>
              <a:rPr kumimoji="0" lang="en-US" altLang="it-IT" sz="14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RESMALI</a:t>
            </a:r>
            <a:endParaRPr kumimoji="0" lang="en-US" altLang="it-IT"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365125" lvl="1" indent="-182563" eaLnBrk="0" fontAlgn="base" hangingPunct="0">
              <a:spcBef>
                <a:spcPct val="0"/>
              </a:spcBef>
              <a:spcAft>
                <a:spcPct val="0"/>
              </a:spcAft>
              <a:buFont typeface="+mj-lt"/>
              <a:buAutoNum type="arabicPeriod"/>
              <a:tabLst>
                <a:tab pos="171450" algn="l"/>
                <a:tab pos="6203950" algn="r"/>
              </a:tabLst>
            </a:pPr>
            <a:r>
              <a:rPr kumimoji="0" lang="en-US"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Il </a:t>
            </a:r>
            <a:r>
              <a:rPr kumimoji="0" lang="en-US" altLang="it-IT" sz="1400" b="0" i="0" u="none" strike="noStrike" cap="none" normalizeH="0" baseline="0" dirty="0" err="1">
                <a:ln>
                  <a:noFill/>
                </a:ln>
                <a:effectLst/>
                <a:latin typeface="Calibri" panose="020F0502020204030204" pitchFamily="34" charset="0"/>
                <a:ea typeface="Times New Roman" panose="02020603050405020304" pitchFamily="18" charset="0"/>
                <a:cs typeface="Calibri" panose="020F0502020204030204" pitchFamily="34" charset="0"/>
              </a:rPr>
              <a:t>progetto</a:t>
            </a:r>
            <a:r>
              <a:rPr kumimoji="0" lang="en-US" altLang="it-IT"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IMDOS</a:t>
            </a:r>
            <a:endParaRPr kumimoji="0" lang="en-US" altLang="it-IT" sz="14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98228" y="736513"/>
            <a:ext cx="6585344" cy="5682133"/>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RADAR</a:t>
            </a:r>
          </a:p>
          <a:p>
            <a:pPr marL="0" lvl="1">
              <a:spcAft>
                <a:spcPts val="600"/>
              </a:spcAft>
            </a:pPr>
            <a:endParaRPr lang="it-IT" sz="1600" dirty="0">
              <a:solidFill>
                <a:srgbClr val="0070C0"/>
              </a:solidFill>
              <a:latin typeface="Calibri" panose="020F0502020204030204" pitchFamily="34" charset="0"/>
              <a:cs typeface="Calibri" panose="020F0502020204030204" pitchFamily="34" charset="0"/>
            </a:endParaRPr>
          </a:p>
          <a:p>
            <a:pPr marL="0" lvl="1">
              <a:spcAft>
                <a:spcPts val="600"/>
              </a:spcAft>
            </a:pPr>
            <a:r>
              <a:rPr lang="it-IT" sz="1600" dirty="0">
                <a:solidFill>
                  <a:srgbClr val="0070C0"/>
                </a:solidFill>
                <a:latin typeface="Calibri" panose="020F0502020204030204" pitchFamily="34" charset="0"/>
                <a:cs typeface="Calibri" panose="020F0502020204030204" pitchFamily="34" charset="0"/>
              </a:rPr>
              <a:t>Acquisizione dei dati: </a:t>
            </a:r>
            <a:r>
              <a:rPr lang="it-IT" sz="1600" dirty="0" err="1">
                <a:solidFill>
                  <a:srgbClr val="0070C0"/>
                </a:solidFill>
                <a:latin typeface="Calibri" panose="020F0502020204030204" pitchFamily="34" charset="0"/>
                <a:cs typeface="Calibri" panose="020F0502020204030204" pitchFamily="34" charset="0"/>
              </a:rPr>
              <a:t>Copernicus</a:t>
            </a:r>
            <a:r>
              <a:rPr lang="it-IT" sz="1600" dirty="0">
                <a:solidFill>
                  <a:srgbClr val="0070C0"/>
                </a:solidFill>
                <a:latin typeface="Calibri" panose="020F0502020204030204" pitchFamily="34" charset="0"/>
                <a:cs typeface="Calibri" panose="020F0502020204030204" pitchFamily="34" charset="0"/>
              </a:rPr>
              <a:t> SENTINEL 1 </a:t>
            </a:r>
          </a:p>
          <a:p>
            <a:pPr marL="0" lvl="1">
              <a:spcAft>
                <a:spcPts val="600"/>
              </a:spcAft>
            </a:pPr>
            <a:endParaRPr lang="it-IT" sz="1600" dirty="0">
              <a:solidFill>
                <a:srgbClr val="0070C0"/>
              </a:solidFill>
              <a:latin typeface="Calibri" panose="020F0502020204030204" pitchFamily="34" charset="0"/>
              <a:cs typeface="Calibri" panose="020F0502020204030204" pitchFamily="34" charset="0"/>
            </a:endParaRPr>
          </a:p>
          <a:p>
            <a:pPr marL="0" lvl="1">
              <a:spcAft>
                <a:spcPts val="600"/>
              </a:spcAft>
            </a:pPr>
            <a:endParaRPr lang="it-IT" sz="1600" dirty="0">
              <a:solidFill>
                <a:srgbClr val="0070C0"/>
              </a:solidFill>
              <a:latin typeface="Calibri" panose="020F0502020204030204" pitchFamily="34" charset="0"/>
              <a:cs typeface="Calibri" panose="020F0502020204030204" pitchFamily="34" charset="0"/>
            </a:endParaRPr>
          </a:p>
          <a:p>
            <a:pPr marL="0" lvl="1">
              <a:spcAft>
                <a:spcPts val="600"/>
              </a:spcAft>
            </a:pPr>
            <a:endParaRPr lang="it-IT" sz="1600" dirty="0">
              <a:solidFill>
                <a:srgbClr val="0070C0"/>
              </a:solidFill>
              <a:latin typeface="Calibri" panose="020F0502020204030204" pitchFamily="34" charset="0"/>
              <a:cs typeface="Calibri" panose="020F0502020204030204" pitchFamily="34" charset="0"/>
            </a:endParaRPr>
          </a:p>
          <a:p>
            <a:pPr marL="0" lvl="1">
              <a:spcAft>
                <a:spcPts val="600"/>
              </a:spcAft>
            </a:pPr>
            <a:endParaRPr lang="it-IT" sz="1000" dirty="0">
              <a:solidFill>
                <a:srgbClr val="0070C0"/>
              </a:solidFill>
              <a:latin typeface="Calibri" panose="020F0502020204030204" pitchFamily="34" charset="0"/>
              <a:cs typeface="Calibri" panose="020F0502020204030204" pitchFamily="34" charset="0"/>
            </a:endParaRPr>
          </a:p>
          <a:p>
            <a:pPr marL="0" lvl="1"/>
            <a:r>
              <a:rPr lang="it-IT" sz="1600" dirty="0">
                <a:solidFill>
                  <a:srgbClr val="0070C0"/>
                </a:solidFill>
                <a:latin typeface="Calibri" panose="020F0502020204030204" pitchFamily="34" charset="0"/>
                <a:cs typeface="Calibri" panose="020F0502020204030204" pitchFamily="34" charset="0"/>
              </a:rPr>
              <a:t>Processing dei dati: implementazione di una catena di elaborazione</a:t>
            </a:r>
          </a:p>
          <a:p>
            <a:pPr marL="358775" lvl="2" indent="-285750">
              <a:buFont typeface="Arial" panose="020B0604020202020204" pitchFamily="34" charset="0"/>
              <a:buChar char="•"/>
            </a:pPr>
            <a:r>
              <a:rPr lang="it-IT" sz="1600" dirty="0" err="1">
                <a:solidFill>
                  <a:srgbClr val="0070C0"/>
                </a:solidFill>
                <a:latin typeface="Calibri" panose="020F0502020204030204" pitchFamily="34" charset="0"/>
                <a:cs typeface="Calibri" panose="020F0502020204030204" pitchFamily="34" charset="0"/>
              </a:rPr>
              <a:t>Debursting</a:t>
            </a:r>
            <a:endParaRPr lang="it-IT" sz="1600" dirty="0">
              <a:solidFill>
                <a:srgbClr val="0070C0"/>
              </a:solidFill>
              <a:latin typeface="Calibri" panose="020F0502020204030204" pitchFamily="34" charset="0"/>
              <a:cs typeface="Calibri" panose="020F0502020204030204" pitchFamily="34" charset="0"/>
            </a:endParaRPr>
          </a:p>
          <a:p>
            <a:pPr marL="358775" lvl="2" indent="-285750">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Calibrazione</a:t>
            </a:r>
          </a:p>
          <a:p>
            <a:pPr marL="358775" lvl="2" indent="-285750">
              <a:buFont typeface="Arial" panose="020B0604020202020204" pitchFamily="34" charset="0"/>
              <a:buChar char="•"/>
            </a:pPr>
            <a:r>
              <a:rPr lang="it-IT" sz="1600" dirty="0" err="1">
                <a:solidFill>
                  <a:srgbClr val="0070C0"/>
                </a:solidFill>
                <a:latin typeface="Calibri" panose="020F0502020204030204" pitchFamily="34" charset="0"/>
                <a:cs typeface="Calibri" panose="020F0502020204030204" pitchFamily="34" charset="0"/>
              </a:rPr>
              <a:t>Despeckling</a:t>
            </a:r>
            <a:endParaRPr lang="it-IT" sz="1600" dirty="0">
              <a:solidFill>
                <a:srgbClr val="0070C0"/>
              </a:solidFill>
              <a:latin typeface="Calibri" panose="020F0502020204030204" pitchFamily="34" charset="0"/>
              <a:cs typeface="Calibri" panose="020F0502020204030204" pitchFamily="34" charset="0"/>
            </a:endParaRPr>
          </a:p>
          <a:p>
            <a:pPr marL="742950" lvl="2" indent="-285750">
              <a:buFont typeface="Arial" panose="020B0604020202020204" pitchFamily="34" charset="0"/>
              <a:buChar char="•"/>
            </a:pPr>
            <a:endParaRPr lang="it-IT" sz="1600" dirty="0">
              <a:solidFill>
                <a:srgbClr val="FF0000"/>
              </a:solidFill>
              <a:latin typeface="Calibri" panose="020F0502020204030204" pitchFamily="34" charset="0"/>
              <a:cs typeface="Calibri" panose="020F0502020204030204" pitchFamily="34" charset="0"/>
            </a:endParaRPr>
          </a:p>
          <a:p>
            <a:pPr marL="0" lvl="1"/>
            <a:r>
              <a:rPr lang="it-IT" sz="1600" dirty="0">
                <a:solidFill>
                  <a:srgbClr val="FF0000"/>
                </a:solidFill>
                <a:latin typeface="Calibri" panose="020F0502020204030204" pitchFamily="34" charset="0"/>
                <a:cs typeface="Calibri" panose="020F0502020204030204" pitchFamily="34" charset="0"/>
              </a:rPr>
              <a:t>Risultati: </a:t>
            </a:r>
          </a:p>
          <a:p>
            <a:pPr marL="0" lvl="1"/>
            <a:r>
              <a:rPr lang="it-IT" sz="1600" dirty="0">
                <a:solidFill>
                  <a:srgbClr val="0070C0"/>
                </a:solidFill>
                <a:latin typeface="Calibri" panose="020F0502020204030204" pitchFamily="34" charset="0"/>
                <a:cs typeface="Calibri" panose="020F0502020204030204" pitchFamily="34" charset="0"/>
              </a:rPr>
              <a:t>Il SAR è in grado di fornire informazioni solo su oggetti distribuiti (ad es: isole di plastica) e non su pixel isolati. </a:t>
            </a:r>
          </a:p>
          <a:p>
            <a:pPr marL="0" lvl="1"/>
            <a:r>
              <a:rPr lang="it-IT" sz="1600" dirty="0">
                <a:solidFill>
                  <a:srgbClr val="0070C0"/>
                </a:solidFill>
                <a:latin typeface="Calibri" panose="020F0502020204030204" pitchFamily="34" charset="0"/>
                <a:cs typeface="Calibri" panose="020F0502020204030204" pitchFamily="34" charset="0"/>
              </a:rPr>
              <a:t>Non consente la loro identificazione</a:t>
            </a:r>
          </a:p>
          <a:p>
            <a:pPr marL="0" lvl="1"/>
            <a:endParaRPr lang="it-IT" sz="1488" dirty="0">
              <a:solidFill>
                <a:srgbClr val="0070C0"/>
              </a:solidFill>
              <a:latin typeface="Calibri" panose="020F0502020204030204" pitchFamily="34" charset="0"/>
              <a:cs typeface="Calibri" panose="020F0502020204030204" pitchFamily="34" charset="0"/>
            </a:endParaRPr>
          </a:p>
          <a:p>
            <a:pPr lvl="2"/>
            <a:endParaRPr lang="it-IT" sz="1488" i="1" dirty="0">
              <a:latin typeface="Calibri" panose="020F0502020204030204" pitchFamily="34" charset="0"/>
              <a:cs typeface="Calibri" panose="020F0502020204030204" pitchFamily="34" charset="0"/>
            </a:endParaRPr>
          </a:p>
          <a:p>
            <a:pPr lvl="2"/>
            <a:endParaRPr lang="it-IT" sz="1488" i="1" dirty="0">
              <a:latin typeface="Calibri" panose="020F0502020204030204" pitchFamily="34" charset="0"/>
              <a:cs typeface="Calibri" panose="020F0502020204030204" pitchFamily="34" charset="0"/>
            </a:endParaRPr>
          </a:p>
          <a:p>
            <a:pPr lvl="2"/>
            <a:endParaRPr lang="it-IT" sz="1488" i="1" dirty="0">
              <a:latin typeface="Calibri" panose="020F0502020204030204" pitchFamily="34" charset="0"/>
              <a:cs typeface="Calibri" panose="020F0502020204030204" pitchFamily="34" charset="0"/>
            </a:endParaRPr>
          </a:p>
          <a:p>
            <a:pPr lvl="2"/>
            <a:endParaRPr lang="it-IT" sz="1488" i="1" dirty="0">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4DF2F89E-7629-4444-A1EB-F293EC02FA61}"/>
              </a:ext>
            </a:extLst>
          </p:cNvPr>
          <p:cNvGraphicFramePr>
            <a:graphicFrameLocks noGrp="1"/>
          </p:cNvGraphicFramePr>
          <p:nvPr>
            <p:extLst>
              <p:ext uri="{D42A27DB-BD31-4B8C-83A1-F6EECF244321}">
                <p14:modId xmlns:p14="http://schemas.microsoft.com/office/powerpoint/2010/main" val="633398945"/>
              </p:ext>
            </p:extLst>
          </p:nvPr>
        </p:nvGraphicFramePr>
        <p:xfrm>
          <a:off x="662792" y="1706849"/>
          <a:ext cx="4785747" cy="993642"/>
        </p:xfrm>
        <a:graphic>
          <a:graphicData uri="http://schemas.openxmlformats.org/drawingml/2006/table">
            <a:tbl>
              <a:tblPr firstRow="1" bandRow="1">
                <a:tableStyleId>{5C22544A-7EE6-4342-B048-85BDC9FD1C3A}</a:tableStyleId>
              </a:tblPr>
              <a:tblGrid>
                <a:gridCol w="1472732">
                  <a:extLst>
                    <a:ext uri="{9D8B030D-6E8A-4147-A177-3AD203B41FA5}">
                      <a16:colId xmlns:a16="http://schemas.microsoft.com/office/drawing/2014/main" val="2046288349"/>
                    </a:ext>
                  </a:extLst>
                </a:gridCol>
                <a:gridCol w="1112833">
                  <a:extLst>
                    <a:ext uri="{9D8B030D-6E8A-4147-A177-3AD203B41FA5}">
                      <a16:colId xmlns:a16="http://schemas.microsoft.com/office/drawing/2014/main" val="671322991"/>
                    </a:ext>
                  </a:extLst>
                </a:gridCol>
                <a:gridCol w="1061864">
                  <a:extLst>
                    <a:ext uri="{9D8B030D-6E8A-4147-A177-3AD203B41FA5}">
                      <a16:colId xmlns:a16="http://schemas.microsoft.com/office/drawing/2014/main" val="3512186381"/>
                    </a:ext>
                  </a:extLst>
                </a:gridCol>
                <a:gridCol w="1138318">
                  <a:extLst>
                    <a:ext uri="{9D8B030D-6E8A-4147-A177-3AD203B41FA5}">
                      <a16:colId xmlns:a16="http://schemas.microsoft.com/office/drawing/2014/main" val="447907693"/>
                    </a:ext>
                  </a:extLst>
                </a:gridCol>
              </a:tblGrid>
              <a:tr h="306619">
                <a:tc>
                  <a:txBody>
                    <a:bodyPr/>
                    <a:lstStyle/>
                    <a:p>
                      <a:r>
                        <a:rPr lang="it-IT" sz="900" dirty="0"/>
                        <a:t>AREA</a:t>
                      </a:r>
                    </a:p>
                  </a:txBody>
                  <a:tcPr marL="75605" marR="75605" marT="37802" marB="37802"/>
                </a:tc>
                <a:tc>
                  <a:txBody>
                    <a:bodyPr/>
                    <a:lstStyle/>
                    <a:p>
                      <a:r>
                        <a:rPr lang="it-IT" sz="900" dirty="0"/>
                        <a:t>Data</a:t>
                      </a:r>
                    </a:p>
                  </a:txBody>
                  <a:tcPr marL="75605" marR="75605" marT="37802" marB="37802"/>
                </a:tc>
                <a:tc>
                  <a:txBody>
                    <a:bodyPr/>
                    <a:lstStyle/>
                    <a:p>
                      <a:r>
                        <a:rPr lang="it-IT" sz="900" dirty="0"/>
                        <a:t>Fonte</a:t>
                      </a:r>
                    </a:p>
                  </a:txBody>
                  <a:tcPr marL="75605" marR="75605" marT="37802" marB="37802"/>
                </a:tc>
                <a:tc>
                  <a:txBody>
                    <a:bodyPr/>
                    <a:lstStyle/>
                    <a:p>
                      <a:r>
                        <a:rPr lang="it-IT" sz="900" dirty="0"/>
                        <a:t>Caso</a:t>
                      </a:r>
                    </a:p>
                  </a:txBody>
                  <a:tcPr marL="75605" marR="75605" marT="37802" marB="37802"/>
                </a:tc>
                <a:extLst>
                  <a:ext uri="{0D108BD9-81ED-4DB2-BD59-A6C34878D82A}">
                    <a16:rowId xmlns:a16="http://schemas.microsoft.com/office/drawing/2014/main" val="2246915454"/>
                  </a:ext>
                </a:extLst>
              </a:tr>
              <a:tr h="306619">
                <a:tc>
                  <a:txBody>
                    <a:bodyPr/>
                    <a:lstStyle/>
                    <a:p>
                      <a:r>
                        <a:rPr lang="it-IT" sz="1000" dirty="0"/>
                        <a:t>Mitilene (</a:t>
                      </a:r>
                      <a:r>
                        <a:rPr lang="it-IT" sz="1000" dirty="0" err="1"/>
                        <a:t>grecia</a:t>
                      </a:r>
                      <a:r>
                        <a:rPr lang="it-IT" sz="1000" dirty="0"/>
                        <a:t>)</a:t>
                      </a:r>
                    </a:p>
                  </a:txBody>
                  <a:tcPr marL="75605" marR="75605" marT="37802" marB="37802"/>
                </a:tc>
                <a:tc>
                  <a:txBody>
                    <a:bodyPr/>
                    <a:lstStyle/>
                    <a:p>
                      <a:r>
                        <a:rPr lang="it-IT" sz="900" dirty="0"/>
                        <a:t>07/06/2018</a:t>
                      </a:r>
                    </a:p>
                  </a:txBody>
                  <a:tcPr marL="75605" marR="75605" marT="37802" marB="37802"/>
                </a:tc>
                <a:tc>
                  <a:txBody>
                    <a:bodyPr/>
                    <a:lstStyle/>
                    <a:p>
                      <a:r>
                        <a:rPr lang="it-IT" sz="900" dirty="0"/>
                        <a:t>PLP-2018</a:t>
                      </a:r>
                    </a:p>
                  </a:txBody>
                  <a:tcPr marL="75605" marR="75605" marT="37802" marB="37802"/>
                </a:tc>
                <a:tc>
                  <a:txBody>
                    <a:bodyPr/>
                    <a:lstStyle/>
                    <a:p>
                      <a:r>
                        <a:rPr lang="it-IT" sz="900" dirty="0"/>
                        <a:t>Realistico</a:t>
                      </a:r>
                    </a:p>
                  </a:txBody>
                  <a:tcPr marL="75605" marR="75605" marT="37802" marB="37802"/>
                </a:tc>
                <a:extLst>
                  <a:ext uri="{0D108BD9-81ED-4DB2-BD59-A6C34878D82A}">
                    <a16:rowId xmlns:a16="http://schemas.microsoft.com/office/drawing/2014/main" val="3135821734"/>
                  </a:ext>
                </a:extLst>
              </a:tr>
              <a:tr h="378023">
                <a:tc>
                  <a:txBody>
                    <a:bodyPr/>
                    <a:lstStyle/>
                    <a:p>
                      <a:r>
                        <a:rPr lang="en-GB" sz="1000" kern="1200" dirty="0">
                          <a:solidFill>
                            <a:schemeClr val="dk1"/>
                          </a:solidFill>
                          <a:effectLst/>
                          <a:latin typeface="+mn-lt"/>
                          <a:ea typeface="+mn-ea"/>
                          <a:cs typeface="+mn-cs"/>
                        </a:rPr>
                        <a:t>Isola Gabriola (British Columbia)</a:t>
                      </a:r>
                      <a:endParaRPr lang="it-IT" sz="1000" dirty="0"/>
                    </a:p>
                  </a:txBody>
                  <a:tcPr marL="75605" marR="75605" marT="37802" marB="37802"/>
                </a:tc>
                <a:tc>
                  <a:txBody>
                    <a:bodyPr/>
                    <a:lstStyle/>
                    <a:p>
                      <a:r>
                        <a:rPr lang="it-IT" sz="900" dirty="0"/>
                        <a:t>30/10/2018</a:t>
                      </a:r>
                    </a:p>
                  </a:txBody>
                  <a:tcPr marL="75605" marR="75605" marT="37802" marB="37802"/>
                </a:tc>
                <a:tc>
                  <a:txBody>
                    <a:bodyPr/>
                    <a:lstStyle/>
                    <a:p>
                      <a:r>
                        <a:rPr lang="it-IT" sz="900" dirty="0" err="1"/>
                        <a:t>Bierman</a:t>
                      </a:r>
                      <a:endParaRPr lang="it-IT" sz="900" dirty="0"/>
                    </a:p>
                  </a:txBody>
                  <a:tcPr marL="75605" marR="75605" marT="37802" marB="37802"/>
                </a:tc>
                <a:tc>
                  <a:txBody>
                    <a:bodyPr/>
                    <a:lstStyle/>
                    <a:p>
                      <a:r>
                        <a:rPr lang="it-IT" sz="900" dirty="0"/>
                        <a:t>Reale</a:t>
                      </a:r>
                    </a:p>
                  </a:txBody>
                  <a:tcPr marL="75605" marR="75605" marT="37802" marB="37802"/>
                </a:tc>
                <a:extLst>
                  <a:ext uri="{0D108BD9-81ED-4DB2-BD59-A6C34878D82A}">
                    <a16:rowId xmlns:a16="http://schemas.microsoft.com/office/drawing/2014/main" val="4154587029"/>
                  </a:ext>
                </a:extLst>
              </a:tr>
            </a:tbl>
          </a:graphicData>
        </a:graphic>
      </p:graphicFrame>
      <p:pic>
        <p:nvPicPr>
          <p:cNvPr id="24" name="Immagine 23">
            <a:extLst>
              <a:ext uri="{FF2B5EF4-FFF2-40B4-BE49-F238E27FC236}">
                <a16:creationId xmlns:a16="http://schemas.microsoft.com/office/drawing/2014/main" id="{5F69B077-8658-794A-87E1-DDAE09AD1A57}"/>
              </a:ext>
            </a:extLst>
          </p:cNvPr>
          <p:cNvPicPr>
            <a:picLocks noChangeAspect="1"/>
          </p:cNvPicPr>
          <p:nvPr/>
        </p:nvPicPr>
        <p:blipFill rotWithShape="1">
          <a:blip r:embed="rId3">
            <a:extLst>
              <a:ext uri="{28A0092B-C50C-407E-A947-70E740481C1C}">
                <a14:useLocalDpi xmlns:a14="http://schemas.microsoft.com/office/drawing/2010/main" val="0"/>
              </a:ext>
            </a:extLst>
          </a:blip>
          <a:srcRect l="28038" b="36189"/>
          <a:stretch/>
        </p:blipFill>
        <p:spPr bwMode="auto">
          <a:xfrm flipH="1" flipV="1">
            <a:off x="6930776" y="2053483"/>
            <a:ext cx="2486554" cy="1108935"/>
          </a:xfrm>
          <a:prstGeom prst="rect">
            <a:avLst/>
          </a:prstGeom>
          <a:noFill/>
          <a:ln>
            <a:noFill/>
          </a:ln>
          <a:extLst>
            <a:ext uri="{53640926-AAD7-44D8-BBD7-CCE9431645EC}">
              <a14:shadowObscured xmlns:a14="http://schemas.microsoft.com/office/drawing/2010/main"/>
            </a:ext>
          </a:extLst>
        </p:spPr>
      </p:pic>
      <p:pic>
        <p:nvPicPr>
          <p:cNvPr id="27" name="Immagine 26">
            <a:extLst>
              <a:ext uri="{FF2B5EF4-FFF2-40B4-BE49-F238E27FC236}">
                <a16:creationId xmlns:a16="http://schemas.microsoft.com/office/drawing/2014/main" id="{4EE85C4B-A590-F541-BD8E-355F01D4AC68}"/>
              </a:ext>
            </a:extLst>
          </p:cNvPr>
          <p:cNvPicPr>
            <a:picLocks noChangeAspect="1"/>
          </p:cNvPicPr>
          <p:nvPr/>
        </p:nvPicPr>
        <p:blipFill rotWithShape="1">
          <a:blip r:embed="rId4"/>
          <a:srcRect l="31170" r="14535" b="44787"/>
          <a:stretch/>
        </p:blipFill>
        <p:spPr bwMode="auto">
          <a:xfrm>
            <a:off x="6930776" y="3354961"/>
            <a:ext cx="2486554" cy="1072642"/>
          </a:xfrm>
          <a:prstGeom prst="rect">
            <a:avLst/>
          </a:prstGeom>
          <a:ln>
            <a:noFill/>
          </a:ln>
          <a:extLst>
            <a:ext uri="{53640926-AAD7-44D8-BBD7-CCE9431645EC}">
              <a14:shadowObscured xmlns:a14="http://schemas.microsoft.com/office/drawing/2010/main"/>
            </a:ext>
          </a:extLst>
        </p:spPr>
      </p:pic>
      <p:sp>
        <p:nvSpPr>
          <p:cNvPr id="7" name="Rettangolo 6">
            <a:extLst>
              <a:ext uri="{FF2B5EF4-FFF2-40B4-BE49-F238E27FC236}">
                <a16:creationId xmlns:a16="http://schemas.microsoft.com/office/drawing/2014/main" id="{13EBE8FB-3B5E-4999-6522-77E015476A7E}"/>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96310A5D-7BF8-4A82-2978-8136F6F44544}"/>
              </a:ext>
            </a:extLst>
          </p:cNvPr>
          <p:cNvPicPr>
            <a:picLocks noChangeAspect="1"/>
          </p:cNvPicPr>
          <p:nvPr/>
        </p:nvPicPr>
        <p:blipFill>
          <a:blip r:embed="rId5"/>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285730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12406" y="503670"/>
            <a:ext cx="6276531" cy="2648674"/>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MULTISPETTRALI</a:t>
            </a:r>
          </a:p>
          <a:p>
            <a:pPr marL="0" lvl="1">
              <a:spcAft>
                <a:spcPts val="600"/>
              </a:spcAft>
            </a:pPr>
            <a:endParaRPr lang="it-IT" sz="1500" dirty="0">
              <a:solidFill>
                <a:srgbClr val="0070C0"/>
              </a:solidFill>
              <a:latin typeface="Calibri" panose="020F0502020204030204" pitchFamily="34" charset="0"/>
              <a:cs typeface="Calibri" panose="020F0502020204030204" pitchFamily="34" charset="0"/>
            </a:endParaRPr>
          </a:p>
          <a:p>
            <a:pPr marL="0" lvl="1">
              <a:spcAft>
                <a:spcPts val="600"/>
              </a:spcAft>
            </a:pPr>
            <a:r>
              <a:rPr lang="it-IT" sz="1600" dirty="0">
                <a:solidFill>
                  <a:srgbClr val="0070C0"/>
                </a:solidFill>
                <a:latin typeface="Calibri" panose="020F0502020204030204" pitchFamily="34" charset="0"/>
                <a:cs typeface="Calibri" panose="020F0502020204030204" pitchFamily="34" charset="0"/>
              </a:rPr>
              <a:t>Processing dei dati: implementazione di una specifica catena di elaborazione su dati </a:t>
            </a:r>
            <a:r>
              <a:rPr lang="it-IT" sz="1600" dirty="0" err="1">
                <a:solidFill>
                  <a:srgbClr val="0070C0"/>
                </a:solidFill>
                <a:latin typeface="Calibri" panose="020F0502020204030204" pitchFamily="34" charset="0"/>
                <a:cs typeface="Calibri" panose="020F0502020204030204" pitchFamily="34" charset="0"/>
              </a:rPr>
              <a:t>Sentinel</a:t>
            </a:r>
            <a:r>
              <a:rPr lang="it-IT" sz="1600" dirty="0">
                <a:solidFill>
                  <a:srgbClr val="0070C0"/>
                </a:solidFill>
                <a:latin typeface="Calibri" panose="020F0502020204030204" pitchFamily="34" charset="0"/>
                <a:cs typeface="Calibri" panose="020F0502020204030204" pitchFamily="34" charset="0"/>
              </a:rPr>
              <a:t> 2 </a:t>
            </a:r>
            <a:r>
              <a:rPr lang="it-IT" sz="1600" dirty="0" err="1">
                <a:solidFill>
                  <a:srgbClr val="0070C0"/>
                </a:solidFill>
                <a:latin typeface="Calibri" panose="020F0502020204030204" pitchFamily="34" charset="0"/>
                <a:cs typeface="Calibri" panose="020F0502020204030204" pitchFamily="34" charset="0"/>
              </a:rPr>
              <a:t>Copernicus</a:t>
            </a:r>
            <a:endParaRPr lang="it-IT" sz="1600" dirty="0">
              <a:solidFill>
                <a:srgbClr val="0070C0"/>
              </a:solidFill>
              <a:latin typeface="Calibri" panose="020F0502020204030204" pitchFamily="34" charset="0"/>
              <a:cs typeface="Calibri" panose="020F0502020204030204" pitchFamily="34" charset="0"/>
            </a:endParaRPr>
          </a:p>
          <a:p>
            <a:pPr marL="0" lvl="1"/>
            <a:r>
              <a:rPr lang="it-IT" sz="1488" dirty="0">
                <a:solidFill>
                  <a:srgbClr val="0070C0"/>
                </a:solidFill>
              </a:rPr>
              <a:t> </a:t>
            </a:r>
            <a:endParaRPr lang="it-IT" sz="1488" i="1" dirty="0">
              <a:solidFill>
                <a:srgbClr val="0070C0"/>
              </a:solidFill>
            </a:endParaRPr>
          </a:p>
          <a:p>
            <a:pPr marL="0" lvl="1"/>
            <a:endParaRPr lang="it-IT" sz="1488" i="1" dirty="0">
              <a:solidFill>
                <a:srgbClr val="0070C0"/>
              </a:solidFill>
            </a:endParaRPr>
          </a:p>
          <a:p>
            <a:pPr lvl="2"/>
            <a:endParaRPr lang="it-IT" sz="1488" i="1" dirty="0"/>
          </a:p>
          <a:p>
            <a:pPr lvl="2"/>
            <a:endParaRPr lang="it-IT" sz="1488" i="1" dirty="0"/>
          </a:p>
          <a:p>
            <a:pPr lvl="2"/>
            <a:endParaRPr lang="it-IT" sz="1488" i="1" dirty="0"/>
          </a:p>
          <a:p>
            <a:pPr lvl="2"/>
            <a:endParaRPr lang="it-IT" sz="1488" i="1" dirty="0"/>
          </a:p>
        </p:txBody>
      </p:sp>
      <p:graphicFrame>
        <p:nvGraphicFramePr>
          <p:cNvPr id="7" name="Tabella 6">
            <a:extLst>
              <a:ext uri="{FF2B5EF4-FFF2-40B4-BE49-F238E27FC236}">
                <a16:creationId xmlns:a16="http://schemas.microsoft.com/office/drawing/2014/main" id="{94E2F517-A20B-9FBD-65D1-0DFA966BDF7A}"/>
              </a:ext>
            </a:extLst>
          </p:cNvPr>
          <p:cNvGraphicFramePr>
            <a:graphicFrameLocks noGrp="1"/>
          </p:cNvGraphicFramePr>
          <p:nvPr>
            <p:extLst>
              <p:ext uri="{D42A27DB-BD31-4B8C-83A1-F6EECF244321}">
                <p14:modId xmlns:p14="http://schemas.microsoft.com/office/powerpoint/2010/main" val="3829663506"/>
              </p:ext>
            </p:extLst>
          </p:nvPr>
        </p:nvGraphicFramePr>
        <p:xfrm>
          <a:off x="218267" y="1736001"/>
          <a:ext cx="3723883" cy="1678284"/>
        </p:xfrm>
        <a:graphic>
          <a:graphicData uri="http://schemas.openxmlformats.org/drawingml/2006/table">
            <a:tbl>
              <a:tblPr firstRow="1" bandRow="1">
                <a:tableStyleId>{5C22544A-7EE6-4342-B048-85BDC9FD1C3A}</a:tableStyleId>
              </a:tblPr>
              <a:tblGrid>
                <a:gridCol w="1472732">
                  <a:extLst>
                    <a:ext uri="{9D8B030D-6E8A-4147-A177-3AD203B41FA5}">
                      <a16:colId xmlns:a16="http://schemas.microsoft.com/office/drawing/2014/main" val="2046288349"/>
                    </a:ext>
                  </a:extLst>
                </a:gridCol>
                <a:gridCol w="1112833">
                  <a:extLst>
                    <a:ext uri="{9D8B030D-6E8A-4147-A177-3AD203B41FA5}">
                      <a16:colId xmlns:a16="http://schemas.microsoft.com/office/drawing/2014/main" val="671322991"/>
                    </a:ext>
                  </a:extLst>
                </a:gridCol>
                <a:gridCol w="1138318">
                  <a:extLst>
                    <a:ext uri="{9D8B030D-6E8A-4147-A177-3AD203B41FA5}">
                      <a16:colId xmlns:a16="http://schemas.microsoft.com/office/drawing/2014/main" val="447907693"/>
                    </a:ext>
                  </a:extLst>
                </a:gridCol>
              </a:tblGrid>
              <a:tr h="306619">
                <a:tc>
                  <a:txBody>
                    <a:bodyPr/>
                    <a:lstStyle/>
                    <a:p>
                      <a:r>
                        <a:rPr lang="it-IT" sz="900" dirty="0"/>
                        <a:t>AREA</a:t>
                      </a:r>
                    </a:p>
                  </a:txBody>
                  <a:tcPr marL="75605" marR="75605" marT="37802" marB="37802"/>
                </a:tc>
                <a:tc>
                  <a:txBody>
                    <a:bodyPr/>
                    <a:lstStyle/>
                    <a:p>
                      <a:r>
                        <a:rPr lang="it-IT" sz="900" dirty="0"/>
                        <a:t>Data</a:t>
                      </a:r>
                    </a:p>
                  </a:txBody>
                  <a:tcPr marL="75605" marR="75605" marT="37802" marB="37802"/>
                </a:tc>
                <a:tc>
                  <a:txBody>
                    <a:bodyPr/>
                    <a:lstStyle/>
                    <a:p>
                      <a:r>
                        <a:rPr lang="it-IT" sz="900" dirty="0"/>
                        <a:t>Caso</a:t>
                      </a:r>
                    </a:p>
                  </a:txBody>
                  <a:tcPr marL="75605" marR="75605" marT="37802" marB="37802"/>
                </a:tc>
                <a:extLst>
                  <a:ext uri="{0D108BD9-81ED-4DB2-BD59-A6C34878D82A}">
                    <a16:rowId xmlns:a16="http://schemas.microsoft.com/office/drawing/2014/main" val="2246915454"/>
                  </a:ext>
                </a:extLst>
              </a:tr>
              <a:tr h="378023">
                <a:tc>
                  <a:txBody>
                    <a:bodyPr/>
                    <a:lstStyle/>
                    <a:p>
                      <a:r>
                        <a:rPr lang="it-IT" sz="1000" dirty="0"/>
                        <a:t>Mitilene (</a:t>
                      </a:r>
                      <a:r>
                        <a:rPr lang="it-IT" sz="1000" dirty="0" err="1"/>
                        <a:t>grecia</a:t>
                      </a:r>
                      <a:r>
                        <a:rPr lang="it-IT" sz="1000" dirty="0"/>
                        <a:t>)</a:t>
                      </a:r>
                    </a:p>
                  </a:txBody>
                  <a:tcPr marL="75605" marR="75605" marT="37802" marB="37802"/>
                </a:tc>
                <a:tc>
                  <a:txBody>
                    <a:bodyPr/>
                    <a:lstStyle/>
                    <a:p>
                      <a:r>
                        <a:rPr lang="it-IT" sz="1000" dirty="0"/>
                        <a:t>03/05/2019</a:t>
                      </a:r>
                    </a:p>
                  </a:txBody>
                  <a:tcPr marL="75605" marR="75605" marT="37802" marB="37802"/>
                </a:tc>
                <a:tc>
                  <a:txBody>
                    <a:bodyPr/>
                    <a:lstStyle/>
                    <a:p>
                      <a:r>
                        <a:rPr lang="it-IT" sz="1000" dirty="0"/>
                        <a:t>Realistico</a:t>
                      </a:r>
                    </a:p>
                  </a:txBody>
                  <a:tcPr marL="75605" marR="75605" marT="37802" marB="37802"/>
                </a:tc>
                <a:extLst>
                  <a:ext uri="{0D108BD9-81ED-4DB2-BD59-A6C34878D82A}">
                    <a16:rowId xmlns:a16="http://schemas.microsoft.com/office/drawing/2014/main" val="3135821734"/>
                  </a:ext>
                </a:extLst>
              </a:tr>
              <a:tr h="306619">
                <a:tc>
                  <a:txBody>
                    <a:bodyPr/>
                    <a:lstStyle/>
                    <a:p>
                      <a:r>
                        <a:rPr lang="en-GB" sz="1000" kern="1200" dirty="0">
                          <a:solidFill>
                            <a:schemeClr val="dk1"/>
                          </a:solidFill>
                          <a:effectLst/>
                          <a:latin typeface="+mn-lt"/>
                          <a:ea typeface="+mn-ea"/>
                          <a:cs typeface="+mn-cs"/>
                        </a:rPr>
                        <a:t>Accra (Ghana)</a:t>
                      </a:r>
                      <a:endParaRPr lang="it-IT" sz="1000" dirty="0"/>
                    </a:p>
                  </a:txBody>
                  <a:tcPr marL="75605" marR="75605" marT="37802" marB="37802"/>
                </a:tc>
                <a:tc>
                  <a:txBody>
                    <a:bodyPr/>
                    <a:lstStyle/>
                    <a:p>
                      <a:r>
                        <a:rPr lang="it-IT" sz="1000" dirty="0"/>
                        <a:t>31/10/2018</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4154587029"/>
                  </a:ext>
                </a:extLst>
              </a:tr>
              <a:tr h="378023">
                <a:tc>
                  <a:txBody>
                    <a:bodyPr/>
                    <a:lstStyle/>
                    <a:p>
                      <a:r>
                        <a:rPr lang="en-GB" sz="1000" kern="1200" dirty="0">
                          <a:solidFill>
                            <a:schemeClr val="dk1"/>
                          </a:solidFill>
                          <a:effectLst/>
                          <a:latin typeface="+mn-lt"/>
                          <a:ea typeface="+mn-ea"/>
                          <a:cs typeface="+mn-cs"/>
                        </a:rPr>
                        <a:t>Isola Gabriola (British Columbia)</a:t>
                      </a:r>
                      <a:endParaRPr lang="it-IT" sz="1000" dirty="0"/>
                    </a:p>
                  </a:txBody>
                  <a:tcPr marL="75605" marR="75605" marT="37802" marB="37802"/>
                </a:tc>
                <a:tc>
                  <a:txBody>
                    <a:bodyPr/>
                    <a:lstStyle/>
                    <a:p>
                      <a:r>
                        <a:rPr lang="it-IT" sz="1000" dirty="0"/>
                        <a:t>28/07/2018</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3360932117"/>
                  </a:ext>
                </a:extLst>
              </a:tr>
              <a:tr h="306619">
                <a:tc>
                  <a:txBody>
                    <a:bodyPr/>
                    <a:lstStyle/>
                    <a:p>
                      <a:r>
                        <a:rPr lang="it-IT" sz="1000" dirty="0"/>
                        <a:t>Da Nang</a:t>
                      </a:r>
                    </a:p>
                  </a:txBody>
                  <a:tcPr marL="75605" marR="75605" marT="37802" marB="37802"/>
                </a:tc>
                <a:tc>
                  <a:txBody>
                    <a:bodyPr/>
                    <a:lstStyle/>
                    <a:p>
                      <a:r>
                        <a:rPr lang="it-IT" sz="1000" dirty="0"/>
                        <a:t>05/10/2018</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741100826"/>
                  </a:ext>
                </a:extLst>
              </a:tr>
            </a:tbl>
          </a:graphicData>
        </a:graphic>
      </p:graphicFrame>
      <p:pic>
        <p:nvPicPr>
          <p:cNvPr id="8" name="Immagine 7">
            <a:extLst>
              <a:ext uri="{FF2B5EF4-FFF2-40B4-BE49-F238E27FC236}">
                <a16:creationId xmlns:a16="http://schemas.microsoft.com/office/drawing/2014/main" id="{5BA2D3A8-5BF6-759D-DD69-AD3445E24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278" t="25769" r="16463"/>
          <a:stretch/>
        </p:blipFill>
        <p:spPr bwMode="auto">
          <a:xfrm>
            <a:off x="5854484" y="1785356"/>
            <a:ext cx="1554481" cy="814547"/>
          </a:xfrm>
          <a:prstGeom prst="rect">
            <a:avLst/>
          </a:prstGeom>
          <a:noFill/>
          <a:ln>
            <a:noFill/>
          </a:ln>
          <a:extLst>
            <a:ext uri="{53640926-AAD7-44D8-BBD7-CCE9431645EC}">
              <a14:shadowObscured xmlns:a14="http://schemas.microsoft.com/office/drawing/2010/main"/>
            </a:ext>
          </a:extLst>
        </p:spPr>
      </p:pic>
      <p:pic>
        <p:nvPicPr>
          <p:cNvPr id="9" name="Immagine 8" descr="Immagine che contiene testo&#10;&#10;Descrizione generata automaticamente">
            <a:extLst>
              <a:ext uri="{FF2B5EF4-FFF2-40B4-BE49-F238E27FC236}">
                <a16:creationId xmlns:a16="http://schemas.microsoft.com/office/drawing/2014/main" id="{A1F8820F-AB85-04EC-C281-E3339DEB325C}"/>
              </a:ext>
            </a:extLst>
          </p:cNvPr>
          <p:cNvPicPr>
            <a:picLocks noChangeAspect="1"/>
          </p:cNvPicPr>
          <p:nvPr/>
        </p:nvPicPr>
        <p:blipFill rotWithShape="1">
          <a:blip r:embed="rId3">
            <a:extLst>
              <a:ext uri="{28A0092B-C50C-407E-A947-70E740481C1C}">
                <a14:useLocalDpi xmlns:a14="http://schemas.microsoft.com/office/drawing/2010/main" val="0"/>
              </a:ext>
            </a:extLst>
          </a:blip>
          <a:srcRect l="26210" r="27823" b="67391"/>
          <a:stretch/>
        </p:blipFill>
        <p:spPr bwMode="auto">
          <a:xfrm>
            <a:off x="4059100" y="2069572"/>
            <a:ext cx="1480266" cy="1168631"/>
          </a:xfrm>
          <a:prstGeom prst="rect">
            <a:avLst/>
          </a:prstGeom>
          <a:noFill/>
          <a:ln>
            <a:noFill/>
          </a:ln>
          <a:extLst>
            <a:ext uri="{53640926-AAD7-44D8-BBD7-CCE9431645EC}">
              <a14:shadowObscured xmlns:a14="http://schemas.microsoft.com/office/drawing/2010/main"/>
            </a:ext>
          </a:extLst>
        </p:spPr>
      </p:pic>
      <p:pic>
        <p:nvPicPr>
          <p:cNvPr id="10" name="Immagine 9" descr="Immagine che contiene esterni, natura, pianta&#10;&#10;Descrizione generata automaticamente">
            <a:extLst>
              <a:ext uri="{FF2B5EF4-FFF2-40B4-BE49-F238E27FC236}">
                <a16:creationId xmlns:a16="http://schemas.microsoft.com/office/drawing/2014/main" id="{F4EB1ADD-4BCF-2094-1A33-EF9C63EC0E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85" t="1807" r="17246" b="41670"/>
          <a:stretch/>
        </p:blipFill>
        <p:spPr bwMode="auto">
          <a:xfrm>
            <a:off x="5740190" y="2687004"/>
            <a:ext cx="1783070" cy="1001389"/>
          </a:xfrm>
          <a:prstGeom prst="rect">
            <a:avLst/>
          </a:prstGeom>
          <a:noFill/>
          <a:ln>
            <a:noFill/>
          </a:ln>
          <a:extLst>
            <a:ext uri="{53640926-AAD7-44D8-BBD7-CCE9431645EC}">
              <a14:shadowObscured xmlns:a14="http://schemas.microsoft.com/office/drawing/2010/main"/>
            </a:ext>
          </a:extLst>
        </p:spPr>
      </p:pic>
      <p:pic>
        <p:nvPicPr>
          <p:cNvPr id="11" name="Immagine 10" descr="Immagine che contiene esterni&#10;&#10;Descrizione generata automaticamente">
            <a:extLst>
              <a:ext uri="{FF2B5EF4-FFF2-40B4-BE49-F238E27FC236}">
                <a16:creationId xmlns:a16="http://schemas.microsoft.com/office/drawing/2014/main" id="{FF2543AD-032C-A8AE-D622-A6F91131324D}"/>
              </a:ext>
            </a:extLst>
          </p:cNvPr>
          <p:cNvPicPr>
            <a:picLocks noChangeAspect="1"/>
          </p:cNvPicPr>
          <p:nvPr/>
        </p:nvPicPr>
        <p:blipFill>
          <a:blip r:embed="rId5"/>
          <a:stretch>
            <a:fillRect/>
          </a:stretch>
        </p:blipFill>
        <p:spPr>
          <a:xfrm>
            <a:off x="7724083" y="2306906"/>
            <a:ext cx="2092370" cy="1172297"/>
          </a:xfrm>
          <a:prstGeom prst="rect">
            <a:avLst/>
          </a:prstGeom>
        </p:spPr>
      </p:pic>
      <p:sp>
        <p:nvSpPr>
          <p:cNvPr id="15" name="Rettangolo 14">
            <a:extLst>
              <a:ext uri="{FF2B5EF4-FFF2-40B4-BE49-F238E27FC236}">
                <a16:creationId xmlns:a16="http://schemas.microsoft.com/office/drawing/2014/main" id="{AFBFAB64-EEC6-34C7-FFB6-798C1D578D22}"/>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85E88ED-88A1-3A77-C2E9-4B644D7126C2}"/>
              </a:ext>
            </a:extLst>
          </p:cNvPr>
          <p:cNvSpPr/>
          <p:nvPr/>
        </p:nvSpPr>
        <p:spPr>
          <a:xfrm>
            <a:off x="112406" y="4125665"/>
            <a:ext cx="9673073" cy="957763"/>
          </a:xfrm>
          <a:prstGeom prst="rect">
            <a:avLst/>
          </a:prstGeom>
        </p:spPr>
        <p:txBody>
          <a:bodyPr wrap="square">
            <a:spAutoFit/>
          </a:bodyPr>
          <a:lstStyle/>
          <a:p>
            <a:pPr marL="0" lvl="1" indent="-283510">
              <a:lnSpc>
                <a:spcPct val="115000"/>
              </a:lnSpc>
              <a:buFont typeface="Symbol" pitchFamily="2" charset="2"/>
              <a:buChar char=""/>
            </a:pPr>
            <a:r>
              <a:rPr lang="it-IT" sz="1600" dirty="0" err="1">
                <a:solidFill>
                  <a:srgbClr val="0070C0"/>
                </a:solidFill>
                <a:latin typeface="Calibri" panose="020F0502020204030204" pitchFamily="34" charset="0"/>
                <a:cs typeface="Calibri" panose="020F0502020204030204" pitchFamily="34" charset="0"/>
              </a:rPr>
              <a:t>Normalized</a:t>
            </a:r>
            <a:r>
              <a:rPr lang="it-IT" sz="1600" dirty="0">
                <a:solidFill>
                  <a:srgbClr val="0070C0"/>
                </a:solidFill>
                <a:latin typeface="Calibri" panose="020F0502020204030204" pitchFamily="34" charset="0"/>
                <a:cs typeface="Calibri" panose="020F0502020204030204" pitchFamily="34" charset="0"/>
              </a:rPr>
              <a:t> </a:t>
            </a:r>
            <a:r>
              <a:rPr lang="it-IT" sz="1600" dirty="0" err="1">
                <a:solidFill>
                  <a:srgbClr val="0070C0"/>
                </a:solidFill>
                <a:latin typeface="Calibri" panose="020F0502020204030204" pitchFamily="34" charset="0"/>
                <a:cs typeface="Calibri" panose="020F0502020204030204" pitchFamily="34" charset="0"/>
              </a:rPr>
              <a:t>Difference</a:t>
            </a:r>
            <a:r>
              <a:rPr lang="it-IT" sz="1600" dirty="0">
                <a:solidFill>
                  <a:srgbClr val="0070C0"/>
                </a:solidFill>
                <a:latin typeface="Calibri" panose="020F0502020204030204" pitchFamily="34" charset="0"/>
                <a:cs typeface="Calibri" panose="020F0502020204030204" pitchFamily="34" charset="0"/>
              </a:rPr>
              <a:t> </a:t>
            </a:r>
            <a:r>
              <a:rPr lang="it-IT" sz="1600" dirty="0" err="1">
                <a:solidFill>
                  <a:srgbClr val="0070C0"/>
                </a:solidFill>
                <a:latin typeface="Calibri" panose="020F0502020204030204" pitchFamily="34" charset="0"/>
                <a:cs typeface="Calibri" panose="020F0502020204030204" pitchFamily="34" charset="0"/>
              </a:rPr>
              <a:t>Vegetation</a:t>
            </a:r>
            <a:r>
              <a:rPr lang="it-IT" sz="1600" dirty="0">
                <a:solidFill>
                  <a:srgbClr val="0070C0"/>
                </a:solidFill>
                <a:latin typeface="Calibri" panose="020F0502020204030204" pitchFamily="34" charset="0"/>
                <a:cs typeface="Calibri" panose="020F0502020204030204" pitchFamily="34" charset="0"/>
              </a:rPr>
              <a:t> Index (NDVI): </a:t>
            </a:r>
            <a:r>
              <a:rPr lang="it-IT" sz="1600" spc="21" dirty="0">
                <a:solidFill>
                  <a:srgbClr val="0070C0"/>
                </a:solidFill>
                <a:latin typeface="Calibri" panose="020F0502020204030204" pitchFamily="34" charset="0"/>
                <a:cs typeface="Calibri" panose="020F0502020204030204" pitchFamily="34" charset="0"/>
              </a:rPr>
              <a:t>combinazione della banda NIR e banda RED</a:t>
            </a:r>
          </a:p>
          <a:p>
            <a:pPr marL="0" lvl="1" indent="-283510">
              <a:lnSpc>
                <a:spcPct val="115000"/>
              </a:lnSpc>
              <a:buFont typeface="Symbol" pitchFamily="2" charset="2"/>
              <a:buChar char=""/>
            </a:pPr>
            <a:r>
              <a:rPr lang="it-IT" sz="1600" dirty="0" err="1">
                <a:solidFill>
                  <a:srgbClr val="0070C0"/>
                </a:solidFill>
                <a:latin typeface="Calibri" panose="020F0502020204030204" pitchFamily="34" charset="0"/>
                <a:cs typeface="Calibri" panose="020F0502020204030204" pitchFamily="34" charset="0"/>
              </a:rPr>
              <a:t>Floating</a:t>
            </a:r>
            <a:r>
              <a:rPr lang="it-IT" sz="1600" dirty="0">
                <a:solidFill>
                  <a:srgbClr val="0070C0"/>
                </a:solidFill>
                <a:latin typeface="Calibri" panose="020F0502020204030204" pitchFamily="34" charset="0"/>
                <a:cs typeface="Calibri" panose="020F0502020204030204" pitchFamily="34" charset="0"/>
              </a:rPr>
              <a:t> </a:t>
            </a:r>
            <a:r>
              <a:rPr lang="it-IT" sz="1600" dirty="0" err="1">
                <a:solidFill>
                  <a:srgbClr val="0070C0"/>
                </a:solidFill>
                <a:latin typeface="Calibri" panose="020F0502020204030204" pitchFamily="34" charset="0"/>
                <a:cs typeface="Calibri" panose="020F0502020204030204" pitchFamily="34" charset="0"/>
              </a:rPr>
              <a:t>Debris</a:t>
            </a:r>
            <a:r>
              <a:rPr lang="it-IT" sz="1600" dirty="0">
                <a:solidFill>
                  <a:srgbClr val="0070C0"/>
                </a:solidFill>
                <a:latin typeface="Calibri" panose="020F0502020204030204" pitchFamily="34" charset="0"/>
                <a:cs typeface="Calibri" panose="020F0502020204030204" pitchFamily="34" charset="0"/>
              </a:rPr>
              <a:t> Index (FDI): </a:t>
            </a:r>
            <a:r>
              <a:rPr lang="it-IT" sz="1600" spc="21" dirty="0">
                <a:solidFill>
                  <a:srgbClr val="0070C0"/>
                </a:solidFill>
                <a:latin typeface="Calibri" panose="020F0502020204030204" pitchFamily="34" charset="0"/>
                <a:ea typeface="Calibri" panose="020F0502020204030204" pitchFamily="34" charset="0"/>
                <a:cs typeface="Calibri" panose="020F0502020204030204" pitchFamily="34" charset="0"/>
              </a:rPr>
              <a:t>combinazione delle bande NIR, Red Edge 2 (RE2), SWIR1</a:t>
            </a:r>
            <a:r>
              <a:rPr lang="it-IT" sz="1600" dirty="0">
                <a:solidFill>
                  <a:srgbClr val="0070C0"/>
                </a:solidFill>
                <a:latin typeface="Calibri" panose="020F0502020204030204" pitchFamily="34" charset="0"/>
                <a:cs typeface="Calibri" panose="020F0502020204030204" pitchFamily="34" charset="0"/>
              </a:rPr>
              <a:t> </a:t>
            </a:r>
          </a:p>
          <a:p>
            <a:pPr marL="0" lvl="1" indent="-283510">
              <a:lnSpc>
                <a:spcPct val="115000"/>
              </a:lnSpc>
              <a:spcAft>
                <a:spcPts val="827"/>
              </a:spcAft>
              <a:buFont typeface="Symbol" pitchFamily="2" charset="2"/>
              <a:buChar char=""/>
            </a:pPr>
            <a:r>
              <a:rPr lang="it-IT" sz="1600" dirty="0">
                <a:solidFill>
                  <a:srgbClr val="0070C0"/>
                </a:solidFill>
                <a:latin typeface="Calibri" panose="020F0502020204030204" pitchFamily="34" charset="0"/>
                <a:cs typeface="Calibri" panose="020F0502020204030204" pitchFamily="34" charset="0"/>
              </a:rPr>
              <a:t>Water </a:t>
            </a:r>
            <a:r>
              <a:rPr lang="it-IT" sz="1600" dirty="0" err="1">
                <a:solidFill>
                  <a:srgbClr val="0070C0"/>
                </a:solidFill>
                <a:latin typeface="Calibri" panose="020F0502020204030204" pitchFamily="34" charset="0"/>
                <a:cs typeface="Calibri" panose="020F0502020204030204" pitchFamily="34" charset="0"/>
              </a:rPr>
              <a:t>Correlation</a:t>
            </a:r>
            <a:r>
              <a:rPr lang="it-IT" sz="1600" dirty="0">
                <a:solidFill>
                  <a:srgbClr val="0070C0"/>
                </a:solidFill>
                <a:latin typeface="Calibri" panose="020F0502020204030204" pitchFamily="34" charset="0"/>
                <a:cs typeface="Calibri" panose="020F0502020204030204" pitchFamily="34" charset="0"/>
              </a:rPr>
              <a:t> Index (WCI): correlazione con firma spettrale dell’acqua</a:t>
            </a:r>
          </a:p>
        </p:txBody>
      </p:sp>
      <p:sp>
        <p:nvSpPr>
          <p:cNvPr id="13" name="CasellaDiTesto 12">
            <a:extLst>
              <a:ext uri="{FF2B5EF4-FFF2-40B4-BE49-F238E27FC236}">
                <a16:creationId xmlns:a16="http://schemas.microsoft.com/office/drawing/2014/main" id="{B0639BC6-203F-EF15-4A81-F0F928800112}"/>
              </a:ext>
            </a:extLst>
          </p:cNvPr>
          <p:cNvSpPr txBox="1"/>
          <p:nvPr/>
        </p:nvSpPr>
        <p:spPr>
          <a:xfrm>
            <a:off x="53813" y="3778196"/>
            <a:ext cx="8962596" cy="567528"/>
          </a:xfrm>
          <a:prstGeom prst="rect">
            <a:avLst/>
          </a:prstGeom>
          <a:noFill/>
        </p:spPr>
        <p:txBody>
          <a:bodyPr wrap="square" rtlCol="0">
            <a:spAutoFit/>
          </a:bodyPr>
          <a:lstStyle/>
          <a:p>
            <a:pPr marL="0" lvl="1"/>
            <a:r>
              <a:rPr lang="it-IT" sz="1600" dirty="0">
                <a:solidFill>
                  <a:srgbClr val="0070C0"/>
                </a:solidFill>
                <a:latin typeface="Calibri" panose="020F0502020204030204" pitchFamily="34" charset="0"/>
                <a:cs typeface="Calibri" panose="020F0502020204030204" pitchFamily="34" charset="0"/>
              </a:rPr>
              <a:t>Definizione di un Algoritmo di </a:t>
            </a:r>
            <a:r>
              <a:rPr lang="it-IT" sz="1600" dirty="0" err="1">
                <a:solidFill>
                  <a:srgbClr val="0070C0"/>
                </a:solidFill>
                <a:latin typeface="Calibri" panose="020F0502020204030204" pitchFamily="34" charset="0"/>
                <a:cs typeface="Calibri" panose="020F0502020204030204" pitchFamily="34" charset="0"/>
              </a:rPr>
              <a:t>Detection</a:t>
            </a:r>
            <a:r>
              <a:rPr lang="it-IT" sz="1600" dirty="0">
                <a:solidFill>
                  <a:srgbClr val="0070C0"/>
                </a:solidFill>
                <a:latin typeface="Calibri" panose="020F0502020204030204" pitchFamily="34" charset="0"/>
                <a:cs typeface="Calibri" panose="020F0502020204030204" pitchFamily="34" charset="0"/>
              </a:rPr>
              <a:t> automatica di plastiche basato su utilizzo congiunto di tre indici</a:t>
            </a:r>
          </a:p>
          <a:p>
            <a:pPr marL="0" lvl="1"/>
            <a:endParaRPr lang="it-IT" sz="1488" i="1" dirty="0"/>
          </a:p>
        </p:txBody>
      </p:sp>
      <p:pic>
        <p:nvPicPr>
          <p:cNvPr id="14" name="Immagine 13">
            <a:extLst>
              <a:ext uri="{FF2B5EF4-FFF2-40B4-BE49-F238E27FC236}">
                <a16:creationId xmlns:a16="http://schemas.microsoft.com/office/drawing/2014/main" id="{360877D7-B1C3-77AF-EF4B-8562C7CB8380}"/>
              </a:ext>
            </a:extLst>
          </p:cNvPr>
          <p:cNvPicPr>
            <a:picLocks noChangeAspect="1"/>
          </p:cNvPicPr>
          <p:nvPr/>
        </p:nvPicPr>
        <p:blipFill>
          <a:blip r:embed="rId6"/>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152231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3738AB9-CE9C-6324-7D49-0406119E4467}"/>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CEF18783-0B8F-7A0A-8C3D-480FC4710210}"/>
              </a:ext>
            </a:extLst>
          </p:cNvPr>
          <p:cNvSpPr/>
          <p:nvPr/>
        </p:nvSpPr>
        <p:spPr>
          <a:xfrm>
            <a:off x="782854" y="2409142"/>
            <a:ext cx="1549380" cy="1803955"/>
          </a:xfrm>
          <a:prstGeom prst="rect">
            <a:avLst/>
          </a:prstGeom>
        </p:spPr>
        <p:txBody>
          <a:bodyPr wrap="square">
            <a:spAutoFit/>
          </a:bodyPr>
          <a:lstStyle/>
          <a:p>
            <a:pPr>
              <a:lnSpc>
                <a:spcPct val="115000"/>
              </a:lnSpc>
              <a:spcAft>
                <a:spcPts val="827"/>
              </a:spcAft>
            </a:pPr>
            <a:r>
              <a:rPr lang="it-IT" sz="1488" i="1" spc="21" dirty="0" err="1">
                <a:solidFill>
                  <a:srgbClr val="000000"/>
                </a:solidFill>
                <a:latin typeface="Calibri" panose="020F0502020204030204" pitchFamily="34" charset="0"/>
                <a:ea typeface="Calibri" panose="020F0502020204030204" pitchFamily="34" charset="0"/>
                <a:cs typeface="Calibri" panose="020F0502020204030204" pitchFamily="34" charset="0"/>
              </a:rPr>
              <a:t>Mitilene</a:t>
            </a:r>
            <a:r>
              <a:rPr lang="it-IT" sz="1488" i="1" spc="2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id="{D98063C8-A21F-2A55-45F8-DDE1690F4E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711" y="3417807"/>
            <a:ext cx="3487376" cy="1764996"/>
          </a:xfrm>
          <a:prstGeom prst="rect">
            <a:avLst/>
          </a:prstGeom>
          <a:noFill/>
          <a:ln>
            <a:noFill/>
          </a:ln>
        </p:spPr>
      </p:pic>
      <p:pic>
        <p:nvPicPr>
          <p:cNvPr id="11" name="Immagine 10">
            <a:extLst>
              <a:ext uri="{FF2B5EF4-FFF2-40B4-BE49-F238E27FC236}">
                <a16:creationId xmlns:a16="http://schemas.microsoft.com/office/drawing/2014/main" id="{25015AEA-B31E-2A3C-85C0-9F1F4E3424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365" y="3467760"/>
            <a:ext cx="3301922" cy="1672498"/>
          </a:xfrm>
          <a:prstGeom prst="rect">
            <a:avLst/>
          </a:prstGeom>
          <a:noFill/>
          <a:ln>
            <a:noFill/>
          </a:ln>
        </p:spPr>
      </p:pic>
      <p:pic>
        <p:nvPicPr>
          <p:cNvPr id="18" name="Immagine 17">
            <a:extLst>
              <a:ext uri="{FF2B5EF4-FFF2-40B4-BE49-F238E27FC236}">
                <a16:creationId xmlns:a16="http://schemas.microsoft.com/office/drawing/2014/main" id="{D00E7F98-64CB-AD13-C431-98C420F3BF50}"/>
              </a:ext>
            </a:extLst>
          </p:cNvPr>
          <p:cNvPicPr>
            <a:picLocks noChangeAspect="1"/>
          </p:cNvPicPr>
          <p:nvPr/>
        </p:nvPicPr>
        <p:blipFill rotWithShape="1">
          <a:blip r:embed="rId4">
            <a:extLst>
              <a:ext uri="{28A0092B-C50C-407E-A947-70E740481C1C}">
                <a14:useLocalDpi xmlns:a14="http://schemas.microsoft.com/office/drawing/2010/main" val="0"/>
              </a:ext>
            </a:extLst>
          </a:blip>
          <a:srcRect t="3920" b="50564"/>
          <a:stretch/>
        </p:blipFill>
        <p:spPr>
          <a:xfrm>
            <a:off x="1690323" y="1988502"/>
            <a:ext cx="7314139" cy="1539448"/>
          </a:xfrm>
          <a:prstGeom prst="rect">
            <a:avLst/>
          </a:prstGeom>
        </p:spPr>
      </p:pic>
      <p:sp>
        <p:nvSpPr>
          <p:cNvPr id="19" name="Rettangolo 18">
            <a:extLst>
              <a:ext uri="{FF2B5EF4-FFF2-40B4-BE49-F238E27FC236}">
                <a16:creationId xmlns:a16="http://schemas.microsoft.com/office/drawing/2014/main" id="{B73CE1E2-AE12-D469-A1A5-BD867AB4035A}"/>
              </a:ext>
            </a:extLst>
          </p:cNvPr>
          <p:cNvSpPr/>
          <p:nvPr/>
        </p:nvSpPr>
        <p:spPr>
          <a:xfrm>
            <a:off x="2426002" y="1726042"/>
            <a:ext cx="7436614" cy="312778"/>
          </a:xfrm>
          <a:prstGeom prst="rect">
            <a:avLst/>
          </a:prstGeom>
        </p:spPr>
        <p:txBody>
          <a:bodyPr wrap="square">
            <a:spAutoFit/>
          </a:bodyPr>
          <a:lstStyle/>
          <a:p>
            <a:pPr>
              <a:lnSpc>
                <a:spcPct val="115000"/>
              </a:lnSpc>
              <a:spcAft>
                <a:spcPts val="827"/>
              </a:spcAft>
            </a:pPr>
            <a:r>
              <a:rPr lang="it-IT" sz="1323" i="1" spc="21" dirty="0" err="1">
                <a:solidFill>
                  <a:srgbClr val="000000"/>
                </a:solidFill>
                <a:latin typeface="Calibri" panose="020F0502020204030204" pitchFamily="34" charset="0"/>
                <a:cs typeface="Calibri" panose="020F0502020204030204" pitchFamily="34" charset="0"/>
              </a:rPr>
              <a:t>Sentinel</a:t>
            </a:r>
            <a:r>
              <a:rPr lang="it-IT" sz="1323" i="1" spc="21" dirty="0">
                <a:solidFill>
                  <a:srgbClr val="000000"/>
                </a:solidFill>
                <a:latin typeface="Calibri" panose="020F0502020204030204" pitchFamily="34" charset="0"/>
                <a:cs typeface="Calibri" panose="020F0502020204030204" pitchFamily="34" charset="0"/>
              </a:rPr>
              <a:t>         	             Standard </a:t>
            </a:r>
            <a:r>
              <a:rPr lang="it-IT" sz="1323" i="1" spc="21" dirty="0" err="1">
                <a:solidFill>
                  <a:srgbClr val="000000"/>
                </a:solidFill>
                <a:latin typeface="Calibri" panose="020F0502020204030204" pitchFamily="34" charset="0"/>
                <a:cs typeface="Calibri" panose="020F0502020204030204" pitchFamily="34" charset="0"/>
              </a:rPr>
              <a:t>Detection</a:t>
            </a:r>
            <a:r>
              <a:rPr lang="it-IT" sz="1323" i="1" spc="21" dirty="0">
                <a:solidFill>
                  <a:srgbClr val="000000"/>
                </a:solidFill>
                <a:latin typeface="Calibri" panose="020F0502020204030204" pitchFamily="34" charset="0"/>
                <a:cs typeface="Calibri" panose="020F0502020204030204" pitchFamily="34" charset="0"/>
              </a:rPr>
              <a:t>	                   Proposto</a:t>
            </a:r>
          </a:p>
        </p:txBody>
      </p:sp>
      <p:sp>
        <p:nvSpPr>
          <p:cNvPr id="20" name="Rettangolo 19">
            <a:extLst>
              <a:ext uri="{FF2B5EF4-FFF2-40B4-BE49-F238E27FC236}">
                <a16:creationId xmlns:a16="http://schemas.microsoft.com/office/drawing/2014/main" id="{A0634E08-EC5B-731C-A55E-D604DA8800DB}"/>
              </a:ext>
            </a:extLst>
          </p:cNvPr>
          <p:cNvSpPr/>
          <p:nvPr/>
        </p:nvSpPr>
        <p:spPr>
          <a:xfrm>
            <a:off x="1925132" y="3768453"/>
            <a:ext cx="7436614" cy="312778"/>
          </a:xfrm>
          <a:prstGeom prst="rect">
            <a:avLst/>
          </a:prstGeom>
        </p:spPr>
        <p:txBody>
          <a:bodyPr wrap="square">
            <a:spAutoFit/>
          </a:bodyPr>
          <a:lstStyle/>
          <a:p>
            <a:pPr>
              <a:lnSpc>
                <a:spcPct val="115000"/>
              </a:lnSpc>
              <a:spcAft>
                <a:spcPts val="827"/>
              </a:spcAft>
            </a:pPr>
            <a:r>
              <a:rPr lang="it-IT" sz="1323" i="1" spc="21" dirty="0">
                <a:solidFill>
                  <a:srgbClr val="000000"/>
                </a:solidFill>
                <a:latin typeface="Calibri" panose="020F0502020204030204" pitchFamily="34" charset="0"/>
                <a:cs typeface="Calibri" panose="020F0502020204030204" pitchFamily="34" charset="0"/>
              </a:rPr>
              <a:t>Firme Spettrali</a:t>
            </a:r>
          </a:p>
        </p:txBody>
      </p:sp>
      <p:sp>
        <p:nvSpPr>
          <p:cNvPr id="21" name="CasellaDiTesto 20">
            <a:extLst>
              <a:ext uri="{FF2B5EF4-FFF2-40B4-BE49-F238E27FC236}">
                <a16:creationId xmlns:a16="http://schemas.microsoft.com/office/drawing/2014/main" id="{4649F126-0227-1ED1-0F0E-AE6038984011}"/>
              </a:ext>
            </a:extLst>
          </p:cNvPr>
          <p:cNvSpPr txBox="1"/>
          <p:nvPr/>
        </p:nvSpPr>
        <p:spPr>
          <a:xfrm>
            <a:off x="293037" y="3417807"/>
            <a:ext cx="897859" cy="1466363"/>
          </a:xfrm>
          <a:prstGeom prst="rect">
            <a:avLst/>
          </a:prstGeom>
          <a:noFill/>
        </p:spPr>
        <p:txBody>
          <a:bodyPr wrap="square">
            <a:spAutoFit/>
          </a:bodyPr>
          <a:lstStyle/>
          <a:p>
            <a:pPr algn="ctr"/>
            <a:r>
              <a:rPr lang="it-IT" sz="992" i="1" dirty="0">
                <a:solidFill>
                  <a:schemeClr val="tx1">
                    <a:lumMod val="50000"/>
                    <a:lumOff val="50000"/>
                  </a:schemeClr>
                </a:solidFill>
              </a:rPr>
              <a:t>4 Target 5x5m contenenti PET-1+LDPE legati insieme (area totale 100m</a:t>
            </a:r>
            <a:r>
              <a:rPr lang="it-IT" sz="992" i="1" baseline="30000" dirty="0">
                <a:solidFill>
                  <a:schemeClr val="tx1">
                    <a:lumMod val="50000"/>
                    <a:lumOff val="50000"/>
                  </a:schemeClr>
                </a:solidFill>
              </a:rPr>
              <a:t>2</a:t>
            </a:r>
            <a:r>
              <a:rPr lang="it-IT" sz="992" i="1" dirty="0">
                <a:solidFill>
                  <a:schemeClr val="tx1">
                    <a:lumMod val="50000"/>
                    <a:lumOff val="50000"/>
                  </a:schemeClr>
                </a:solidFill>
              </a:rPr>
              <a:t>)</a:t>
            </a:r>
          </a:p>
        </p:txBody>
      </p:sp>
      <p:cxnSp>
        <p:nvCxnSpPr>
          <p:cNvPr id="22" name="Connettore 2 21">
            <a:extLst>
              <a:ext uri="{FF2B5EF4-FFF2-40B4-BE49-F238E27FC236}">
                <a16:creationId xmlns:a16="http://schemas.microsoft.com/office/drawing/2014/main" id="{4FE12544-AE67-64D5-8B2D-76506DC76805}"/>
              </a:ext>
            </a:extLst>
          </p:cNvPr>
          <p:cNvCxnSpPr>
            <a:cxnSpLocks/>
          </p:cNvCxnSpPr>
          <p:nvPr/>
        </p:nvCxnSpPr>
        <p:spPr>
          <a:xfrm flipV="1">
            <a:off x="1190896" y="2848788"/>
            <a:ext cx="1576235" cy="72170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FE2DB24D-F24C-AA46-1F0B-E301262123EE}"/>
              </a:ext>
            </a:extLst>
          </p:cNvPr>
          <p:cNvCxnSpPr>
            <a:cxnSpLocks/>
          </p:cNvCxnSpPr>
          <p:nvPr/>
        </p:nvCxnSpPr>
        <p:spPr>
          <a:xfrm>
            <a:off x="4098856" y="1920774"/>
            <a:ext cx="1178351" cy="488367"/>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C05A288B-AD67-17E0-461D-2169FBB4E969}"/>
              </a:ext>
            </a:extLst>
          </p:cNvPr>
          <p:cNvCxnSpPr>
            <a:cxnSpLocks/>
            <a:stCxn id="26" idx="2"/>
          </p:cNvCxnSpPr>
          <p:nvPr/>
        </p:nvCxnSpPr>
        <p:spPr>
          <a:xfrm>
            <a:off x="4098857" y="1920774"/>
            <a:ext cx="461151" cy="1184302"/>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E981588F-CDFC-5D1C-F3D6-B9B9D2A5ED24}"/>
              </a:ext>
            </a:extLst>
          </p:cNvPr>
          <p:cNvSpPr txBox="1"/>
          <p:nvPr/>
        </p:nvSpPr>
        <p:spPr>
          <a:xfrm>
            <a:off x="3649927" y="1675771"/>
            <a:ext cx="897859" cy="245003"/>
          </a:xfrm>
          <a:prstGeom prst="rect">
            <a:avLst/>
          </a:prstGeom>
          <a:noFill/>
        </p:spPr>
        <p:txBody>
          <a:bodyPr wrap="square">
            <a:spAutoFit/>
          </a:bodyPr>
          <a:lstStyle/>
          <a:p>
            <a:pPr algn="ctr"/>
            <a:r>
              <a:rPr lang="it-IT" sz="992" i="1">
                <a:solidFill>
                  <a:schemeClr val="tx1">
                    <a:lumMod val="50000"/>
                    <a:lumOff val="50000"/>
                  </a:schemeClr>
                </a:solidFill>
              </a:rPr>
              <a:t>Falsi </a:t>
            </a:r>
            <a:r>
              <a:rPr lang="it-IT" sz="992" i="1" dirty="0">
                <a:solidFill>
                  <a:schemeClr val="tx1">
                    <a:lumMod val="50000"/>
                    <a:lumOff val="50000"/>
                  </a:schemeClr>
                </a:solidFill>
              </a:rPr>
              <a:t>positivi</a:t>
            </a:r>
          </a:p>
        </p:txBody>
      </p:sp>
      <p:grpSp>
        <p:nvGrpSpPr>
          <p:cNvPr id="27" name="Gruppo 26">
            <a:extLst>
              <a:ext uri="{FF2B5EF4-FFF2-40B4-BE49-F238E27FC236}">
                <a16:creationId xmlns:a16="http://schemas.microsoft.com/office/drawing/2014/main" id="{8C731809-09E1-5D0B-3D1B-49DB9E1B4EF2}"/>
              </a:ext>
            </a:extLst>
          </p:cNvPr>
          <p:cNvGrpSpPr/>
          <p:nvPr/>
        </p:nvGrpSpPr>
        <p:grpSpPr>
          <a:xfrm>
            <a:off x="9046129" y="2361822"/>
            <a:ext cx="920772" cy="474169"/>
            <a:chOff x="870231" y="4346179"/>
            <a:chExt cx="1113627" cy="573482"/>
          </a:xfrm>
        </p:grpSpPr>
        <p:sp>
          <p:nvSpPr>
            <p:cNvPr id="28" name="CasellaDiTesto 27">
              <a:extLst>
                <a:ext uri="{FF2B5EF4-FFF2-40B4-BE49-F238E27FC236}">
                  <a16:creationId xmlns:a16="http://schemas.microsoft.com/office/drawing/2014/main" id="{C4CBAA4B-9B5E-3E8E-1B59-560A46E43309}"/>
                </a:ext>
              </a:extLst>
            </p:cNvPr>
            <p:cNvSpPr txBox="1"/>
            <p:nvPr/>
          </p:nvSpPr>
          <p:spPr>
            <a:xfrm>
              <a:off x="973395" y="4346179"/>
              <a:ext cx="1010463" cy="573482"/>
            </a:xfrm>
            <a:prstGeom prst="rect">
              <a:avLst/>
            </a:prstGeom>
            <a:noFill/>
          </p:spPr>
          <p:txBody>
            <a:bodyPr wrap="square">
              <a:spAutoFit/>
            </a:bodyPr>
            <a:lstStyle/>
            <a:p>
              <a:r>
                <a:rPr lang="it-IT" sz="827" dirty="0">
                  <a:latin typeface="TimesNewRomanPSMT"/>
                </a:rPr>
                <a:t>Open water</a:t>
              </a:r>
            </a:p>
            <a:p>
              <a:r>
                <a:rPr lang="it-IT" sz="827" dirty="0">
                  <a:latin typeface="TimesNewRomanPSMT"/>
                </a:rPr>
                <a:t>Detected Plastic</a:t>
              </a:r>
            </a:p>
          </p:txBody>
        </p:sp>
        <p:sp>
          <p:nvSpPr>
            <p:cNvPr id="29" name="Rettangolo 28">
              <a:extLst>
                <a:ext uri="{FF2B5EF4-FFF2-40B4-BE49-F238E27FC236}">
                  <a16:creationId xmlns:a16="http://schemas.microsoft.com/office/drawing/2014/main" id="{B7224E44-CAFA-FB88-C493-AF27AF529AE7}"/>
                </a:ext>
              </a:extLst>
            </p:cNvPr>
            <p:cNvSpPr>
              <a:spLocks noChangeAspect="1"/>
            </p:cNvSpPr>
            <p:nvPr/>
          </p:nvSpPr>
          <p:spPr>
            <a:xfrm>
              <a:off x="870231" y="4403244"/>
              <a:ext cx="108000" cy="1078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dirty="0"/>
            </a:p>
          </p:txBody>
        </p:sp>
        <p:sp>
          <p:nvSpPr>
            <p:cNvPr id="30" name="Rettangolo 29">
              <a:extLst>
                <a:ext uri="{FF2B5EF4-FFF2-40B4-BE49-F238E27FC236}">
                  <a16:creationId xmlns:a16="http://schemas.microsoft.com/office/drawing/2014/main" id="{BC329310-7B0B-6D3A-102E-3001522E1BE5}"/>
                </a:ext>
              </a:extLst>
            </p:cNvPr>
            <p:cNvSpPr>
              <a:spLocks noChangeAspect="1"/>
            </p:cNvSpPr>
            <p:nvPr/>
          </p:nvSpPr>
          <p:spPr>
            <a:xfrm>
              <a:off x="870231" y="4565012"/>
              <a:ext cx="108000" cy="107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dirty="0"/>
            </a:p>
          </p:txBody>
        </p:sp>
      </p:grpSp>
      <p:sp>
        <p:nvSpPr>
          <p:cNvPr id="31" name="CasellaDiTesto 30">
            <a:extLst>
              <a:ext uri="{FF2B5EF4-FFF2-40B4-BE49-F238E27FC236}">
                <a16:creationId xmlns:a16="http://schemas.microsoft.com/office/drawing/2014/main" id="{3873F41B-FFC6-383E-B61C-6192C96A32D5}"/>
              </a:ext>
            </a:extLst>
          </p:cNvPr>
          <p:cNvSpPr txBox="1"/>
          <p:nvPr/>
        </p:nvSpPr>
        <p:spPr>
          <a:xfrm>
            <a:off x="165842" y="542850"/>
            <a:ext cx="6108443" cy="980589"/>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MULTISPETTRALI</a:t>
            </a:r>
          </a:p>
          <a:p>
            <a:pPr marL="0" lvl="1"/>
            <a:endParaRPr lang="it-IT" sz="700" dirty="0">
              <a:solidFill>
                <a:srgbClr val="0070C0"/>
              </a:solidFill>
              <a:latin typeface="Calibri" panose="020F0502020204030204" pitchFamily="34" charset="0"/>
              <a:cs typeface="Calibri" panose="020F0502020204030204" pitchFamily="34" charset="0"/>
            </a:endParaRPr>
          </a:p>
          <a:p>
            <a:pPr marL="0" lvl="1"/>
            <a:r>
              <a:rPr lang="it-IT" sz="1600" dirty="0">
                <a:solidFill>
                  <a:srgbClr val="0070C0"/>
                </a:solidFill>
                <a:latin typeface="Calibri" panose="020F0502020204030204" pitchFamily="34" charset="0"/>
                <a:cs typeface="Calibri" panose="020F0502020204030204" pitchFamily="34" charset="0"/>
              </a:rPr>
              <a:t>Testing Algoritmo</a:t>
            </a:r>
          </a:p>
          <a:p>
            <a:pPr marL="0" lvl="1"/>
            <a:endParaRPr lang="it-IT" sz="1488" i="1" dirty="0"/>
          </a:p>
        </p:txBody>
      </p:sp>
      <p:pic>
        <p:nvPicPr>
          <p:cNvPr id="25" name="Immagine 24">
            <a:extLst>
              <a:ext uri="{FF2B5EF4-FFF2-40B4-BE49-F238E27FC236}">
                <a16:creationId xmlns:a16="http://schemas.microsoft.com/office/drawing/2014/main" id="{E4B320C7-4D04-1BA8-27DA-3D8D65F530CC}"/>
              </a:ext>
            </a:extLst>
          </p:cNvPr>
          <p:cNvPicPr>
            <a:picLocks noChangeAspect="1"/>
          </p:cNvPicPr>
          <p:nvPr/>
        </p:nvPicPr>
        <p:blipFill>
          <a:blip r:embed="rId5"/>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372561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3738AB9-CE9C-6324-7D49-0406119E4467}"/>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descr="Immagine che contiene testo&#10;&#10;Descrizione generata automaticamente">
            <a:extLst>
              <a:ext uri="{FF2B5EF4-FFF2-40B4-BE49-F238E27FC236}">
                <a16:creationId xmlns:a16="http://schemas.microsoft.com/office/drawing/2014/main" id="{CED74109-9CFA-5F3F-DC13-EE1B63FA0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1"/>
          <a:stretch/>
        </p:blipFill>
        <p:spPr>
          <a:xfrm>
            <a:off x="1949088" y="2005152"/>
            <a:ext cx="4769524" cy="3119423"/>
          </a:xfrm>
          <a:prstGeom prst="rect">
            <a:avLst/>
          </a:prstGeom>
        </p:spPr>
      </p:pic>
      <p:pic>
        <p:nvPicPr>
          <p:cNvPr id="32" name="Immagine 31">
            <a:extLst>
              <a:ext uri="{FF2B5EF4-FFF2-40B4-BE49-F238E27FC236}">
                <a16:creationId xmlns:a16="http://schemas.microsoft.com/office/drawing/2014/main" id="{F718C0FF-D26D-019C-F344-A3C80038B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192" y="1951392"/>
            <a:ext cx="1763747" cy="892808"/>
          </a:xfrm>
          <a:prstGeom prst="rect">
            <a:avLst/>
          </a:prstGeom>
        </p:spPr>
      </p:pic>
      <p:pic>
        <p:nvPicPr>
          <p:cNvPr id="33" name="Immagine 32">
            <a:extLst>
              <a:ext uri="{FF2B5EF4-FFF2-40B4-BE49-F238E27FC236}">
                <a16:creationId xmlns:a16="http://schemas.microsoft.com/office/drawing/2014/main" id="{127B281C-9AEF-9D11-D640-5819E2F5AD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506" y="2912869"/>
            <a:ext cx="1763946" cy="892808"/>
          </a:xfrm>
          <a:prstGeom prst="rect">
            <a:avLst/>
          </a:prstGeom>
        </p:spPr>
      </p:pic>
      <p:pic>
        <p:nvPicPr>
          <p:cNvPr id="34" name="Immagine 33">
            <a:extLst>
              <a:ext uri="{FF2B5EF4-FFF2-40B4-BE49-F238E27FC236}">
                <a16:creationId xmlns:a16="http://schemas.microsoft.com/office/drawing/2014/main" id="{226EF4A2-2ED0-FD2B-D720-73A6C28112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5234" y="4058704"/>
            <a:ext cx="1667705" cy="844096"/>
          </a:xfrm>
          <a:prstGeom prst="rect">
            <a:avLst/>
          </a:prstGeom>
        </p:spPr>
      </p:pic>
      <p:sp>
        <p:nvSpPr>
          <p:cNvPr id="35" name="Rettangolo 34">
            <a:extLst>
              <a:ext uri="{FF2B5EF4-FFF2-40B4-BE49-F238E27FC236}">
                <a16:creationId xmlns:a16="http://schemas.microsoft.com/office/drawing/2014/main" id="{17927E67-FAC9-43A7-85C3-045C9361D64A}"/>
              </a:ext>
            </a:extLst>
          </p:cNvPr>
          <p:cNvSpPr/>
          <p:nvPr/>
        </p:nvSpPr>
        <p:spPr>
          <a:xfrm>
            <a:off x="1065236" y="2269269"/>
            <a:ext cx="1549380" cy="2535822"/>
          </a:xfrm>
          <a:prstGeom prst="rect">
            <a:avLst/>
          </a:prstGeom>
        </p:spPr>
        <p:txBody>
          <a:bodyPr wrap="square">
            <a:spAutoFit/>
          </a:bodyPr>
          <a:lstStyle/>
          <a:p>
            <a:pPr>
              <a:lnSpc>
                <a:spcPct val="115000"/>
              </a:lnSpc>
              <a:spcAft>
                <a:spcPts val="827"/>
              </a:spcAft>
            </a:pPr>
            <a:r>
              <a:rPr lang="it-IT" sz="1488" i="1" spc="21" dirty="0">
                <a:solidFill>
                  <a:srgbClr val="000000"/>
                </a:solidFill>
                <a:latin typeface="Calibri" panose="020F0502020204030204" pitchFamily="34" charset="0"/>
                <a:ea typeface="Calibri" panose="020F0502020204030204" pitchFamily="34" charset="0"/>
                <a:cs typeface="Calibri" panose="020F0502020204030204" pitchFamily="34" charset="0"/>
              </a:rPr>
              <a:t>Accra</a:t>
            </a: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r>
              <a:rPr lang="it-IT" sz="1488" i="1" spc="21" dirty="0">
                <a:solidFill>
                  <a:srgbClr val="000000"/>
                </a:solidFill>
                <a:latin typeface="Calibri" panose="020F0502020204030204" pitchFamily="34" charset="0"/>
                <a:cs typeface="Calibri" panose="020F0502020204030204" pitchFamily="34" charset="0"/>
              </a:rPr>
              <a:t>Da Nang</a:t>
            </a: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endParaRPr lang="it-IT" sz="1488" i="1" spc="21" dirty="0">
              <a:solidFill>
                <a:srgbClr val="000000"/>
              </a:solidFill>
              <a:latin typeface="Calibri" panose="020F0502020204030204" pitchFamily="34" charset="0"/>
              <a:cs typeface="Calibri" panose="020F0502020204030204" pitchFamily="34" charset="0"/>
            </a:endParaRPr>
          </a:p>
          <a:p>
            <a:pPr>
              <a:lnSpc>
                <a:spcPct val="115000"/>
              </a:lnSpc>
              <a:spcAft>
                <a:spcPts val="827"/>
              </a:spcAft>
            </a:pPr>
            <a:r>
              <a:rPr lang="it-IT" sz="1488" i="1" spc="21" dirty="0" err="1">
                <a:solidFill>
                  <a:srgbClr val="000000"/>
                </a:solidFill>
                <a:latin typeface="Calibri" panose="020F0502020204030204" pitchFamily="34" charset="0"/>
                <a:cs typeface="Calibri" panose="020F0502020204030204" pitchFamily="34" charset="0"/>
              </a:rPr>
              <a:t>Gabriola</a:t>
            </a:r>
            <a:endParaRPr lang="it-IT" sz="1488" i="1" spc="21" dirty="0">
              <a:solidFill>
                <a:srgbClr val="000000"/>
              </a:solidFill>
              <a:latin typeface="Calibri" panose="020F0502020204030204" pitchFamily="34" charset="0"/>
              <a:cs typeface="Calibri" panose="020F0502020204030204" pitchFamily="34" charset="0"/>
            </a:endParaRPr>
          </a:p>
        </p:txBody>
      </p:sp>
      <p:sp>
        <p:nvSpPr>
          <p:cNvPr id="36" name="Rettangolo 35">
            <a:extLst>
              <a:ext uri="{FF2B5EF4-FFF2-40B4-BE49-F238E27FC236}">
                <a16:creationId xmlns:a16="http://schemas.microsoft.com/office/drawing/2014/main" id="{5F86AF58-6CA0-D611-9253-17458A0D997F}"/>
              </a:ext>
            </a:extLst>
          </p:cNvPr>
          <p:cNvSpPr/>
          <p:nvPr/>
        </p:nvSpPr>
        <p:spPr>
          <a:xfrm>
            <a:off x="2330448" y="1708886"/>
            <a:ext cx="7436614" cy="312778"/>
          </a:xfrm>
          <a:prstGeom prst="rect">
            <a:avLst/>
          </a:prstGeom>
        </p:spPr>
        <p:txBody>
          <a:bodyPr wrap="square">
            <a:spAutoFit/>
          </a:bodyPr>
          <a:lstStyle/>
          <a:p>
            <a:pPr>
              <a:lnSpc>
                <a:spcPct val="115000"/>
              </a:lnSpc>
              <a:spcAft>
                <a:spcPts val="827"/>
              </a:spcAft>
            </a:pPr>
            <a:r>
              <a:rPr lang="it-IT" sz="1323" i="1" spc="21" dirty="0" err="1">
                <a:solidFill>
                  <a:srgbClr val="000000"/>
                </a:solidFill>
                <a:latin typeface="Calibri" panose="020F0502020204030204" pitchFamily="34" charset="0"/>
                <a:cs typeface="Calibri" panose="020F0502020204030204" pitchFamily="34" charset="0"/>
              </a:rPr>
              <a:t>Sentinel</a:t>
            </a:r>
            <a:r>
              <a:rPr lang="it-IT" sz="1323" i="1" spc="21" dirty="0">
                <a:solidFill>
                  <a:srgbClr val="000000"/>
                </a:solidFill>
                <a:latin typeface="Calibri" panose="020F0502020204030204" pitchFamily="34" charset="0"/>
                <a:cs typeface="Calibri" panose="020F0502020204030204" pitchFamily="34" charset="0"/>
              </a:rPr>
              <a:t>                    Standard Detection	       Proposto                           Firme Spettrali</a:t>
            </a:r>
          </a:p>
        </p:txBody>
      </p:sp>
      <p:sp>
        <p:nvSpPr>
          <p:cNvPr id="37" name="Ovale 36">
            <a:extLst>
              <a:ext uri="{FF2B5EF4-FFF2-40B4-BE49-F238E27FC236}">
                <a16:creationId xmlns:a16="http://schemas.microsoft.com/office/drawing/2014/main" id="{C7BC064A-CD9B-6AA4-6F2A-942B7844886E}"/>
              </a:ext>
            </a:extLst>
          </p:cNvPr>
          <p:cNvSpPr/>
          <p:nvPr/>
        </p:nvSpPr>
        <p:spPr>
          <a:xfrm>
            <a:off x="7407857" y="2165948"/>
            <a:ext cx="802207" cy="52527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88" dirty="0"/>
          </a:p>
        </p:txBody>
      </p:sp>
      <p:cxnSp>
        <p:nvCxnSpPr>
          <p:cNvPr id="38" name="Connettore 2 37">
            <a:extLst>
              <a:ext uri="{FF2B5EF4-FFF2-40B4-BE49-F238E27FC236}">
                <a16:creationId xmlns:a16="http://schemas.microsoft.com/office/drawing/2014/main" id="{7A13BEC0-E925-F4B4-DE59-2EB3250EDA9D}"/>
              </a:ext>
            </a:extLst>
          </p:cNvPr>
          <p:cNvCxnSpPr>
            <a:cxnSpLocks/>
          </p:cNvCxnSpPr>
          <p:nvPr/>
        </p:nvCxnSpPr>
        <p:spPr>
          <a:xfrm flipH="1">
            <a:off x="8228615" y="2209686"/>
            <a:ext cx="360762" cy="11572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5CD1B5A3-C92C-AE17-97F6-22CB3D817D8C}"/>
              </a:ext>
            </a:extLst>
          </p:cNvPr>
          <p:cNvSpPr txBox="1"/>
          <p:nvPr/>
        </p:nvSpPr>
        <p:spPr>
          <a:xfrm rot="16200000">
            <a:off x="-998569" y="3239772"/>
            <a:ext cx="3059059" cy="397673"/>
          </a:xfrm>
          <a:prstGeom prst="rect">
            <a:avLst/>
          </a:prstGeom>
          <a:noFill/>
        </p:spPr>
        <p:txBody>
          <a:bodyPr wrap="square">
            <a:spAutoFit/>
          </a:bodyPr>
          <a:lstStyle/>
          <a:p>
            <a:pPr algn="ctr"/>
            <a:r>
              <a:rPr lang="it-IT" sz="992" i="1" dirty="0">
                <a:solidFill>
                  <a:schemeClr val="tx1">
                    <a:lumMod val="50000"/>
                    <a:lumOff val="50000"/>
                  </a:schemeClr>
                </a:solidFill>
              </a:rPr>
              <a:t>Differenza con Mitilene: </a:t>
            </a:r>
          </a:p>
          <a:p>
            <a:pPr algn="ctr"/>
            <a:r>
              <a:rPr lang="it-IT" sz="992" i="1" dirty="0">
                <a:solidFill>
                  <a:schemeClr val="tx1">
                    <a:lumMod val="50000"/>
                    <a:lumOff val="50000"/>
                  </a:schemeClr>
                </a:solidFill>
              </a:rPr>
              <a:t>mancanza di verità a terra: risultati qualitativi</a:t>
            </a:r>
          </a:p>
        </p:txBody>
      </p:sp>
      <p:sp>
        <p:nvSpPr>
          <p:cNvPr id="40" name="CasellaDiTesto 39">
            <a:extLst>
              <a:ext uri="{FF2B5EF4-FFF2-40B4-BE49-F238E27FC236}">
                <a16:creationId xmlns:a16="http://schemas.microsoft.com/office/drawing/2014/main" id="{6D7233B3-DD43-67C3-5206-D11CF35A9AFA}"/>
              </a:ext>
            </a:extLst>
          </p:cNvPr>
          <p:cNvSpPr txBox="1"/>
          <p:nvPr/>
        </p:nvSpPr>
        <p:spPr>
          <a:xfrm>
            <a:off x="8681263" y="3196884"/>
            <a:ext cx="1132778" cy="1771254"/>
          </a:xfrm>
          <a:prstGeom prst="rect">
            <a:avLst/>
          </a:prstGeom>
          <a:noFill/>
          <a:ln>
            <a:solidFill>
              <a:schemeClr val="accent2"/>
            </a:solidFill>
          </a:ln>
        </p:spPr>
        <p:txBody>
          <a:bodyPr wrap="square">
            <a:spAutoFit/>
          </a:bodyPr>
          <a:lstStyle/>
          <a:p>
            <a:r>
              <a:rPr lang="it-IT" sz="909" i="1" dirty="0">
                <a:solidFill>
                  <a:schemeClr val="tx1">
                    <a:lumMod val="50000"/>
                    <a:lumOff val="50000"/>
                  </a:schemeClr>
                </a:solidFill>
              </a:rPr>
              <a:t>Rispetto a standard detection:</a:t>
            </a:r>
          </a:p>
          <a:p>
            <a:pPr marL="141755" indent="-141755">
              <a:buFont typeface="Wingdings" pitchFamily="2" charset="2"/>
              <a:buChar char="ü"/>
            </a:pPr>
            <a:r>
              <a:rPr lang="it-IT" sz="909" i="1" dirty="0">
                <a:solidFill>
                  <a:schemeClr val="tx1">
                    <a:lumMod val="50000"/>
                    <a:lumOff val="50000"/>
                  </a:schemeClr>
                </a:solidFill>
              </a:rPr>
              <a:t>Riduzione punti potenzialmente errati</a:t>
            </a:r>
          </a:p>
          <a:p>
            <a:pPr marL="141755" indent="-141755">
              <a:buFont typeface="Wingdings" pitchFamily="2" charset="2"/>
              <a:buChar char="ü"/>
            </a:pPr>
            <a:r>
              <a:rPr lang="it-IT" sz="909" i="1" dirty="0">
                <a:solidFill>
                  <a:schemeClr val="tx1">
                    <a:lumMod val="50000"/>
                    <a:lumOff val="50000"/>
                  </a:schemeClr>
                </a:solidFill>
              </a:rPr>
              <a:t>Aumento accuratezza detection pixel con buona percentuale di plastica</a:t>
            </a:r>
          </a:p>
        </p:txBody>
      </p:sp>
      <p:grpSp>
        <p:nvGrpSpPr>
          <p:cNvPr id="41" name="Gruppo 40">
            <a:extLst>
              <a:ext uri="{FF2B5EF4-FFF2-40B4-BE49-F238E27FC236}">
                <a16:creationId xmlns:a16="http://schemas.microsoft.com/office/drawing/2014/main" id="{89588C21-5361-808C-78B3-E7CE0B95E6F5}"/>
              </a:ext>
            </a:extLst>
          </p:cNvPr>
          <p:cNvGrpSpPr/>
          <p:nvPr/>
        </p:nvGrpSpPr>
        <p:grpSpPr>
          <a:xfrm>
            <a:off x="8589377" y="1804045"/>
            <a:ext cx="1661705" cy="995207"/>
            <a:chOff x="10594042" y="850779"/>
            <a:chExt cx="1928096" cy="1219663"/>
          </a:xfrm>
        </p:grpSpPr>
        <p:sp>
          <p:nvSpPr>
            <p:cNvPr id="42" name="CasellaDiTesto 41">
              <a:extLst>
                <a:ext uri="{FF2B5EF4-FFF2-40B4-BE49-F238E27FC236}">
                  <a16:creationId xmlns:a16="http://schemas.microsoft.com/office/drawing/2014/main" id="{033C7C64-18DD-36DB-F317-9439C12F9242}"/>
                </a:ext>
              </a:extLst>
            </p:cNvPr>
            <p:cNvSpPr txBox="1"/>
            <p:nvPr/>
          </p:nvSpPr>
          <p:spPr>
            <a:xfrm>
              <a:off x="10594042" y="1343799"/>
              <a:ext cx="1527608" cy="726643"/>
            </a:xfrm>
            <a:prstGeom prst="rect">
              <a:avLst/>
            </a:prstGeom>
            <a:noFill/>
          </p:spPr>
          <p:txBody>
            <a:bodyPr wrap="square">
              <a:spAutoFit/>
            </a:bodyPr>
            <a:lstStyle/>
            <a:p>
              <a:r>
                <a:rPr lang="it-IT" sz="661" b="1" dirty="0">
                  <a:latin typeface="TimesNewRomanPSMT"/>
                </a:rPr>
                <a:t>B9 </a:t>
              </a:r>
              <a:r>
                <a:rPr lang="it-IT" sz="661" dirty="0">
                  <a:latin typeface="TimesNewRomanPSMT"/>
                </a:rPr>
                <a:t>– WV – 943.2 nm</a:t>
              </a:r>
            </a:p>
            <a:p>
              <a:r>
                <a:rPr lang="it-IT" sz="661" b="1" dirty="0">
                  <a:latin typeface="TimesNewRomanPSMT"/>
                </a:rPr>
                <a:t>B10 </a:t>
              </a:r>
              <a:r>
                <a:rPr lang="it-IT" sz="661" dirty="0">
                  <a:latin typeface="TimesNewRomanPSMT"/>
                </a:rPr>
                <a:t>– SWIR </a:t>
              </a:r>
              <a:r>
                <a:rPr lang="it-IT" sz="661" dirty="0" err="1">
                  <a:latin typeface="TimesNewRomanPSMT"/>
                </a:rPr>
                <a:t>Cirrus</a:t>
              </a:r>
              <a:r>
                <a:rPr lang="it-IT" sz="661" dirty="0">
                  <a:latin typeface="TimesNewRomanPSMT"/>
                </a:rPr>
                <a:t> – 1376.9 nm</a:t>
              </a:r>
            </a:p>
            <a:p>
              <a:r>
                <a:rPr lang="it-IT" sz="661" b="1" dirty="0">
                  <a:latin typeface="TimesNewRomanPSMT"/>
                </a:rPr>
                <a:t>B11</a:t>
              </a:r>
              <a:r>
                <a:rPr lang="it-IT" sz="661" dirty="0">
                  <a:latin typeface="TimesNewRomanPSMT"/>
                </a:rPr>
                <a:t> - SWIR1 - 1610nm</a:t>
              </a:r>
              <a:endParaRPr lang="it-IT" sz="661" dirty="0"/>
            </a:p>
            <a:p>
              <a:endParaRPr lang="it-IT" sz="661" dirty="0">
                <a:latin typeface="TimesNewRomanPSMT"/>
              </a:endParaRPr>
            </a:p>
          </p:txBody>
        </p:sp>
        <p:sp>
          <p:nvSpPr>
            <p:cNvPr id="43" name="CasellaDiTesto 42">
              <a:extLst>
                <a:ext uri="{FF2B5EF4-FFF2-40B4-BE49-F238E27FC236}">
                  <a16:creationId xmlns:a16="http://schemas.microsoft.com/office/drawing/2014/main" id="{3ED18562-79EA-BF6F-DE0C-2BCC6FD8F41F}"/>
                </a:ext>
              </a:extLst>
            </p:cNvPr>
            <p:cNvSpPr txBox="1"/>
            <p:nvPr/>
          </p:nvSpPr>
          <p:spPr>
            <a:xfrm>
              <a:off x="10594042" y="850779"/>
              <a:ext cx="1928096" cy="726642"/>
            </a:xfrm>
            <a:prstGeom prst="rect">
              <a:avLst/>
            </a:prstGeom>
            <a:noFill/>
          </p:spPr>
          <p:txBody>
            <a:bodyPr wrap="square">
              <a:spAutoFit/>
            </a:bodyPr>
            <a:lstStyle/>
            <a:p>
              <a:pPr algn="ctr"/>
              <a:r>
                <a:rPr lang="it-IT" sz="661" b="1" dirty="0">
                  <a:latin typeface="TimesNewRomanPSMT"/>
                </a:rPr>
                <a:t>Sentinel-2</a:t>
              </a:r>
            </a:p>
            <a:p>
              <a:r>
                <a:rPr lang="it-IT" sz="661" b="1" dirty="0">
                  <a:latin typeface="TimesNewRomanPSMT"/>
                </a:rPr>
                <a:t>B6 </a:t>
              </a:r>
              <a:r>
                <a:rPr lang="it-IT" sz="661" dirty="0">
                  <a:latin typeface="TimesNewRomanPSMT"/>
                </a:rPr>
                <a:t>– Red edge 2 – 703.8nm</a:t>
              </a:r>
            </a:p>
            <a:p>
              <a:r>
                <a:rPr lang="it-IT" sz="661" b="1" dirty="0">
                  <a:latin typeface="TimesNewRomanPSMT"/>
                </a:rPr>
                <a:t>B7 </a:t>
              </a:r>
              <a:r>
                <a:rPr lang="it-IT" sz="661" dirty="0">
                  <a:latin typeface="TimesNewRomanPSMT"/>
                </a:rPr>
                <a:t>– Red edge 3 – 779.7nm</a:t>
              </a:r>
            </a:p>
            <a:p>
              <a:r>
                <a:rPr lang="it-IT" sz="661" b="1" dirty="0">
                  <a:highlight>
                    <a:srgbClr val="FFFF00"/>
                  </a:highlight>
                  <a:latin typeface="TimesNewRomanPSMT"/>
                </a:rPr>
                <a:t>B8</a:t>
              </a:r>
              <a:r>
                <a:rPr lang="it-IT" sz="661" dirty="0">
                  <a:highlight>
                    <a:srgbClr val="FFFF00"/>
                  </a:highlight>
                  <a:latin typeface="TimesNewRomanPSMT"/>
                </a:rPr>
                <a:t> – NIR- 832.9nm</a:t>
              </a:r>
              <a:endParaRPr lang="it-IT" sz="661" dirty="0">
                <a:highlight>
                  <a:srgbClr val="FFFF00"/>
                </a:highlight>
              </a:endParaRPr>
            </a:p>
            <a:p>
              <a:endParaRPr lang="it-IT" sz="661" dirty="0">
                <a:latin typeface="TimesNewRomanPSMT"/>
              </a:endParaRPr>
            </a:p>
          </p:txBody>
        </p:sp>
      </p:grpSp>
      <p:sp>
        <p:nvSpPr>
          <p:cNvPr id="19" name="CasellaDiTesto 18">
            <a:extLst>
              <a:ext uri="{FF2B5EF4-FFF2-40B4-BE49-F238E27FC236}">
                <a16:creationId xmlns:a16="http://schemas.microsoft.com/office/drawing/2014/main" id="{10003466-50E3-9725-DC83-6FCFF2C7BA01}"/>
              </a:ext>
            </a:extLst>
          </p:cNvPr>
          <p:cNvSpPr txBox="1"/>
          <p:nvPr/>
        </p:nvSpPr>
        <p:spPr>
          <a:xfrm>
            <a:off x="165842" y="542850"/>
            <a:ext cx="6108443" cy="980589"/>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MULTISPETTRALI</a:t>
            </a:r>
          </a:p>
          <a:p>
            <a:pPr marL="0" lvl="1"/>
            <a:endParaRPr lang="it-IT" sz="700" dirty="0">
              <a:solidFill>
                <a:srgbClr val="0070C0"/>
              </a:solidFill>
              <a:latin typeface="Calibri" panose="020F0502020204030204" pitchFamily="34" charset="0"/>
              <a:cs typeface="Calibri" panose="020F0502020204030204" pitchFamily="34" charset="0"/>
            </a:endParaRPr>
          </a:p>
          <a:p>
            <a:pPr marL="0" lvl="1"/>
            <a:r>
              <a:rPr lang="it-IT" sz="1600" dirty="0">
                <a:solidFill>
                  <a:srgbClr val="0070C0"/>
                </a:solidFill>
                <a:latin typeface="Calibri" panose="020F0502020204030204" pitchFamily="34" charset="0"/>
                <a:cs typeface="Calibri" panose="020F0502020204030204" pitchFamily="34" charset="0"/>
              </a:rPr>
              <a:t>Testing Algoritmo</a:t>
            </a:r>
          </a:p>
          <a:p>
            <a:pPr marL="0" lvl="1"/>
            <a:endParaRPr lang="it-IT" sz="1488" i="1" dirty="0"/>
          </a:p>
        </p:txBody>
      </p:sp>
      <p:pic>
        <p:nvPicPr>
          <p:cNvPr id="18" name="Immagine 17">
            <a:extLst>
              <a:ext uri="{FF2B5EF4-FFF2-40B4-BE49-F238E27FC236}">
                <a16:creationId xmlns:a16="http://schemas.microsoft.com/office/drawing/2014/main" id="{8C263F15-FB8C-FBCE-B097-8FBC4E8DA014}"/>
              </a:ext>
            </a:extLst>
          </p:cNvPr>
          <p:cNvPicPr>
            <a:picLocks noChangeAspect="1"/>
          </p:cNvPicPr>
          <p:nvPr/>
        </p:nvPicPr>
        <p:blipFill>
          <a:blip r:embed="rId6"/>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48842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3738AB9-CE9C-6324-7D49-0406119E4467}"/>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8" name="Tabella 17">
            <a:extLst>
              <a:ext uri="{FF2B5EF4-FFF2-40B4-BE49-F238E27FC236}">
                <a16:creationId xmlns:a16="http://schemas.microsoft.com/office/drawing/2014/main" id="{AE8078B6-5119-D1D5-C1A9-DA9DFC4E1041}"/>
              </a:ext>
            </a:extLst>
          </p:cNvPr>
          <p:cNvGraphicFramePr>
            <a:graphicFrameLocks noGrp="1"/>
          </p:cNvGraphicFramePr>
          <p:nvPr/>
        </p:nvGraphicFramePr>
        <p:xfrm>
          <a:off x="198228" y="1735677"/>
          <a:ext cx="4105754" cy="1760209"/>
        </p:xfrm>
        <a:graphic>
          <a:graphicData uri="http://schemas.openxmlformats.org/drawingml/2006/table">
            <a:tbl>
              <a:tblPr firstRow="1" bandRow="1">
                <a:tableStyleId>{5C22544A-7EE6-4342-B048-85BDC9FD1C3A}</a:tableStyleId>
              </a:tblPr>
              <a:tblGrid>
                <a:gridCol w="1170637">
                  <a:extLst>
                    <a:ext uri="{9D8B030D-6E8A-4147-A177-3AD203B41FA5}">
                      <a16:colId xmlns:a16="http://schemas.microsoft.com/office/drawing/2014/main" val="311296607"/>
                    </a:ext>
                  </a:extLst>
                </a:gridCol>
                <a:gridCol w="822930">
                  <a:extLst>
                    <a:ext uri="{9D8B030D-6E8A-4147-A177-3AD203B41FA5}">
                      <a16:colId xmlns:a16="http://schemas.microsoft.com/office/drawing/2014/main" val="2563224735"/>
                    </a:ext>
                  </a:extLst>
                </a:gridCol>
                <a:gridCol w="1314782">
                  <a:extLst>
                    <a:ext uri="{9D8B030D-6E8A-4147-A177-3AD203B41FA5}">
                      <a16:colId xmlns:a16="http://schemas.microsoft.com/office/drawing/2014/main" val="2443762"/>
                    </a:ext>
                  </a:extLst>
                </a:gridCol>
                <a:gridCol w="797405">
                  <a:extLst>
                    <a:ext uri="{9D8B030D-6E8A-4147-A177-3AD203B41FA5}">
                      <a16:colId xmlns:a16="http://schemas.microsoft.com/office/drawing/2014/main" val="866354618"/>
                    </a:ext>
                  </a:extLst>
                </a:gridCol>
              </a:tblGrid>
              <a:tr h="275961">
                <a:tc>
                  <a:txBody>
                    <a:bodyPr/>
                    <a:lstStyle/>
                    <a:p>
                      <a:r>
                        <a:rPr lang="it-IT" sz="1000" dirty="0"/>
                        <a:t>AREA</a:t>
                      </a:r>
                    </a:p>
                  </a:txBody>
                  <a:tcPr marL="75605" marR="75605" marT="37802" marB="37802"/>
                </a:tc>
                <a:tc>
                  <a:txBody>
                    <a:bodyPr/>
                    <a:lstStyle/>
                    <a:p>
                      <a:r>
                        <a:rPr lang="it-IT" sz="1000" dirty="0"/>
                        <a:t>Data</a:t>
                      </a:r>
                    </a:p>
                  </a:txBody>
                  <a:tcPr marL="75605" marR="75605" marT="37802" marB="37802"/>
                </a:tc>
                <a:tc>
                  <a:txBody>
                    <a:bodyPr/>
                    <a:lstStyle/>
                    <a:p>
                      <a:r>
                        <a:rPr lang="it-IT" sz="1000" dirty="0"/>
                        <a:t>Fonte</a:t>
                      </a:r>
                    </a:p>
                  </a:txBody>
                  <a:tcPr marL="75605" marR="75605" marT="37802" marB="37802"/>
                </a:tc>
                <a:tc>
                  <a:txBody>
                    <a:bodyPr/>
                    <a:lstStyle/>
                    <a:p>
                      <a:r>
                        <a:rPr lang="it-IT" sz="1000" dirty="0"/>
                        <a:t>Caso</a:t>
                      </a:r>
                    </a:p>
                  </a:txBody>
                  <a:tcPr marL="75605" marR="75605" marT="37802" marB="37802"/>
                </a:tc>
                <a:extLst>
                  <a:ext uri="{0D108BD9-81ED-4DB2-BD59-A6C34878D82A}">
                    <a16:rowId xmlns:a16="http://schemas.microsoft.com/office/drawing/2014/main" val="542424228"/>
                  </a:ext>
                </a:extLst>
              </a:tr>
              <a:tr h="275961">
                <a:tc>
                  <a:txBody>
                    <a:bodyPr/>
                    <a:lstStyle/>
                    <a:p>
                      <a:r>
                        <a:rPr lang="it-IT" sz="1000" kern="1200" dirty="0">
                          <a:solidFill>
                            <a:schemeClr val="dk1"/>
                          </a:solidFill>
                          <a:effectLst/>
                          <a:latin typeface="+mn-lt"/>
                          <a:ea typeface="+mn-ea"/>
                          <a:cs typeface="+mn-cs"/>
                        </a:rPr>
                        <a:t>Corsica (Francia)</a:t>
                      </a:r>
                      <a:endParaRPr lang="it-IT" sz="1000" dirty="0"/>
                    </a:p>
                  </a:txBody>
                  <a:tcPr marL="75605" marR="75605" marT="37802" marB="37802"/>
                </a:tc>
                <a:tc>
                  <a:txBody>
                    <a:bodyPr/>
                    <a:lstStyle/>
                    <a:p>
                      <a:r>
                        <a:rPr lang="it-IT" sz="1000" dirty="0"/>
                        <a:t>28/07/2018</a:t>
                      </a:r>
                    </a:p>
                  </a:txBody>
                  <a:tcPr marL="75605" marR="75605" marT="37802" marB="37802"/>
                </a:tc>
                <a:tc>
                  <a:txBody>
                    <a:bodyPr/>
                    <a:lstStyle/>
                    <a:p>
                      <a:r>
                        <a:rPr lang="it-IT" sz="1000" dirty="0"/>
                        <a:t>MAPSAT</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3526087759"/>
                  </a:ext>
                </a:extLst>
              </a:tr>
              <a:tr h="275961">
                <a:tc>
                  <a:txBody>
                    <a:bodyPr/>
                    <a:lstStyle/>
                    <a:p>
                      <a:r>
                        <a:rPr lang="it-IT" sz="1000" kern="1200" dirty="0">
                          <a:solidFill>
                            <a:schemeClr val="dk1"/>
                          </a:solidFill>
                          <a:effectLst/>
                          <a:latin typeface="+mn-lt"/>
                          <a:ea typeface="+mn-ea"/>
                          <a:cs typeface="+mn-cs"/>
                        </a:rPr>
                        <a:t>Creta (Grecia)</a:t>
                      </a:r>
                      <a:endParaRPr lang="it-IT" sz="1000" dirty="0"/>
                    </a:p>
                  </a:txBody>
                  <a:tcPr marL="75605" marR="75605" marT="37802" marB="37802"/>
                </a:tc>
                <a:tc>
                  <a:txBody>
                    <a:bodyPr/>
                    <a:lstStyle/>
                    <a:p>
                      <a:r>
                        <a:rPr lang="it-IT" sz="1000" dirty="0"/>
                        <a:t>21/01/2019</a:t>
                      </a:r>
                    </a:p>
                  </a:txBody>
                  <a:tcPr marL="75605" marR="75605" marT="37802" marB="37802"/>
                </a:tc>
                <a:tc>
                  <a:txBody>
                    <a:bodyPr/>
                    <a:lstStyle/>
                    <a:p>
                      <a:r>
                        <a:rPr lang="it-IT" sz="1000" dirty="0"/>
                        <a:t>MAPSAT</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110829076"/>
                  </a:ext>
                </a:extLst>
              </a:tr>
              <a:tr h="378023">
                <a:tc>
                  <a:txBody>
                    <a:bodyPr/>
                    <a:lstStyle/>
                    <a:p>
                      <a:r>
                        <a:rPr lang="it-IT" sz="1000" kern="1200" dirty="0">
                          <a:solidFill>
                            <a:schemeClr val="dk1"/>
                          </a:solidFill>
                          <a:effectLst/>
                          <a:latin typeface="+mn-lt"/>
                          <a:ea typeface="+mn-ea"/>
                          <a:cs typeface="+mn-cs"/>
                        </a:rPr>
                        <a:t>Delta del Po (Italia)</a:t>
                      </a:r>
                      <a:endParaRPr lang="it-IT" sz="1000" dirty="0"/>
                    </a:p>
                  </a:txBody>
                  <a:tcPr marL="75605" marR="75605" marT="37802" marB="37802"/>
                </a:tc>
                <a:tc>
                  <a:txBody>
                    <a:bodyPr/>
                    <a:lstStyle/>
                    <a:p>
                      <a:r>
                        <a:rPr lang="it-IT" sz="1000" dirty="0"/>
                        <a:t>29/08/2018</a:t>
                      </a:r>
                    </a:p>
                  </a:txBody>
                  <a:tcPr marL="75605" marR="75605" marT="37802" marB="37802"/>
                </a:tc>
                <a:tc>
                  <a:txBody>
                    <a:bodyPr/>
                    <a:lstStyle/>
                    <a:p>
                      <a:r>
                        <a:rPr lang="it-IT" sz="1000" dirty="0"/>
                        <a:t>MAPSAT</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2264839514"/>
                  </a:ext>
                </a:extLst>
              </a:tr>
              <a:tr h="275961">
                <a:tc>
                  <a:txBody>
                    <a:bodyPr/>
                    <a:lstStyle/>
                    <a:p>
                      <a:r>
                        <a:rPr lang="en-GB" sz="1000" kern="1200" dirty="0">
                          <a:solidFill>
                            <a:schemeClr val="dk1"/>
                          </a:solidFill>
                          <a:effectLst/>
                          <a:latin typeface="+mn-lt"/>
                          <a:ea typeface="+mn-ea"/>
                          <a:cs typeface="+mn-cs"/>
                        </a:rPr>
                        <a:t>Calabria</a:t>
                      </a:r>
                      <a:endParaRPr lang="it-IT" sz="1000" dirty="0"/>
                    </a:p>
                  </a:txBody>
                  <a:tcPr marL="75605" marR="75605" marT="37802" marB="37802"/>
                </a:tc>
                <a:tc>
                  <a:txBody>
                    <a:bodyPr/>
                    <a:lstStyle/>
                    <a:p>
                      <a:r>
                        <a:rPr lang="it-IT" sz="1000" dirty="0"/>
                        <a:t>22/10/2018</a:t>
                      </a:r>
                    </a:p>
                  </a:txBody>
                  <a:tcPr marL="75605" marR="75605" marT="37802" marB="378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dirty="0"/>
                        <a:t>MAPSAT</a:t>
                      </a:r>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2359983220"/>
                  </a:ext>
                </a:extLst>
              </a:tr>
              <a:tr h="275961">
                <a:tc>
                  <a:txBody>
                    <a:bodyPr/>
                    <a:lstStyle/>
                    <a:p>
                      <a:r>
                        <a:rPr lang="en-GB" sz="1000" kern="1200" dirty="0">
                          <a:solidFill>
                            <a:schemeClr val="dk1"/>
                          </a:solidFill>
                          <a:effectLst/>
                          <a:latin typeface="+mn-lt"/>
                          <a:ea typeface="+mn-ea"/>
                          <a:cs typeface="+mn-cs"/>
                        </a:rPr>
                        <a:t>Isola di May</a:t>
                      </a:r>
                      <a:endParaRPr lang="it-IT" sz="1000" dirty="0"/>
                    </a:p>
                  </a:txBody>
                  <a:tcPr marL="75605" marR="75605" marT="37802" marB="37802"/>
                </a:tc>
                <a:tc>
                  <a:txBody>
                    <a:bodyPr/>
                    <a:lstStyle/>
                    <a:p>
                      <a:r>
                        <a:rPr lang="it-IT" sz="1000" dirty="0"/>
                        <a:t>20/04/2018</a:t>
                      </a:r>
                    </a:p>
                  </a:txBody>
                  <a:tcPr marL="75605" marR="75605" marT="37802" marB="37802"/>
                </a:tc>
                <a:tc>
                  <a:txBody>
                    <a:bodyPr/>
                    <a:lstStyle/>
                    <a:p>
                      <a:r>
                        <a:rPr lang="it-IT" sz="1000" dirty="0"/>
                        <a:t>MAPSAT/</a:t>
                      </a:r>
                      <a:r>
                        <a:rPr lang="it-IT" sz="1000" dirty="0" err="1"/>
                        <a:t>Biermann</a:t>
                      </a:r>
                      <a:endParaRPr lang="it-IT" sz="1000" dirty="0"/>
                    </a:p>
                  </a:txBody>
                  <a:tcPr marL="75605" marR="75605" marT="37802" marB="37802"/>
                </a:tc>
                <a:tc>
                  <a:txBody>
                    <a:bodyPr/>
                    <a:lstStyle/>
                    <a:p>
                      <a:r>
                        <a:rPr lang="it-IT" sz="1000" dirty="0"/>
                        <a:t>reale</a:t>
                      </a:r>
                    </a:p>
                  </a:txBody>
                  <a:tcPr marL="75605" marR="75605" marT="37802" marB="37802"/>
                </a:tc>
                <a:extLst>
                  <a:ext uri="{0D108BD9-81ED-4DB2-BD59-A6C34878D82A}">
                    <a16:rowId xmlns:a16="http://schemas.microsoft.com/office/drawing/2014/main" val="2542434441"/>
                  </a:ext>
                </a:extLst>
              </a:tr>
            </a:tbl>
          </a:graphicData>
        </a:graphic>
      </p:graphicFrame>
      <p:grpSp>
        <p:nvGrpSpPr>
          <p:cNvPr id="19" name="Gruppo 18">
            <a:extLst>
              <a:ext uri="{FF2B5EF4-FFF2-40B4-BE49-F238E27FC236}">
                <a16:creationId xmlns:a16="http://schemas.microsoft.com/office/drawing/2014/main" id="{3A1DAA77-EDDC-5222-F3A5-8AB725E2F75E}"/>
              </a:ext>
            </a:extLst>
          </p:cNvPr>
          <p:cNvGrpSpPr/>
          <p:nvPr/>
        </p:nvGrpSpPr>
        <p:grpSpPr>
          <a:xfrm>
            <a:off x="4708790" y="1858161"/>
            <a:ext cx="5054306" cy="3152943"/>
            <a:chOff x="5306728" y="1129802"/>
            <a:chExt cx="7197788" cy="4837542"/>
          </a:xfrm>
        </p:grpSpPr>
        <p:pic>
          <p:nvPicPr>
            <p:cNvPr id="20" name="Immagine 19">
              <a:extLst>
                <a:ext uri="{FF2B5EF4-FFF2-40B4-BE49-F238E27FC236}">
                  <a16:creationId xmlns:a16="http://schemas.microsoft.com/office/drawing/2014/main" id="{6C0038B7-9364-68F9-60B5-F68D4E4224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07"/>
            <a:stretch/>
          </p:blipFill>
          <p:spPr>
            <a:xfrm>
              <a:off x="5307037" y="1638300"/>
              <a:ext cx="6664659" cy="4329044"/>
            </a:xfrm>
            <a:prstGeom prst="rect">
              <a:avLst/>
            </a:prstGeom>
            <a:ln w="15875">
              <a:solidFill>
                <a:schemeClr val="accent1">
                  <a:lumMod val="75000"/>
                </a:schemeClr>
              </a:solidFill>
            </a:ln>
          </p:spPr>
        </p:pic>
        <p:sp>
          <p:nvSpPr>
            <p:cNvPr id="21" name="Rettangolo 20">
              <a:extLst>
                <a:ext uri="{FF2B5EF4-FFF2-40B4-BE49-F238E27FC236}">
                  <a16:creationId xmlns:a16="http://schemas.microsoft.com/office/drawing/2014/main" id="{36459B0E-0A17-1F7E-6362-41EBC08A4DC0}"/>
                </a:ext>
              </a:extLst>
            </p:cNvPr>
            <p:cNvSpPr/>
            <p:nvPr/>
          </p:nvSpPr>
          <p:spPr>
            <a:xfrm>
              <a:off x="5519161" y="1129802"/>
              <a:ext cx="6452534" cy="479893"/>
            </a:xfrm>
            <a:prstGeom prst="rect">
              <a:avLst/>
            </a:prstGeom>
          </p:spPr>
          <p:txBody>
            <a:bodyPr wrap="square">
              <a:spAutoFit/>
            </a:bodyPr>
            <a:lstStyle/>
            <a:p>
              <a:pPr>
                <a:lnSpc>
                  <a:spcPct val="115000"/>
                </a:lnSpc>
                <a:spcAft>
                  <a:spcPts val="827"/>
                </a:spcAft>
              </a:pPr>
              <a:r>
                <a:rPr lang="it-IT" sz="1323" i="1" spc="21" dirty="0" err="1">
                  <a:solidFill>
                    <a:srgbClr val="000000"/>
                  </a:solidFill>
                  <a:latin typeface="Calibri" panose="020F0502020204030204" pitchFamily="34" charset="0"/>
                  <a:cs typeface="Calibri" panose="020F0502020204030204" pitchFamily="34" charset="0"/>
                </a:rPr>
                <a:t>Sentinel</a:t>
              </a:r>
              <a:r>
                <a:rPr lang="it-IT" sz="1323" i="1" spc="21" dirty="0">
                  <a:solidFill>
                    <a:srgbClr val="000000"/>
                  </a:solidFill>
                  <a:latin typeface="Calibri" panose="020F0502020204030204" pitchFamily="34" charset="0"/>
                  <a:cs typeface="Calibri" panose="020F0502020204030204" pitchFamily="34" charset="0"/>
                </a:rPr>
                <a:t>                             Proposto                      RESMALI*</a:t>
              </a:r>
            </a:p>
          </p:txBody>
        </p:sp>
        <p:sp>
          <p:nvSpPr>
            <p:cNvPr id="22" name="CasellaDiTesto 21">
              <a:extLst>
                <a:ext uri="{FF2B5EF4-FFF2-40B4-BE49-F238E27FC236}">
                  <a16:creationId xmlns:a16="http://schemas.microsoft.com/office/drawing/2014/main" id="{CD019416-4E3C-2474-E0E6-4DDC364D0080}"/>
                </a:ext>
              </a:extLst>
            </p:cNvPr>
            <p:cNvSpPr txBox="1"/>
            <p:nvPr/>
          </p:nvSpPr>
          <p:spPr>
            <a:xfrm rot="5400000">
              <a:off x="11420021" y="3741572"/>
              <a:ext cx="1692391" cy="438302"/>
            </a:xfrm>
            <a:prstGeom prst="rect">
              <a:avLst/>
            </a:prstGeom>
            <a:noFill/>
          </p:spPr>
          <p:txBody>
            <a:bodyPr wrap="square" rtlCol="0">
              <a:spAutoFit/>
            </a:bodyPr>
            <a:lstStyle>
              <a:defPPr>
                <a:defRPr lang="it-IT"/>
              </a:defPPr>
              <a:lvl1pPr>
                <a:defRPr i="1">
                  <a:solidFill>
                    <a:schemeClr val="tx1">
                      <a:lumMod val="50000"/>
                      <a:lumOff val="50000"/>
                    </a:schemeClr>
                  </a:solidFill>
                </a:defRPr>
              </a:lvl1pPr>
            </a:lstStyle>
            <a:p>
              <a:r>
                <a:rPr lang="it-IT" sz="1400" dirty="0">
                  <a:latin typeface="Calibri" panose="020F0502020204030204" pitchFamily="34" charset="0"/>
                  <a:cs typeface="Calibri" panose="020F0502020204030204" pitchFamily="34" charset="0"/>
                </a:rPr>
                <a:t>Delta del Po</a:t>
              </a:r>
            </a:p>
          </p:txBody>
        </p:sp>
        <p:sp>
          <p:nvSpPr>
            <p:cNvPr id="23" name="CasellaDiTesto 22">
              <a:extLst>
                <a:ext uri="{FF2B5EF4-FFF2-40B4-BE49-F238E27FC236}">
                  <a16:creationId xmlns:a16="http://schemas.microsoft.com/office/drawing/2014/main" id="{0BC5599C-62CC-75C7-3460-F9359347AB48}"/>
                </a:ext>
              </a:extLst>
            </p:cNvPr>
            <p:cNvSpPr txBox="1"/>
            <p:nvPr/>
          </p:nvSpPr>
          <p:spPr>
            <a:xfrm rot="5400000">
              <a:off x="11746511" y="2152330"/>
              <a:ext cx="957869" cy="438302"/>
            </a:xfrm>
            <a:prstGeom prst="rect">
              <a:avLst/>
            </a:prstGeom>
            <a:noFill/>
          </p:spPr>
          <p:txBody>
            <a:bodyPr wrap="square" rtlCol="0">
              <a:spAutoFit/>
            </a:bodyPr>
            <a:lstStyle/>
            <a:p>
              <a:r>
                <a:rPr lang="it-IT" sz="1400" i="1" dirty="0">
                  <a:solidFill>
                    <a:schemeClr val="tx1">
                      <a:lumMod val="50000"/>
                      <a:lumOff val="50000"/>
                    </a:schemeClr>
                  </a:solidFill>
                  <a:latin typeface="Calibri" panose="020F0502020204030204" pitchFamily="34" charset="0"/>
                  <a:cs typeface="Calibri" panose="020F0502020204030204" pitchFamily="34" charset="0"/>
                </a:rPr>
                <a:t>Creta</a:t>
              </a:r>
            </a:p>
          </p:txBody>
        </p:sp>
        <p:sp>
          <p:nvSpPr>
            <p:cNvPr id="24" name="CasellaDiTesto 23">
              <a:extLst>
                <a:ext uri="{FF2B5EF4-FFF2-40B4-BE49-F238E27FC236}">
                  <a16:creationId xmlns:a16="http://schemas.microsoft.com/office/drawing/2014/main" id="{B1610C36-B480-DEED-946A-B06654F193D6}"/>
                </a:ext>
              </a:extLst>
            </p:cNvPr>
            <p:cNvSpPr txBox="1"/>
            <p:nvPr/>
          </p:nvSpPr>
          <p:spPr>
            <a:xfrm rot="5400000">
              <a:off x="11738737" y="5135842"/>
              <a:ext cx="1093255" cy="438302"/>
            </a:xfrm>
            <a:prstGeom prst="rect">
              <a:avLst/>
            </a:prstGeom>
            <a:noFill/>
          </p:spPr>
          <p:txBody>
            <a:bodyPr wrap="square" rtlCol="0">
              <a:spAutoFit/>
            </a:bodyPr>
            <a:lstStyle>
              <a:defPPr>
                <a:defRPr lang="it-IT"/>
              </a:defPPr>
              <a:lvl1pPr>
                <a:defRPr i="1">
                  <a:solidFill>
                    <a:schemeClr val="tx1">
                      <a:lumMod val="50000"/>
                      <a:lumOff val="50000"/>
                    </a:schemeClr>
                  </a:solidFill>
                </a:defRPr>
              </a:lvl1pPr>
            </a:lstStyle>
            <a:p>
              <a:r>
                <a:rPr lang="it-IT" sz="1400" dirty="0">
                  <a:latin typeface="Calibri" panose="020F0502020204030204" pitchFamily="34" charset="0"/>
                  <a:cs typeface="Calibri" panose="020F0502020204030204" pitchFamily="34" charset="0"/>
                </a:rPr>
                <a:t>Corsica</a:t>
              </a:r>
            </a:p>
          </p:txBody>
        </p:sp>
        <p:cxnSp>
          <p:nvCxnSpPr>
            <p:cNvPr id="26" name="Connettore 1 25">
              <a:extLst>
                <a:ext uri="{FF2B5EF4-FFF2-40B4-BE49-F238E27FC236}">
                  <a16:creationId xmlns:a16="http://schemas.microsoft.com/office/drawing/2014/main" id="{7D184C67-D107-5944-F562-79B60F104F25}"/>
                </a:ext>
              </a:extLst>
            </p:cNvPr>
            <p:cNvCxnSpPr>
              <a:cxnSpLocks/>
            </p:cNvCxnSpPr>
            <p:nvPr/>
          </p:nvCxnSpPr>
          <p:spPr>
            <a:xfrm>
              <a:off x="5307037" y="3100375"/>
              <a:ext cx="68849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F4776497-5E15-B215-2894-164A8343C9E4}"/>
                </a:ext>
              </a:extLst>
            </p:cNvPr>
            <p:cNvCxnSpPr>
              <a:cxnSpLocks/>
            </p:cNvCxnSpPr>
            <p:nvPr/>
          </p:nvCxnSpPr>
          <p:spPr>
            <a:xfrm>
              <a:off x="5306728" y="4669345"/>
              <a:ext cx="68849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8" name="Gruppo 27">
            <a:extLst>
              <a:ext uri="{FF2B5EF4-FFF2-40B4-BE49-F238E27FC236}">
                <a16:creationId xmlns:a16="http://schemas.microsoft.com/office/drawing/2014/main" id="{363967D8-CD9B-1FD6-DDCB-FD9BCEBD8B83}"/>
              </a:ext>
            </a:extLst>
          </p:cNvPr>
          <p:cNvGrpSpPr/>
          <p:nvPr/>
        </p:nvGrpSpPr>
        <p:grpSpPr>
          <a:xfrm>
            <a:off x="3297261" y="4391369"/>
            <a:ext cx="1345376" cy="601447"/>
            <a:chOff x="870231" y="4346179"/>
            <a:chExt cx="1627163" cy="727420"/>
          </a:xfrm>
        </p:grpSpPr>
        <p:sp>
          <p:nvSpPr>
            <p:cNvPr id="29" name="CasellaDiTesto 28">
              <a:extLst>
                <a:ext uri="{FF2B5EF4-FFF2-40B4-BE49-F238E27FC236}">
                  <a16:creationId xmlns:a16="http://schemas.microsoft.com/office/drawing/2014/main" id="{AD82F4B4-BA62-4539-B4FB-73473A3D7E73}"/>
                </a:ext>
              </a:extLst>
            </p:cNvPr>
            <p:cNvSpPr txBox="1"/>
            <p:nvPr/>
          </p:nvSpPr>
          <p:spPr>
            <a:xfrm>
              <a:off x="973393" y="4346179"/>
              <a:ext cx="1524001" cy="727420"/>
            </a:xfrm>
            <a:prstGeom prst="rect">
              <a:avLst/>
            </a:prstGeom>
            <a:noFill/>
          </p:spPr>
          <p:txBody>
            <a:bodyPr wrap="square">
              <a:spAutoFit/>
            </a:bodyPr>
            <a:lstStyle/>
            <a:p>
              <a:r>
                <a:rPr lang="it-IT" sz="827" dirty="0">
                  <a:latin typeface="TimesNewRomanPSMT"/>
                </a:rPr>
                <a:t>Open water</a:t>
              </a:r>
            </a:p>
            <a:p>
              <a:r>
                <a:rPr lang="it-IT" sz="827" dirty="0" err="1">
                  <a:latin typeface="TimesNewRomanPSMT"/>
                </a:rPr>
                <a:t>Low</a:t>
              </a:r>
              <a:r>
                <a:rPr lang="it-IT" sz="827" dirty="0">
                  <a:latin typeface="TimesNewRomanPSMT"/>
                </a:rPr>
                <a:t> </a:t>
              </a:r>
              <a:r>
                <a:rPr lang="it-IT" sz="827" dirty="0" err="1">
                  <a:latin typeface="TimesNewRomanPSMT"/>
                </a:rPr>
                <a:t>probability</a:t>
              </a:r>
              <a:endParaRPr lang="it-IT" sz="827" dirty="0">
                <a:latin typeface="TimesNewRomanPSMT"/>
              </a:endParaRPr>
            </a:p>
            <a:p>
              <a:r>
                <a:rPr lang="it-IT" sz="827" dirty="0">
                  <a:latin typeface="TimesNewRomanPSMT"/>
                </a:rPr>
                <a:t>Medium </a:t>
              </a:r>
              <a:r>
                <a:rPr lang="it-IT" sz="827" dirty="0" err="1">
                  <a:latin typeface="TimesNewRomanPSMT"/>
                </a:rPr>
                <a:t>probability</a:t>
              </a:r>
              <a:r>
                <a:rPr lang="it-IT" sz="827" dirty="0">
                  <a:latin typeface="TimesNewRomanPSMT"/>
                </a:rPr>
                <a:t> </a:t>
              </a:r>
            </a:p>
            <a:p>
              <a:r>
                <a:rPr lang="it-IT" sz="827" dirty="0">
                  <a:latin typeface="TimesNewRomanPSMT"/>
                </a:rPr>
                <a:t>High </a:t>
              </a:r>
              <a:r>
                <a:rPr lang="it-IT" sz="827" dirty="0" err="1">
                  <a:latin typeface="TimesNewRomanPSMT"/>
                </a:rPr>
                <a:t>probability</a:t>
              </a:r>
              <a:endParaRPr lang="it-IT" sz="827" dirty="0"/>
            </a:p>
          </p:txBody>
        </p:sp>
        <p:sp>
          <p:nvSpPr>
            <p:cNvPr id="30" name="Rettangolo 29">
              <a:extLst>
                <a:ext uri="{FF2B5EF4-FFF2-40B4-BE49-F238E27FC236}">
                  <a16:creationId xmlns:a16="http://schemas.microsoft.com/office/drawing/2014/main" id="{E0F6BE0A-258E-9638-ACAD-71E9630383F8}"/>
                </a:ext>
              </a:extLst>
            </p:cNvPr>
            <p:cNvSpPr>
              <a:spLocks noChangeAspect="1"/>
            </p:cNvSpPr>
            <p:nvPr/>
          </p:nvSpPr>
          <p:spPr>
            <a:xfrm>
              <a:off x="870231" y="4403244"/>
              <a:ext cx="108000" cy="10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a:p>
          </p:txBody>
        </p:sp>
        <p:sp>
          <p:nvSpPr>
            <p:cNvPr id="44" name="Rettangolo 43">
              <a:extLst>
                <a:ext uri="{FF2B5EF4-FFF2-40B4-BE49-F238E27FC236}">
                  <a16:creationId xmlns:a16="http://schemas.microsoft.com/office/drawing/2014/main" id="{4AFCE6DA-EE02-C99D-F11E-28F51BD3744B}"/>
                </a:ext>
              </a:extLst>
            </p:cNvPr>
            <p:cNvSpPr>
              <a:spLocks noChangeAspect="1"/>
            </p:cNvSpPr>
            <p:nvPr/>
          </p:nvSpPr>
          <p:spPr>
            <a:xfrm>
              <a:off x="870231" y="4565012"/>
              <a:ext cx="108000" cy="107845"/>
            </a:xfrm>
            <a:prstGeom prst="rect">
              <a:avLst/>
            </a:prstGeom>
            <a:solidFill>
              <a:srgbClr val="2CC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a:p>
          </p:txBody>
        </p:sp>
        <p:sp>
          <p:nvSpPr>
            <p:cNvPr id="45" name="Rettangolo 44">
              <a:extLst>
                <a:ext uri="{FF2B5EF4-FFF2-40B4-BE49-F238E27FC236}">
                  <a16:creationId xmlns:a16="http://schemas.microsoft.com/office/drawing/2014/main" id="{04DC3715-6C81-E498-4947-42767957FFED}"/>
                </a:ext>
              </a:extLst>
            </p:cNvPr>
            <p:cNvSpPr>
              <a:spLocks noChangeAspect="1"/>
            </p:cNvSpPr>
            <p:nvPr/>
          </p:nvSpPr>
          <p:spPr>
            <a:xfrm>
              <a:off x="870231" y="4728172"/>
              <a:ext cx="108000" cy="1078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a:p>
          </p:txBody>
        </p:sp>
        <p:sp>
          <p:nvSpPr>
            <p:cNvPr id="46" name="Rettangolo 45">
              <a:extLst>
                <a:ext uri="{FF2B5EF4-FFF2-40B4-BE49-F238E27FC236}">
                  <a16:creationId xmlns:a16="http://schemas.microsoft.com/office/drawing/2014/main" id="{BDD5F764-01AF-5758-EE28-F84F46899B7D}"/>
                </a:ext>
              </a:extLst>
            </p:cNvPr>
            <p:cNvSpPr>
              <a:spLocks noChangeAspect="1"/>
            </p:cNvSpPr>
            <p:nvPr/>
          </p:nvSpPr>
          <p:spPr>
            <a:xfrm>
              <a:off x="877644" y="4881500"/>
              <a:ext cx="108000" cy="1078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a:p>
          </p:txBody>
        </p:sp>
      </p:grpSp>
      <p:grpSp>
        <p:nvGrpSpPr>
          <p:cNvPr id="47" name="Gruppo 46">
            <a:extLst>
              <a:ext uri="{FF2B5EF4-FFF2-40B4-BE49-F238E27FC236}">
                <a16:creationId xmlns:a16="http://schemas.microsoft.com/office/drawing/2014/main" id="{692C11A2-7C15-A6D3-2C8F-C397EBF7DC21}"/>
              </a:ext>
            </a:extLst>
          </p:cNvPr>
          <p:cNvGrpSpPr/>
          <p:nvPr/>
        </p:nvGrpSpPr>
        <p:grpSpPr>
          <a:xfrm>
            <a:off x="3310707" y="3816500"/>
            <a:ext cx="1345376" cy="346890"/>
            <a:chOff x="870231" y="4346179"/>
            <a:chExt cx="1627163" cy="419545"/>
          </a:xfrm>
        </p:grpSpPr>
        <p:sp>
          <p:nvSpPr>
            <p:cNvPr id="48" name="CasellaDiTesto 47">
              <a:extLst>
                <a:ext uri="{FF2B5EF4-FFF2-40B4-BE49-F238E27FC236}">
                  <a16:creationId xmlns:a16="http://schemas.microsoft.com/office/drawing/2014/main" id="{C99A6B0E-12B4-8CA8-2E81-19FF5A550192}"/>
                </a:ext>
              </a:extLst>
            </p:cNvPr>
            <p:cNvSpPr txBox="1"/>
            <p:nvPr/>
          </p:nvSpPr>
          <p:spPr>
            <a:xfrm>
              <a:off x="973393" y="4346179"/>
              <a:ext cx="1524001" cy="419545"/>
            </a:xfrm>
            <a:prstGeom prst="rect">
              <a:avLst/>
            </a:prstGeom>
            <a:noFill/>
          </p:spPr>
          <p:txBody>
            <a:bodyPr wrap="square">
              <a:spAutoFit/>
            </a:bodyPr>
            <a:lstStyle/>
            <a:p>
              <a:r>
                <a:rPr lang="it-IT" sz="827" dirty="0">
                  <a:latin typeface="TimesNewRomanPSMT"/>
                </a:rPr>
                <a:t>Open water</a:t>
              </a:r>
            </a:p>
            <a:p>
              <a:r>
                <a:rPr lang="it-IT" sz="827" dirty="0">
                  <a:latin typeface="TimesNewRomanPSMT"/>
                </a:rPr>
                <a:t>Detected plastic</a:t>
              </a:r>
            </a:p>
          </p:txBody>
        </p:sp>
        <p:sp>
          <p:nvSpPr>
            <p:cNvPr id="49" name="Rettangolo 48">
              <a:extLst>
                <a:ext uri="{FF2B5EF4-FFF2-40B4-BE49-F238E27FC236}">
                  <a16:creationId xmlns:a16="http://schemas.microsoft.com/office/drawing/2014/main" id="{A3AB9F36-043E-F70F-8002-98B47DED0D0C}"/>
                </a:ext>
              </a:extLst>
            </p:cNvPr>
            <p:cNvSpPr>
              <a:spLocks noChangeAspect="1"/>
            </p:cNvSpPr>
            <p:nvPr/>
          </p:nvSpPr>
          <p:spPr>
            <a:xfrm>
              <a:off x="870231" y="4403244"/>
              <a:ext cx="108000" cy="1078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dirty="0"/>
            </a:p>
          </p:txBody>
        </p:sp>
        <p:sp>
          <p:nvSpPr>
            <p:cNvPr id="50" name="Rettangolo 49">
              <a:extLst>
                <a:ext uri="{FF2B5EF4-FFF2-40B4-BE49-F238E27FC236}">
                  <a16:creationId xmlns:a16="http://schemas.microsoft.com/office/drawing/2014/main" id="{96B0E001-A8E1-7D4D-7BA1-E88DCEE273E1}"/>
                </a:ext>
              </a:extLst>
            </p:cNvPr>
            <p:cNvSpPr>
              <a:spLocks noChangeAspect="1"/>
            </p:cNvSpPr>
            <p:nvPr/>
          </p:nvSpPr>
          <p:spPr>
            <a:xfrm>
              <a:off x="870231" y="4565012"/>
              <a:ext cx="108000" cy="107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27" dirty="0"/>
            </a:p>
          </p:txBody>
        </p:sp>
      </p:grpSp>
      <p:sp>
        <p:nvSpPr>
          <p:cNvPr id="51" name="Rettangolo 50">
            <a:extLst>
              <a:ext uri="{FF2B5EF4-FFF2-40B4-BE49-F238E27FC236}">
                <a16:creationId xmlns:a16="http://schemas.microsoft.com/office/drawing/2014/main" id="{0B42D676-A350-1487-2C58-834112291FF3}"/>
              </a:ext>
            </a:extLst>
          </p:cNvPr>
          <p:cNvSpPr/>
          <p:nvPr/>
        </p:nvSpPr>
        <p:spPr>
          <a:xfrm>
            <a:off x="194857" y="4470712"/>
            <a:ext cx="2874425" cy="638893"/>
          </a:xfrm>
          <a:prstGeom prst="rect">
            <a:avLst/>
          </a:prstGeom>
        </p:spPr>
        <p:txBody>
          <a:bodyPr wrap="square">
            <a:spAutoFit/>
          </a:bodyPr>
          <a:lstStyle/>
          <a:p>
            <a:pPr>
              <a:lnSpc>
                <a:spcPct val="115000"/>
              </a:lnSpc>
              <a:spcAft>
                <a:spcPts val="496"/>
              </a:spcAft>
            </a:pPr>
            <a:r>
              <a:rPr lang="it-IT" sz="10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*RESMALI - Remote </a:t>
            </a:r>
            <a:r>
              <a:rPr lang="it-IT" sz="1050"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Sensing</a:t>
            </a:r>
            <a:r>
              <a:rPr lang="it-IT" sz="10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for Marine </a:t>
            </a:r>
            <a:r>
              <a:rPr lang="it-IT" sz="1050"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Litter</a:t>
            </a:r>
            <a:r>
              <a:rPr lang="it-IT" sz="10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EUROPEAN SPACE AGENCY CONTRACT REPORT. ESA </a:t>
            </a:r>
            <a:r>
              <a:rPr lang="it-IT" sz="1050"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contract</a:t>
            </a:r>
            <a:r>
              <a:rPr lang="it-IT" sz="10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050"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number</a:t>
            </a:r>
            <a:r>
              <a:rPr lang="it-IT" sz="10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4000121315/17/NL/PS</a:t>
            </a:r>
            <a:endParaRPr lang="it-IT"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CasellaDiTesto 31">
            <a:extLst>
              <a:ext uri="{FF2B5EF4-FFF2-40B4-BE49-F238E27FC236}">
                <a16:creationId xmlns:a16="http://schemas.microsoft.com/office/drawing/2014/main" id="{172F36C8-9786-1090-4056-B5F19715246B}"/>
              </a:ext>
            </a:extLst>
          </p:cNvPr>
          <p:cNvSpPr txBox="1"/>
          <p:nvPr/>
        </p:nvSpPr>
        <p:spPr>
          <a:xfrm>
            <a:off x="165842" y="542850"/>
            <a:ext cx="6108443" cy="980589"/>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MULTISPETTRALI</a:t>
            </a:r>
          </a:p>
          <a:p>
            <a:pPr marL="0" lvl="1"/>
            <a:endParaRPr lang="it-IT" sz="700" dirty="0">
              <a:solidFill>
                <a:srgbClr val="0070C0"/>
              </a:solidFill>
              <a:latin typeface="Calibri" panose="020F0502020204030204" pitchFamily="34" charset="0"/>
              <a:cs typeface="Calibri" panose="020F0502020204030204" pitchFamily="34" charset="0"/>
            </a:endParaRPr>
          </a:p>
          <a:p>
            <a:pPr marL="0" lvl="1"/>
            <a:r>
              <a:rPr lang="it-IT" sz="1600" dirty="0">
                <a:solidFill>
                  <a:srgbClr val="0070C0"/>
                </a:solidFill>
                <a:latin typeface="Calibri" panose="020F0502020204030204" pitchFamily="34" charset="0"/>
                <a:cs typeface="Calibri" panose="020F0502020204030204" pitchFamily="34" charset="0"/>
              </a:rPr>
              <a:t>Validazione Algoritmo </a:t>
            </a:r>
          </a:p>
          <a:p>
            <a:pPr marL="0" lvl="1"/>
            <a:endParaRPr lang="it-IT" sz="1488" i="1" dirty="0"/>
          </a:p>
        </p:txBody>
      </p:sp>
      <p:pic>
        <p:nvPicPr>
          <p:cNvPr id="25" name="Immagine 24">
            <a:extLst>
              <a:ext uri="{FF2B5EF4-FFF2-40B4-BE49-F238E27FC236}">
                <a16:creationId xmlns:a16="http://schemas.microsoft.com/office/drawing/2014/main" id="{5B898923-9F0B-4983-8FB7-50F046FBCB63}"/>
              </a:ext>
            </a:extLst>
          </p:cNvPr>
          <p:cNvPicPr>
            <a:picLocks noChangeAspect="1"/>
          </p:cNvPicPr>
          <p:nvPr/>
        </p:nvPicPr>
        <p:blipFill>
          <a:blip r:embed="rId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45783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3738AB9-CE9C-6324-7D49-0406119E4467}"/>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8" name="Gruppo 37">
            <a:extLst>
              <a:ext uri="{FF2B5EF4-FFF2-40B4-BE49-F238E27FC236}">
                <a16:creationId xmlns:a16="http://schemas.microsoft.com/office/drawing/2014/main" id="{E3511E5F-9531-3170-1596-9285896558D8}"/>
              </a:ext>
            </a:extLst>
          </p:cNvPr>
          <p:cNvGrpSpPr/>
          <p:nvPr/>
        </p:nvGrpSpPr>
        <p:grpSpPr>
          <a:xfrm>
            <a:off x="6805051" y="2232771"/>
            <a:ext cx="3187741" cy="3419077"/>
            <a:chOff x="6136879" y="1578275"/>
            <a:chExt cx="5833744" cy="5316224"/>
          </a:xfrm>
        </p:grpSpPr>
        <p:sp>
          <p:nvSpPr>
            <p:cNvPr id="39" name="Rettangolo 38">
              <a:extLst>
                <a:ext uri="{FF2B5EF4-FFF2-40B4-BE49-F238E27FC236}">
                  <a16:creationId xmlns:a16="http://schemas.microsoft.com/office/drawing/2014/main" id="{7E667AE3-D2A3-F394-A3A7-2541D2B7312E}"/>
                </a:ext>
              </a:extLst>
            </p:cNvPr>
            <p:cNvSpPr>
              <a:spLocks/>
            </p:cNvSpPr>
            <p:nvPr/>
          </p:nvSpPr>
          <p:spPr>
            <a:xfrm>
              <a:off x="6574438" y="1579545"/>
              <a:ext cx="1789200" cy="1509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0" name="Rettangolo 39">
              <a:extLst>
                <a:ext uri="{FF2B5EF4-FFF2-40B4-BE49-F238E27FC236}">
                  <a16:creationId xmlns:a16="http://schemas.microsoft.com/office/drawing/2014/main" id="{0AC500DD-31F5-B5FD-7C31-EBA38A58D055}"/>
                </a:ext>
              </a:extLst>
            </p:cNvPr>
            <p:cNvSpPr>
              <a:spLocks noChangeAspect="1"/>
            </p:cNvSpPr>
            <p:nvPr/>
          </p:nvSpPr>
          <p:spPr>
            <a:xfrm>
              <a:off x="9591783" y="1578275"/>
              <a:ext cx="1901862" cy="1584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41" name="Rettangolo 40">
              <a:extLst>
                <a:ext uri="{FF2B5EF4-FFF2-40B4-BE49-F238E27FC236}">
                  <a16:creationId xmlns:a16="http://schemas.microsoft.com/office/drawing/2014/main" id="{865B9E6F-5DC1-611D-D04C-A1E2992B7010}"/>
                </a:ext>
              </a:extLst>
            </p:cNvPr>
            <p:cNvSpPr>
              <a:spLocks noChangeAspect="1"/>
            </p:cNvSpPr>
            <p:nvPr/>
          </p:nvSpPr>
          <p:spPr>
            <a:xfrm>
              <a:off x="9327049" y="3292123"/>
              <a:ext cx="2385015" cy="86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2" name="Rettangolo 41">
              <a:extLst>
                <a:ext uri="{FF2B5EF4-FFF2-40B4-BE49-F238E27FC236}">
                  <a16:creationId xmlns:a16="http://schemas.microsoft.com/office/drawing/2014/main" id="{29D48AF9-4863-86D7-4538-6B99471EB9E3}"/>
                </a:ext>
              </a:extLst>
            </p:cNvPr>
            <p:cNvSpPr>
              <a:spLocks noChangeAspect="1"/>
            </p:cNvSpPr>
            <p:nvPr/>
          </p:nvSpPr>
          <p:spPr>
            <a:xfrm>
              <a:off x="6387112" y="3271804"/>
              <a:ext cx="2211412" cy="86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3" name="Rettangolo 42">
              <a:extLst>
                <a:ext uri="{FF2B5EF4-FFF2-40B4-BE49-F238E27FC236}">
                  <a16:creationId xmlns:a16="http://schemas.microsoft.com/office/drawing/2014/main" id="{DAE0729E-7E98-D336-8A9D-04195526742D}"/>
                </a:ext>
              </a:extLst>
            </p:cNvPr>
            <p:cNvSpPr>
              <a:spLocks noChangeAspect="1"/>
            </p:cNvSpPr>
            <p:nvPr/>
          </p:nvSpPr>
          <p:spPr>
            <a:xfrm>
              <a:off x="6583850" y="4297012"/>
              <a:ext cx="1703910" cy="140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4" name="Rettangolo 43">
              <a:extLst>
                <a:ext uri="{FF2B5EF4-FFF2-40B4-BE49-F238E27FC236}">
                  <a16:creationId xmlns:a16="http://schemas.microsoft.com/office/drawing/2014/main" id="{D42C6072-AC44-B1EF-86E3-3411713A85C5}"/>
                </a:ext>
              </a:extLst>
            </p:cNvPr>
            <p:cNvSpPr>
              <a:spLocks noChangeAspect="1"/>
            </p:cNvSpPr>
            <p:nvPr/>
          </p:nvSpPr>
          <p:spPr>
            <a:xfrm>
              <a:off x="9649453" y="4284486"/>
              <a:ext cx="1705855" cy="1440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5" name="Rettangolo 44">
              <a:extLst>
                <a:ext uri="{FF2B5EF4-FFF2-40B4-BE49-F238E27FC236}">
                  <a16:creationId xmlns:a16="http://schemas.microsoft.com/office/drawing/2014/main" id="{538D883D-BEBE-675C-E3F7-24837076441E}"/>
                </a:ext>
              </a:extLst>
            </p:cNvPr>
            <p:cNvSpPr/>
            <p:nvPr/>
          </p:nvSpPr>
          <p:spPr>
            <a:xfrm>
              <a:off x="6136879" y="5832090"/>
              <a:ext cx="2706371" cy="105791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6" name="Rettangolo 45">
              <a:extLst>
                <a:ext uri="{FF2B5EF4-FFF2-40B4-BE49-F238E27FC236}">
                  <a16:creationId xmlns:a16="http://schemas.microsoft.com/office/drawing/2014/main" id="{797E43D0-65A2-2754-B8C4-E4F1E4AE8878}"/>
                </a:ext>
              </a:extLst>
            </p:cNvPr>
            <p:cNvSpPr/>
            <p:nvPr/>
          </p:nvSpPr>
          <p:spPr>
            <a:xfrm>
              <a:off x="9141697" y="5833996"/>
              <a:ext cx="2828926" cy="105791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pic>
          <p:nvPicPr>
            <p:cNvPr id="47" name="Immagine 46" descr="Immagine che contiene esterni, sfocato, cielo notturno&#10;&#10;Descrizione generata automaticamente">
              <a:extLst>
                <a:ext uri="{FF2B5EF4-FFF2-40B4-BE49-F238E27FC236}">
                  <a16:creationId xmlns:a16="http://schemas.microsoft.com/office/drawing/2014/main" id="{A2125062-3BA9-E272-22AF-FACACFC554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0369" y="3311940"/>
              <a:ext cx="2178156" cy="821691"/>
            </a:xfrm>
            <a:prstGeom prst="rect">
              <a:avLst/>
            </a:prstGeom>
            <a:noFill/>
            <a:ln>
              <a:noFill/>
            </a:ln>
          </p:spPr>
        </p:pic>
        <p:pic>
          <p:nvPicPr>
            <p:cNvPr id="48" name="Immagine 47">
              <a:extLst>
                <a:ext uri="{FF2B5EF4-FFF2-40B4-BE49-F238E27FC236}">
                  <a16:creationId xmlns:a16="http://schemas.microsoft.com/office/drawing/2014/main" id="{A8BAC236-7F96-3BDE-DDEA-4E2DB28C79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44"/>
            <a:stretch/>
          </p:blipFill>
          <p:spPr bwMode="auto">
            <a:xfrm>
              <a:off x="9380327" y="3347312"/>
              <a:ext cx="2331735" cy="798218"/>
            </a:xfrm>
            <a:prstGeom prst="rect">
              <a:avLst/>
            </a:prstGeom>
            <a:noFill/>
            <a:ln>
              <a:noFill/>
            </a:ln>
            <a:extLst>
              <a:ext uri="{53640926-AAD7-44D8-BBD7-CCE9431645EC}">
                <a14:shadowObscured xmlns:a14="http://schemas.microsoft.com/office/drawing/2010/main"/>
              </a:ext>
            </a:extLst>
          </p:spPr>
        </p:pic>
        <p:pic>
          <p:nvPicPr>
            <p:cNvPr id="49" name="Immagine 48">
              <a:extLst>
                <a:ext uri="{FF2B5EF4-FFF2-40B4-BE49-F238E27FC236}">
                  <a16:creationId xmlns:a16="http://schemas.microsoft.com/office/drawing/2014/main" id="{D410874C-BF35-21DE-56D8-EF4F837C8D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0156" y="4337515"/>
              <a:ext cx="1630680" cy="1343661"/>
            </a:xfrm>
            <a:prstGeom prst="rect">
              <a:avLst/>
            </a:prstGeom>
            <a:noFill/>
            <a:ln>
              <a:noFill/>
            </a:ln>
          </p:spPr>
        </p:pic>
        <p:pic>
          <p:nvPicPr>
            <p:cNvPr id="50" name="Immagine 49">
              <a:extLst>
                <a:ext uri="{FF2B5EF4-FFF2-40B4-BE49-F238E27FC236}">
                  <a16:creationId xmlns:a16="http://schemas.microsoft.com/office/drawing/2014/main" id="{E415E7C8-44F5-1F3A-9C81-F78C40758A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1542" y="4342164"/>
              <a:ext cx="1673769" cy="1379221"/>
            </a:xfrm>
            <a:prstGeom prst="rect">
              <a:avLst/>
            </a:prstGeom>
            <a:noFill/>
            <a:ln>
              <a:noFill/>
            </a:ln>
          </p:spPr>
        </p:pic>
        <p:pic>
          <p:nvPicPr>
            <p:cNvPr id="51" name="Immagine 50">
              <a:extLst>
                <a:ext uri="{FF2B5EF4-FFF2-40B4-BE49-F238E27FC236}">
                  <a16:creationId xmlns:a16="http://schemas.microsoft.com/office/drawing/2014/main" id="{8961A943-9AF7-7323-79B6-F5B79464A3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98" t="13891" r="4714"/>
            <a:stretch/>
          </p:blipFill>
          <p:spPr bwMode="auto">
            <a:xfrm>
              <a:off x="6176130" y="5839470"/>
              <a:ext cx="2677796" cy="1037999"/>
            </a:xfrm>
            <a:prstGeom prst="rect">
              <a:avLst/>
            </a:prstGeom>
            <a:noFill/>
            <a:ln>
              <a:noFill/>
            </a:ln>
            <a:extLst>
              <a:ext uri="{53640926-AAD7-44D8-BBD7-CCE9431645EC}">
                <a14:shadowObscured xmlns:a14="http://schemas.microsoft.com/office/drawing/2010/main"/>
              </a:ext>
            </a:extLst>
          </p:spPr>
        </p:pic>
        <p:pic>
          <p:nvPicPr>
            <p:cNvPr id="52" name="Immagine 51">
              <a:extLst>
                <a:ext uri="{FF2B5EF4-FFF2-40B4-BE49-F238E27FC236}">
                  <a16:creationId xmlns:a16="http://schemas.microsoft.com/office/drawing/2014/main" id="{4F7EC960-D1E0-90BB-5D1B-9544E75C14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0309"/>
            <a:stretch/>
          </p:blipFill>
          <p:spPr bwMode="auto">
            <a:xfrm>
              <a:off x="9174896" y="5851996"/>
              <a:ext cx="2793357" cy="1042503"/>
            </a:xfrm>
            <a:prstGeom prst="rect">
              <a:avLst/>
            </a:prstGeom>
            <a:noFill/>
            <a:ln>
              <a:noFill/>
            </a:ln>
            <a:extLst>
              <a:ext uri="{53640926-AAD7-44D8-BBD7-CCE9431645EC}">
                <a14:shadowObscured xmlns:a14="http://schemas.microsoft.com/office/drawing/2010/main"/>
              </a:ext>
            </a:extLst>
          </p:spPr>
        </p:pic>
      </p:grpSp>
      <p:pic>
        <p:nvPicPr>
          <p:cNvPr id="53" name="Immagine 52">
            <a:extLst>
              <a:ext uri="{FF2B5EF4-FFF2-40B4-BE49-F238E27FC236}">
                <a16:creationId xmlns:a16="http://schemas.microsoft.com/office/drawing/2014/main" id="{F914A8AB-2A5E-9DBC-7D7C-98154392284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9720" y="2252354"/>
            <a:ext cx="946527" cy="951739"/>
          </a:xfrm>
          <a:prstGeom prst="rect">
            <a:avLst/>
          </a:prstGeom>
          <a:noFill/>
          <a:ln>
            <a:noFill/>
          </a:ln>
        </p:spPr>
      </p:pic>
      <p:pic>
        <p:nvPicPr>
          <p:cNvPr id="54" name="Immagine 53">
            <a:extLst>
              <a:ext uri="{FF2B5EF4-FFF2-40B4-BE49-F238E27FC236}">
                <a16:creationId xmlns:a16="http://schemas.microsoft.com/office/drawing/2014/main" id="{5C760E1D-0655-D17D-30A3-1D1C4D4640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12797" y="2280161"/>
            <a:ext cx="1009767" cy="951739"/>
          </a:xfrm>
          <a:prstGeom prst="rect">
            <a:avLst/>
          </a:prstGeom>
          <a:noFill/>
          <a:ln>
            <a:noFill/>
          </a:ln>
        </p:spPr>
      </p:pic>
      <p:pic>
        <p:nvPicPr>
          <p:cNvPr id="55" name="Immagine 54" descr="Immagine che contiene mappa&#10;&#10;Descrizione generata automaticamente">
            <a:extLst>
              <a:ext uri="{FF2B5EF4-FFF2-40B4-BE49-F238E27FC236}">
                <a16:creationId xmlns:a16="http://schemas.microsoft.com/office/drawing/2014/main" id="{6DF8DD4B-FA92-5C7E-C882-D6C0C46D283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7844" y="1379284"/>
            <a:ext cx="4267165" cy="2493361"/>
          </a:xfrm>
          <a:prstGeom prst="rect">
            <a:avLst/>
          </a:prstGeom>
          <a:noFill/>
          <a:ln>
            <a:noFill/>
          </a:ln>
        </p:spPr>
      </p:pic>
      <p:cxnSp>
        <p:nvCxnSpPr>
          <p:cNvPr id="56" name="Connettore 2 55">
            <a:extLst>
              <a:ext uri="{FF2B5EF4-FFF2-40B4-BE49-F238E27FC236}">
                <a16:creationId xmlns:a16="http://schemas.microsoft.com/office/drawing/2014/main" id="{5EAC7079-717E-036C-0674-1E7CD4FE1BD0}"/>
              </a:ext>
            </a:extLst>
          </p:cNvPr>
          <p:cNvCxnSpPr>
            <a:cxnSpLocks/>
          </p:cNvCxnSpPr>
          <p:nvPr/>
        </p:nvCxnSpPr>
        <p:spPr>
          <a:xfrm>
            <a:off x="2229394" y="2886044"/>
            <a:ext cx="4597105" cy="16927"/>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C35EF1BE-DA8E-29B2-17B0-4268AA2332A8}"/>
              </a:ext>
            </a:extLst>
          </p:cNvPr>
          <p:cNvCxnSpPr>
            <a:cxnSpLocks/>
          </p:cNvCxnSpPr>
          <p:nvPr/>
        </p:nvCxnSpPr>
        <p:spPr>
          <a:xfrm>
            <a:off x="2229394" y="3172699"/>
            <a:ext cx="4545840" cy="201617"/>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3B4F641F-3B6D-8BDC-274C-369159856718}"/>
              </a:ext>
            </a:extLst>
          </p:cNvPr>
          <p:cNvCxnSpPr>
            <a:cxnSpLocks/>
          </p:cNvCxnSpPr>
          <p:nvPr/>
        </p:nvCxnSpPr>
        <p:spPr>
          <a:xfrm>
            <a:off x="3379304" y="2984736"/>
            <a:ext cx="3375754" cy="2017793"/>
          </a:xfrm>
          <a:prstGeom prst="straightConnector1">
            <a:avLst/>
          </a:prstGeom>
          <a:ln w="12700">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a:extLst>
              <a:ext uri="{FF2B5EF4-FFF2-40B4-BE49-F238E27FC236}">
                <a16:creationId xmlns:a16="http://schemas.microsoft.com/office/drawing/2014/main" id="{46E42B49-6F7F-6F4C-ACEC-2B5E51B99018}"/>
              </a:ext>
            </a:extLst>
          </p:cNvPr>
          <p:cNvCxnSpPr>
            <a:cxnSpLocks/>
          </p:cNvCxnSpPr>
          <p:nvPr/>
        </p:nvCxnSpPr>
        <p:spPr>
          <a:xfrm>
            <a:off x="3227032" y="3374316"/>
            <a:ext cx="3577316" cy="660199"/>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Rectangle 1">
            <a:extLst>
              <a:ext uri="{FF2B5EF4-FFF2-40B4-BE49-F238E27FC236}">
                <a16:creationId xmlns:a16="http://schemas.microsoft.com/office/drawing/2014/main" id="{8B703D88-A4FB-E6D5-1C07-C02E14878A7F}"/>
              </a:ext>
            </a:extLst>
          </p:cNvPr>
          <p:cNvSpPr txBox="1">
            <a:spLocks noChangeArrowheads="1"/>
          </p:cNvSpPr>
          <p:nvPr/>
        </p:nvSpPr>
        <p:spPr bwMode="auto">
          <a:xfrm>
            <a:off x="4574029" y="1350113"/>
            <a:ext cx="2495100" cy="1169551"/>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Risultati della detection: in </a:t>
            </a:r>
            <a:r>
              <a:rPr lang="it-IT" altLang="it-IT" sz="1400" b="1" dirty="0">
                <a:solidFill>
                  <a:srgbClr val="0070C0"/>
                </a:solidFill>
                <a:latin typeface="Calibri" panose="020F0502020204030204" pitchFamily="34" charset="0"/>
                <a:ea typeface="Calibri" panose="020F0502020204030204" pitchFamily="34" charset="0"/>
                <a:cs typeface="Calibri" panose="020F0502020204030204" pitchFamily="34" charset="0"/>
              </a:rPr>
              <a:t>giallo</a:t>
            </a: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 i risultati dell’algoritmo NDVI-FDI-WCI, in </a:t>
            </a:r>
            <a:r>
              <a:rPr lang="it-IT" altLang="it-IT" sz="1400" b="1" dirty="0">
                <a:solidFill>
                  <a:srgbClr val="0070C0"/>
                </a:solidFill>
                <a:latin typeface="Calibri" panose="020F0502020204030204" pitchFamily="34" charset="0"/>
                <a:ea typeface="Calibri" panose="020F0502020204030204" pitchFamily="34" charset="0"/>
                <a:cs typeface="Calibri" panose="020F0502020204030204" pitchFamily="34" charset="0"/>
              </a:rPr>
              <a:t>verde</a:t>
            </a: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 i </a:t>
            </a:r>
            <a:r>
              <a:rPr lang="it-IT" altLang="it-IT" sz="1400" dirty="0" err="1">
                <a:solidFill>
                  <a:srgbClr val="0070C0"/>
                </a:solidFill>
                <a:latin typeface="Calibri" panose="020F0502020204030204" pitchFamily="34" charset="0"/>
                <a:ea typeface="Calibri" panose="020F0502020204030204" pitchFamily="34" charset="0"/>
                <a:cs typeface="Calibri" panose="020F0502020204030204" pitchFamily="34" charset="0"/>
              </a:rPr>
              <a:t>bounding</a:t>
            </a:r>
            <a:r>
              <a:rPr lang="it-IT" altLang="it-IT" sz="1400" dirty="0">
                <a:solidFill>
                  <a:srgbClr val="0070C0"/>
                </a:solidFill>
                <a:latin typeface="Calibri" panose="020F0502020204030204" pitchFamily="34" charset="0"/>
                <a:ea typeface="Calibri" panose="020F0502020204030204" pitchFamily="34" charset="0"/>
                <a:cs typeface="Calibri" panose="020F0502020204030204" pitchFamily="34" charset="0"/>
              </a:rPr>
              <a:t> box di </a:t>
            </a:r>
            <a:r>
              <a:rPr lang="it-IT" altLang="ja-JP" sz="1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Shah et al </a:t>
            </a:r>
            <a:r>
              <a:rPr lang="it-IT" altLang="ja-JP" sz="1400" dirty="0">
                <a:solidFill>
                  <a:srgbClr val="0070C0"/>
                </a:solidFill>
                <a:latin typeface="Calibri" panose="020F0502020204030204" pitchFamily="34" charset="0"/>
                <a:ea typeface="Calibri" panose="020F0502020204030204" pitchFamily="34" charset="0"/>
                <a:cs typeface="Calibri" panose="020F0502020204030204" pitchFamily="34" charset="0"/>
              </a:rPr>
              <a:t>e in </a:t>
            </a:r>
            <a:r>
              <a:rPr lang="it-IT" altLang="ja-JP" sz="1400" b="1" dirty="0">
                <a:solidFill>
                  <a:srgbClr val="0070C0"/>
                </a:solidFill>
                <a:latin typeface="Calibri" panose="020F0502020204030204" pitchFamily="34" charset="0"/>
                <a:ea typeface="Calibri" panose="020F0502020204030204" pitchFamily="34" charset="0"/>
                <a:cs typeface="Calibri" panose="020F0502020204030204" pitchFamily="34" charset="0"/>
              </a:rPr>
              <a:t>rosso</a:t>
            </a:r>
            <a:r>
              <a:rPr lang="it-IT" altLang="ja-JP" sz="1400" dirty="0">
                <a:solidFill>
                  <a:srgbClr val="0070C0"/>
                </a:solidFill>
                <a:latin typeface="Calibri" panose="020F0502020204030204" pitchFamily="34" charset="0"/>
                <a:ea typeface="Calibri" panose="020F0502020204030204" pitchFamily="34" charset="0"/>
                <a:cs typeface="Calibri" panose="020F0502020204030204" pitchFamily="34" charset="0"/>
              </a:rPr>
              <a:t> i risultati di </a:t>
            </a:r>
            <a:r>
              <a:rPr lang="it-IT" sz="1400" dirty="0" err="1">
                <a:solidFill>
                  <a:srgbClr val="0070C0"/>
                </a:solidFill>
                <a:latin typeface="Calibri" panose="020F0502020204030204" pitchFamily="34" charset="0"/>
                <a:cs typeface="Calibri" panose="020F0502020204030204" pitchFamily="34" charset="0"/>
              </a:rPr>
              <a:t>Carmo</a:t>
            </a:r>
            <a:r>
              <a:rPr lang="it-IT" sz="1400" dirty="0">
                <a:solidFill>
                  <a:srgbClr val="0070C0"/>
                </a:solidFill>
                <a:latin typeface="Calibri" panose="020F0502020204030204" pitchFamily="34" charset="0"/>
                <a:cs typeface="Calibri" panose="020F0502020204030204" pitchFamily="34" charset="0"/>
              </a:rPr>
              <a:t> et al.</a:t>
            </a:r>
            <a:endParaRPr lang="it-IT" altLang="ja-JP" sz="1400" dirty="0">
              <a:solidFill>
                <a:srgbClr val="0070C0"/>
              </a:solidFill>
              <a:latin typeface="Calibri" panose="020F0502020204030204" pitchFamily="34" charset="0"/>
              <a:cs typeface="Calibri" panose="020F0502020204030204" pitchFamily="34" charset="0"/>
            </a:endParaRPr>
          </a:p>
        </p:txBody>
      </p:sp>
      <p:sp>
        <p:nvSpPr>
          <p:cNvPr id="74" name="Rettangolo 73">
            <a:extLst>
              <a:ext uri="{FF2B5EF4-FFF2-40B4-BE49-F238E27FC236}">
                <a16:creationId xmlns:a16="http://schemas.microsoft.com/office/drawing/2014/main" id="{5E0E1490-67FF-C1C3-9CBB-A4272E447E58}"/>
              </a:ext>
            </a:extLst>
          </p:cNvPr>
          <p:cNvSpPr/>
          <p:nvPr/>
        </p:nvSpPr>
        <p:spPr>
          <a:xfrm>
            <a:off x="-181417" y="3961710"/>
            <a:ext cx="5819260" cy="1169551"/>
          </a:xfrm>
          <a:prstGeom prst="rect">
            <a:avLst/>
          </a:prstGeom>
        </p:spPr>
        <p:txBody>
          <a:bodyPr wrap="square">
            <a:spAutoFit/>
          </a:bodyPr>
          <a:lstStyle/>
          <a:p>
            <a:pPr marL="742950" lvl="1" indent="-285750">
              <a:buFont typeface="Arial" panose="020B0604020202020204" pitchFamily="34" charset="0"/>
              <a:buChar char="•"/>
            </a:pPr>
            <a:r>
              <a:rPr lang="it-IT" altLang="ja-JP" sz="1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Obiettivi</a:t>
            </a:r>
            <a:r>
              <a:rPr lang="it-IT" altLang="ja-JP" sz="1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p>
          <a:p>
            <a:pPr marL="1200150" lvl="2" indent="-285750">
              <a:buFont typeface="Arial" panose="020B0604020202020204" pitchFamily="34" charset="0"/>
              <a:buChar char="•"/>
            </a:pPr>
            <a:r>
              <a:rPr lang="it-IT" altLang="ja-JP" sz="1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Diretta validazione del metodo e una ulteriore conferma della detection effettuata; </a:t>
            </a:r>
          </a:p>
          <a:p>
            <a:pPr marL="1200150" lvl="2" indent="-285750">
              <a:buFont typeface="Arial" panose="020B0604020202020204" pitchFamily="34" charset="0"/>
              <a:buChar char="•"/>
            </a:pPr>
            <a:r>
              <a:rPr lang="it-IT" altLang="ja-JP" sz="1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Possibilità di interoperabilità e integrazione di dati diversi sensori per uno scopo comune.</a:t>
            </a:r>
            <a:endParaRPr lang="it-IT" altLang="ja-JP" sz="1400" dirty="0">
              <a:solidFill>
                <a:srgbClr val="0070C0"/>
              </a:solidFill>
              <a:latin typeface="Calibri" panose="020F0502020204030204" pitchFamily="34" charset="0"/>
              <a:cs typeface="Calibri" panose="020F0502020204030204" pitchFamily="34" charset="0"/>
            </a:endParaRPr>
          </a:p>
        </p:txBody>
      </p:sp>
      <p:sp>
        <p:nvSpPr>
          <p:cNvPr id="75" name="Rettangolo 74">
            <a:extLst>
              <a:ext uri="{FF2B5EF4-FFF2-40B4-BE49-F238E27FC236}">
                <a16:creationId xmlns:a16="http://schemas.microsoft.com/office/drawing/2014/main" id="{7E0AA6BC-2A0B-526F-C4E1-2AF8B6CBEF95}"/>
              </a:ext>
            </a:extLst>
          </p:cNvPr>
          <p:cNvSpPr/>
          <p:nvPr/>
        </p:nvSpPr>
        <p:spPr>
          <a:xfrm>
            <a:off x="122234" y="3613689"/>
            <a:ext cx="2246128" cy="246221"/>
          </a:xfrm>
          <a:prstGeom prst="rect">
            <a:avLst/>
          </a:prstGeom>
        </p:spPr>
        <p:txBody>
          <a:bodyPr wrap="none">
            <a:spAutoFit/>
          </a:bodyPr>
          <a:lstStyle/>
          <a:p>
            <a:r>
              <a:rPr lang="it-IT" sz="1000" i="1" dirty="0">
                <a:solidFill>
                  <a:schemeClr val="bg1"/>
                </a:solidFill>
                <a:latin typeface="Calibri" panose="020F0502020204030204" pitchFamily="34" charset="0"/>
                <a:ea typeface="Calibri" panose="020F0502020204030204" pitchFamily="34" charset="0"/>
                <a:cs typeface="Calibri" panose="020F0502020204030204" pitchFamily="34" charset="0"/>
              </a:rPr>
              <a:t>Aree di test per il dato di Accra (Ghana)</a:t>
            </a:r>
            <a:r>
              <a:rPr lang="it-IT" sz="1000" i="1" dirty="0">
                <a:solidFill>
                  <a:schemeClr val="bg1"/>
                </a:solidFill>
                <a:effectLst/>
                <a:latin typeface="Calibri" panose="020F0502020204030204" pitchFamily="34" charset="0"/>
                <a:cs typeface="Calibri" panose="020F0502020204030204" pitchFamily="34" charset="0"/>
              </a:rPr>
              <a:t> </a:t>
            </a:r>
            <a:endParaRPr lang="it-IT" sz="1000" i="1" dirty="0">
              <a:solidFill>
                <a:schemeClr val="bg1"/>
              </a:solidFill>
              <a:latin typeface="Calibri" panose="020F0502020204030204" pitchFamily="34" charset="0"/>
              <a:cs typeface="Calibri" panose="020F0502020204030204" pitchFamily="34" charset="0"/>
            </a:endParaRPr>
          </a:p>
        </p:txBody>
      </p:sp>
      <p:sp>
        <p:nvSpPr>
          <p:cNvPr id="30" name="CasellaDiTesto 29">
            <a:extLst>
              <a:ext uri="{FF2B5EF4-FFF2-40B4-BE49-F238E27FC236}">
                <a16:creationId xmlns:a16="http://schemas.microsoft.com/office/drawing/2014/main" id="{ECD44799-87AA-4343-E347-7A811EC1A3A2}"/>
              </a:ext>
            </a:extLst>
          </p:cNvPr>
          <p:cNvSpPr txBox="1"/>
          <p:nvPr/>
        </p:nvSpPr>
        <p:spPr>
          <a:xfrm>
            <a:off x="165842" y="542850"/>
            <a:ext cx="6108443" cy="980589"/>
          </a:xfrm>
          <a:prstGeom prst="rect">
            <a:avLst/>
          </a:prstGeom>
          <a:noFill/>
        </p:spPr>
        <p:txBody>
          <a:bodyPr wrap="square" rtlCol="0">
            <a:spAutoFit/>
          </a:bodyPr>
          <a:lstStyle/>
          <a:p>
            <a:r>
              <a:rPr lang="it-IT" sz="1984" b="1" dirty="0">
                <a:solidFill>
                  <a:srgbClr val="0070C0"/>
                </a:solidFill>
                <a:latin typeface="Calibri" panose="020F0502020204030204" pitchFamily="34" charset="0"/>
                <a:cs typeface="Calibri" panose="020F0502020204030204" pitchFamily="34" charset="0"/>
              </a:rPr>
              <a:t>IMMAGINI MULTISPETTRALI</a:t>
            </a:r>
          </a:p>
          <a:p>
            <a:pPr marL="0" lvl="1"/>
            <a:endParaRPr lang="it-IT" sz="700" dirty="0">
              <a:solidFill>
                <a:srgbClr val="0070C0"/>
              </a:solidFill>
              <a:latin typeface="Calibri" panose="020F0502020204030204" pitchFamily="34" charset="0"/>
              <a:cs typeface="Calibri" panose="020F0502020204030204" pitchFamily="34" charset="0"/>
            </a:endParaRPr>
          </a:p>
          <a:p>
            <a:pPr marL="0" lvl="1"/>
            <a:r>
              <a:rPr lang="it-IT" sz="1600" dirty="0">
                <a:solidFill>
                  <a:srgbClr val="0070C0"/>
                </a:solidFill>
                <a:latin typeface="Calibri" panose="020F0502020204030204" pitchFamily="34" charset="0"/>
                <a:cs typeface="Calibri" panose="020F0502020204030204" pitchFamily="34" charset="0"/>
              </a:rPr>
              <a:t>Validazione Algoritmo con dati </a:t>
            </a:r>
            <a:r>
              <a:rPr lang="it-IT" sz="1600" dirty="0" err="1">
                <a:solidFill>
                  <a:srgbClr val="0070C0"/>
                </a:solidFill>
                <a:latin typeface="Calibri" panose="020F0502020204030204" pitchFamily="34" charset="0"/>
                <a:cs typeface="Calibri" panose="020F0502020204030204" pitchFamily="34" charset="0"/>
              </a:rPr>
              <a:t>Planetscope</a:t>
            </a:r>
            <a:endParaRPr lang="it-IT" sz="1600" dirty="0">
              <a:solidFill>
                <a:srgbClr val="0070C0"/>
              </a:solidFill>
              <a:latin typeface="Calibri" panose="020F0502020204030204" pitchFamily="34" charset="0"/>
              <a:cs typeface="Calibri" panose="020F0502020204030204" pitchFamily="34" charset="0"/>
            </a:endParaRPr>
          </a:p>
          <a:p>
            <a:pPr marL="0" lvl="1"/>
            <a:endParaRPr lang="it-IT" sz="1488" i="1" dirty="0"/>
          </a:p>
        </p:txBody>
      </p:sp>
      <p:pic>
        <p:nvPicPr>
          <p:cNvPr id="31" name="Immagine 30">
            <a:extLst>
              <a:ext uri="{FF2B5EF4-FFF2-40B4-BE49-F238E27FC236}">
                <a16:creationId xmlns:a16="http://schemas.microsoft.com/office/drawing/2014/main" id="{9AE25CF2-5302-A76C-03A7-BAA44BCDA5BD}"/>
              </a:ext>
            </a:extLst>
          </p:cNvPr>
          <p:cNvPicPr>
            <a:picLocks noChangeAspect="1"/>
          </p:cNvPicPr>
          <p:nvPr/>
        </p:nvPicPr>
        <p:blipFill>
          <a:blip r:embed="rId11"/>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23964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25200" y="-1800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Rectangle 2">
            <a:extLst>
              <a:ext uri="{FF2B5EF4-FFF2-40B4-BE49-F238E27FC236}">
                <a16:creationId xmlns:a16="http://schemas.microsoft.com/office/drawing/2014/main" id="{F2CF9CF4-72FC-D78F-974F-947D5E2776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a:extLst>
              <a:ext uri="{FF2B5EF4-FFF2-40B4-BE49-F238E27FC236}">
                <a16:creationId xmlns:a16="http://schemas.microsoft.com/office/drawing/2014/main" id="{FAC4ADBD-D67D-DA8F-0BEA-CC5EFEC8F4F3}"/>
              </a:ext>
            </a:extLst>
          </p:cNvPr>
          <p:cNvSpPr/>
          <p:nvPr/>
        </p:nvSpPr>
        <p:spPr>
          <a:xfrm>
            <a:off x="3012333" y="3278419"/>
            <a:ext cx="4055952"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2">
            <a:extLst>
              <a:ext uri="{FF2B5EF4-FFF2-40B4-BE49-F238E27FC236}">
                <a16:creationId xmlns:a16="http://schemas.microsoft.com/office/drawing/2014/main" id="{0CE21F2A-D356-2088-2FE3-66E8095FBB1E}"/>
              </a:ext>
            </a:extLst>
          </p:cNvPr>
          <p:cNvGrpSpPr/>
          <p:nvPr/>
        </p:nvGrpSpPr>
        <p:grpSpPr>
          <a:xfrm>
            <a:off x="1310941" y="1496219"/>
            <a:ext cx="7458743" cy="2428531"/>
            <a:chOff x="1310941" y="1496219"/>
            <a:chExt cx="7458743" cy="2428531"/>
          </a:xfrm>
        </p:grpSpPr>
        <p:sp>
          <p:nvSpPr>
            <p:cNvPr id="2" name="Rettangolo 1">
              <a:extLst>
                <a:ext uri="{FF2B5EF4-FFF2-40B4-BE49-F238E27FC236}">
                  <a16:creationId xmlns:a16="http://schemas.microsoft.com/office/drawing/2014/main" id="{6F4AB647-3B93-7018-60BD-3B2F3534CB22}"/>
                </a:ext>
              </a:extLst>
            </p:cNvPr>
            <p:cNvSpPr/>
            <p:nvPr/>
          </p:nvSpPr>
          <p:spPr>
            <a:xfrm>
              <a:off x="1310941" y="1496219"/>
              <a:ext cx="7458739" cy="400110"/>
            </a:xfrm>
            <a:prstGeom prst="rect">
              <a:avLst/>
            </a:prstGeom>
            <a:ln>
              <a:solidFill>
                <a:schemeClr val="accent1"/>
              </a:solidFill>
            </a:ln>
          </p:spPr>
          <p:txBody>
            <a:bodyPr wrap="square">
              <a:spAutoFit/>
            </a:bodyPr>
            <a:lstStyle/>
            <a:p>
              <a:pPr lvl="0" algn="ctr"/>
              <a:r>
                <a:rPr lang="it-IT" sz="2000" b="1" dirty="0">
                  <a:solidFill>
                    <a:schemeClr val="accent1">
                      <a:lumMod val="75000"/>
                    </a:schemeClr>
                  </a:solidFill>
                  <a:latin typeface="Calibri" panose="020F0502020204030204" pitchFamily="34" charset="0"/>
                  <a:cs typeface="Calibri" panose="020F0502020204030204" pitchFamily="34" charset="0"/>
                </a:rPr>
                <a:t>Analisi da dati satellitari per mappatura di plastiche </a:t>
              </a:r>
            </a:p>
          </p:txBody>
        </p:sp>
        <p:sp>
          <p:nvSpPr>
            <p:cNvPr id="12" name="Rettangolo 11">
              <a:extLst>
                <a:ext uri="{FF2B5EF4-FFF2-40B4-BE49-F238E27FC236}">
                  <a16:creationId xmlns:a16="http://schemas.microsoft.com/office/drawing/2014/main" id="{667A503C-4EF3-77FA-FC97-4061EEFFF979}"/>
                </a:ext>
              </a:extLst>
            </p:cNvPr>
            <p:cNvSpPr/>
            <p:nvPr/>
          </p:nvSpPr>
          <p:spPr>
            <a:xfrm>
              <a:off x="1310941" y="2127861"/>
              <a:ext cx="3460233"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Caratterizzazione Spettrale di plastiche da litorale Campano </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endParaRPr lang="it-IT" dirty="0">
                <a:solidFill>
                  <a:srgbClr val="FF0000"/>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2E1ABAF6-8D46-10B0-C3A6-9EBC506C6E3D}"/>
                </a:ext>
              </a:extLst>
            </p:cNvPr>
            <p:cNvSpPr/>
            <p:nvPr/>
          </p:nvSpPr>
          <p:spPr>
            <a:xfrm>
              <a:off x="5309452" y="2125709"/>
              <a:ext cx="3460232"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Identificazione di plastiche mediante immagini radar/ottiche</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sp>
          <p:nvSpPr>
            <p:cNvPr id="14" name="Rettangolo 13">
              <a:extLst>
                <a:ext uri="{FF2B5EF4-FFF2-40B4-BE49-F238E27FC236}">
                  <a16:creationId xmlns:a16="http://schemas.microsoft.com/office/drawing/2014/main" id="{2B64973B-F8F7-8AD7-A3D7-8337D28EE2AD}"/>
                </a:ext>
              </a:extLst>
            </p:cNvPr>
            <p:cNvSpPr/>
            <p:nvPr/>
          </p:nvSpPr>
          <p:spPr>
            <a:xfrm>
              <a:off x="3012333" y="3278419"/>
              <a:ext cx="4055953" cy="646331"/>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Analisi dei risultati</a:t>
              </a:r>
            </a:p>
            <a:p>
              <a:pPr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grpSp>
    </p:spTree>
    <p:extLst>
      <p:ext uri="{BB962C8B-B14F-4D97-AF65-F5344CB8AC3E}">
        <p14:creationId xmlns:p14="http://schemas.microsoft.com/office/powerpoint/2010/main" val="316884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25200" y="-1800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Rectangle 2">
            <a:extLst>
              <a:ext uri="{FF2B5EF4-FFF2-40B4-BE49-F238E27FC236}">
                <a16:creationId xmlns:a16="http://schemas.microsoft.com/office/drawing/2014/main" id="{F2CF9CF4-72FC-D78F-974F-947D5E2776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3" name="Gruppo 2">
            <a:extLst>
              <a:ext uri="{FF2B5EF4-FFF2-40B4-BE49-F238E27FC236}">
                <a16:creationId xmlns:a16="http://schemas.microsoft.com/office/drawing/2014/main" id="{0CE21F2A-D356-2088-2FE3-66E8095FBB1E}"/>
              </a:ext>
            </a:extLst>
          </p:cNvPr>
          <p:cNvGrpSpPr/>
          <p:nvPr/>
        </p:nvGrpSpPr>
        <p:grpSpPr>
          <a:xfrm>
            <a:off x="1310941" y="1496219"/>
            <a:ext cx="7458743" cy="2428531"/>
            <a:chOff x="1310941" y="1496219"/>
            <a:chExt cx="7458743" cy="2428531"/>
          </a:xfrm>
        </p:grpSpPr>
        <p:sp>
          <p:nvSpPr>
            <p:cNvPr id="2" name="Rettangolo 1">
              <a:extLst>
                <a:ext uri="{FF2B5EF4-FFF2-40B4-BE49-F238E27FC236}">
                  <a16:creationId xmlns:a16="http://schemas.microsoft.com/office/drawing/2014/main" id="{6F4AB647-3B93-7018-60BD-3B2F3534CB22}"/>
                </a:ext>
              </a:extLst>
            </p:cNvPr>
            <p:cNvSpPr/>
            <p:nvPr/>
          </p:nvSpPr>
          <p:spPr>
            <a:xfrm>
              <a:off x="1310941" y="1496219"/>
              <a:ext cx="7458739" cy="400110"/>
            </a:xfrm>
            <a:prstGeom prst="rect">
              <a:avLst/>
            </a:prstGeom>
            <a:ln>
              <a:solidFill>
                <a:schemeClr val="accent1"/>
              </a:solidFill>
            </a:ln>
          </p:spPr>
          <p:txBody>
            <a:bodyPr wrap="square">
              <a:spAutoFit/>
            </a:bodyPr>
            <a:lstStyle/>
            <a:p>
              <a:pPr lvl="0" algn="ctr"/>
              <a:r>
                <a:rPr lang="it-IT" sz="2000" b="1" dirty="0">
                  <a:solidFill>
                    <a:schemeClr val="accent1">
                      <a:lumMod val="75000"/>
                    </a:schemeClr>
                  </a:solidFill>
                  <a:latin typeface="Calibri" panose="020F0502020204030204" pitchFamily="34" charset="0"/>
                  <a:cs typeface="Calibri" panose="020F0502020204030204" pitchFamily="34" charset="0"/>
                </a:rPr>
                <a:t>Analisi da dati satellitari per mappatura di plastiche </a:t>
              </a:r>
            </a:p>
          </p:txBody>
        </p:sp>
        <p:sp>
          <p:nvSpPr>
            <p:cNvPr id="12" name="Rettangolo 11">
              <a:extLst>
                <a:ext uri="{FF2B5EF4-FFF2-40B4-BE49-F238E27FC236}">
                  <a16:creationId xmlns:a16="http://schemas.microsoft.com/office/drawing/2014/main" id="{667A503C-4EF3-77FA-FC97-4061EEFFF979}"/>
                </a:ext>
              </a:extLst>
            </p:cNvPr>
            <p:cNvSpPr/>
            <p:nvPr/>
          </p:nvSpPr>
          <p:spPr>
            <a:xfrm>
              <a:off x="1310941" y="2127861"/>
              <a:ext cx="3460233"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Caratterizzazione Spettrale di plastiche da litorale Campano </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endParaRPr lang="it-IT" dirty="0">
                <a:solidFill>
                  <a:srgbClr val="FF0000"/>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2E1ABAF6-8D46-10B0-C3A6-9EBC506C6E3D}"/>
                </a:ext>
              </a:extLst>
            </p:cNvPr>
            <p:cNvSpPr/>
            <p:nvPr/>
          </p:nvSpPr>
          <p:spPr>
            <a:xfrm>
              <a:off x="5309452" y="2125709"/>
              <a:ext cx="3460232"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Identificazione di plastiche mediante immagini radar/ottiche</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sp>
          <p:nvSpPr>
            <p:cNvPr id="14" name="Rettangolo 13">
              <a:extLst>
                <a:ext uri="{FF2B5EF4-FFF2-40B4-BE49-F238E27FC236}">
                  <a16:creationId xmlns:a16="http://schemas.microsoft.com/office/drawing/2014/main" id="{2B64973B-F8F7-8AD7-A3D7-8337D28EE2AD}"/>
                </a:ext>
              </a:extLst>
            </p:cNvPr>
            <p:cNvSpPr/>
            <p:nvPr/>
          </p:nvSpPr>
          <p:spPr>
            <a:xfrm>
              <a:off x="3012333" y="3278419"/>
              <a:ext cx="4055953" cy="646331"/>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Analisi dei risultati</a:t>
              </a:r>
            </a:p>
            <a:p>
              <a:pPr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grpSp>
    </p:spTree>
    <p:extLst>
      <p:ext uri="{BB962C8B-B14F-4D97-AF65-F5344CB8AC3E}">
        <p14:creationId xmlns:p14="http://schemas.microsoft.com/office/powerpoint/2010/main" val="26650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98228" y="736513"/>
            <a:ext cx="6108443" cy="626646"/>
          </a:xfrm>
          <a:prstGeom prst="rect">
            <a:avLst/>
          </a:prstGeom>
          <a:noFill/>
        </p:spPr>
        <p:txBody>
          <a:bodyPr wrap="square" rtlCol="0">
            <a:spAutoFit/>
          </a:bodyPr>
          <a:lstStyle/>
          <a:p>
            <a:r>
              <a:rPr lang="it-IT" sz="1984" b="1" dirty="0">
                <a:solidFill>
                  <a:srgbClr val="0070C0"/>
                </a:solidFill>
              </a:rPr>
              <a:t>Firme Spettrali Laboratorio vs Dati Satellitari</a:t>
            </a:r>
          </a:p>
          <a:p>
            <a:pPr marL="0" lvl="1"/>
            <a:endParaRPr lang="it-IT" sz="1488" i="1" dirty="0"/>
          </a:p>
        </p:txBody>
      </p:sp>
      <p:sp>
        <p:nvSpPr>
          <p:cNvPr id="16" name="Rettangolo 15">
            <a:extLst>
              <a:ext uri="{FF2B5EF4-FFF2-40B4-BE49-F238E27FC236}">
                <a16:creationId xmlns:a16="http://schemas.microsoft.com/office/drawing/2014/main" id="{23738AB9-CE9C-6324-7D49-0406119E4467}"/>
              </a:ext>
            </a:extLst>
          </p:cNvPr>
          <p:cNvSpPr/>
          <p:nvPr/>
        </p:nvSpPr>
        <p:spPr>
          <a:xfrm>
            <a:off x="7203992" y="1387337"/>
            <a:ext cx="1949534" cy="308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AAA06FBB-B6BA-082A-7146-D3C47D029463}"/>
              </a:ext>
            </a:extLst>
          </p:cNvPr>
          <p:cNvSpPr/>
          <p:nvPr/>
        </p:nvSpPr>
        <p:spPr>
          <a:xfrm>
            <a:off x="140592" y="1354833"/>
            <a:ext cx="6637197" cy="1902893"/>
          </a:xfrm>
          <a:prstGeom prst="rect">
            <a:avLst/>
          </a:prstGeom>
        </p:spPr>
        <p:txBody>
          <a:bodyPr wrap="square">
            <a:spAutoFit/>
          </a:bodyPr>
          <a:lstStyle/>
          <a:p>
            <a:pPr marL="0" lvl="1">
              <a:lnSpc>
                <a:spcPct val="115000"/>
              </a:lnSpc>
              <a:spcAft>
                <a:spcPts val="1000"/>
              </a:spcAft>
            </a:pPr>
            <a:r>
              <a:rPr lang="it-IT" sz="1600" dirty="0">
                <a:solidFill>
                  <a:srgbClr val="0070C0"/>
                </a:solidFill>
                <a:latin typeface="Calibri" panose="020F0502020204030204" pitchFamily="34" charset="0"/>
                <a:cs typeface="Calibri" panose="020F0502020204030204" pitchFamily="34" charset="0"/>
              </a:rPr>
              <a:t>Bande che sono osservabili dai 370 ai 1000 nm (sovrapponibili a dati </a:t>
            </a:r>
            <a:r>
              <a:rPr lang="it-IT" sz="1600" dirty="0" err="1">
                <a:solidFill>
                  <a:srgbClr val="0070C0"/>
                </a:solidFill>
                <a:latin typeface="Calibri" panose="020F0502020204030204" pitchFamily="34" charset="0"/>
                <a:cs typeface="Calibri" panose="020F0502020204030204" pitchFamily="34" charset="0"/>
              </a:rPr>
              <a:t>Sentinel</a:t>
            </a:r>
            <a:r>
              <a:rPr lang="it-IT" sz="1600" dirty="0">
                <a:solidFill>
                  <a:srgbClr val="0070C0"/>
                </a:solidFill>
                <a:latin typeface="Calibri" panose="020F0502020204030204" pitchFamily="34" charset="0"/>
                <a:cs typeface="Calibri" panose="020F0502020204030204" pitchFamily="34" charset="0"/>
              </a:rPr>
              <a:t> 2) sono coerenti con il colore dei polimeri analizzati ma non danno indicazione sulla composizione chimica. </a:t>
            </a:r>
          </a:p>
          <a:p>
            <a:pPr marL="0" lvl="1">
              <a:lnSpc>
                <a:spcPct val="115000"/>
              </a:lnSpc>
              <a:spcAft>
                <a:spcPts val="1000"/>
              </a:spcAft>
            </a:pPr>
            <a:r>
              <a:rPr lang="it-IT" sz="1600" dirty="0">
                <a:solidFill>
                  <a:srgbClr val="0070C0"/>
                </a:solidFill>
                <a:latin typeface="Calibri" panose="020F0502020204030204" pitchFamily="34" charset="0"/>
                <a:cs typeface="Calibri" panose="020F0502020204030204" pitchFamily="34" charset="0"/>
              </a:rPr>
              <a:t>Per ottenere informazioni sulla composizione chimica delle plastiche e quindi caratterizzare i polimeri, bisogna osservare la finestra spettrale che va dai 1000 ai 1730 nm</a:t>
            </a:r>
          </a:p>
        </p:txBody>
      </p:sp>
      <p:pic>
        <p:nvPicPr>
          <p:cNvPr id="7" name="Picture 690">
            <a:extLst>
              <a:ext uri="{FF2B5EF4-FFF2-40B4-BE49-F238E27FC236}">
                <a16:creationId xmlns:a16="http://schemas.microsoft.com/office/drawing/2014/main" id="{07513FB0-91A5-29CC-3B04-03DC4B730B13}"/>
              </a:ext>
            </a:extLst>
          </p:cNvPr>
          <p:cNvPicPr/>
          <p:nvPr/>
        </p:nvPicPr>
        <p:blipFill>
          <a:blip r:embed="rId2"/>
          <a:stretch>
            <a:fillRect/>
          </a:stretch>
        </p:blipFill>
        <p:spPr>
          <a:xfrm>
            <a:off x="6927486" y="1725905"/>
            <a:ext cx="2136574" cy="2019284"/>
          </a:xfrm>
          <a:prstGeom prst="rect">
            <a:avLst/>
          </a:prstGeom>
        </p:spPr>
      </p:pic>
      <p:sp>
        <p:nvSpPr>
          <p:cNvPr id="3" name="Rettangolo 2">
            <a:extLst>
              <a:ext uri="{FF2B5EF4-FFF2-40B4-BE49-F238E27FC236}">
                <a16:creationId xmlns:a16="http://schemas.microsoft.com/office/drawing/2014/main" id="{6B29F695-BBB9-A26D-566D-5179FA755A2C}"/>
              </a:ext>
            </a:extLst>
          </p:cNvPr>
          <p:cNvSpPr/>
          <p:nvPr/>
        </p:nvSpPr>
        <p:spPr>
          <a:xfrm>
            <a:off x="2955904" y="3925150"/>
            <a:ext cx="7124721" cy="925190"/>
          </a:xfrm>
          <a:prstGeom prst="rect">
            <a:avLst/>
          </a:prstGeom>
        </p:spPr>
        <p:txBody>
          <a:bodyPr wrap="square">
            <a:spAutoFit/>
          </a:bodyPr>
          <a:lstStyle/>
          <a:p>
            <a:pPr marL="0" lvl="1">
              <a:lnSpc>
                <a:spcPct val="115000"/>
              </a:lnSpc>
              <a:spcAft>
                <a:spcPts val="1000"/>
              </a:spcAft>
            </a:pPr>
            <a:r>
              <a:rPr lang="it-IT" sz="1600" dirty="0">
                <a:solidFill>
                  <a:srgbClr val="0070C0"/>
                </a:solidFill>
                <a:latin typeface="Calibri" panose="020F0502020204030204" pitchFamily="34" charset="0"/>
                <a:cs typeface="Calibri" panose="020F0502020204030204" pitchFamily="34" charset="0"/>
              </a:rPr>
              <a:t>Acquisiti ed elaborati dati del sensore PRISMA (ASI). PRISMA è dotato di un sensore ottico </a:t>
            </a:r>
            <a:r>
              <a:rPr lang="it-IT" sz="1600" dirty="0" err="1">
                <a:solidFill>
                  <a:srgbClr val="0070C0"/>
                </a:solidFill>
                <a:latin typeface="Calibri" panose="020F0502020204030204" pitchFamily="34" charset="0"/>
                <a:cs typeface="Calibri" panose="020F0502020204030204" pitchFamily="34" charset="0"/>
              </a:rPr>
              <a:t>iperspettrale</a:t>
            </a:r>
            <a:r>
              <a:rPr lang="it-IT" sz="1600" dirty="0">
                <a:solidFill>
                  <a:srgbClr val="0070C0"/>
                </a:solidFill>
                <a:latin typeface="Calibri" panose="020F0502020204030204" pitchFamily="34" charset="0"/>
                <a:cs typeface="Calibri" panose="020F0502020204030204" pitchFamily="34" charset="0"/>
              </a:rPr>
              <a:t> caratterizzato da 240 bande spettrali che coprono l’intervallo di lunghezze d’onda tra 400nm (visibile) fino a 2505nm (medio infrarosso) </a:t>
            </a:r>
          </a:p>
        </p:txBody>
      </p:sp>
      <p:pic>
        <p:nvPicPr>
          <p:cNvPr id="6" name="Immagine 5" descr="Immagine che contiene trasporto, satellite, carretto&#10;&#10;Descrizione generata automaticamente">
            <a:extLst>
              <a:ext uri="{FF2B5EF4-FFF2-40B4-BE49-F238E27FC236}">
                <a16:creationId xmlns:a16="http://schemas.microsoft.com/office/drawing/2014/main" id="{FFBC4E72-80BD-C0D5-78C7-F5E22C6C5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17" y="3425085"/>
            <a:ext cx="2350681" cy="1662098"/>
          </a:xfrm>
          <a:prstGeom prst="rect">
            <a:avLst/>
          </a:prstGeom>
        </p:spPr>
      </p:pic>
      <p:pic>
        <p:nvPicPr>
          <p:cNvPr id="9" name="Immagine 8">
            <a:extLst>
              <a:ext uri="{FF2B5EF4-FFF2-40B4-BE49-F238E27FC236}">
                <a16:creationId xmlns:a16="http://schemas.microsoft.com/office/drawing/2014/main" id="{A81ED159-1ECA-CBF1-0159-4F9A5AE50D53}"/>
              </a:ext>
            </a:extLst>
          </p:cNvPr>
          <p:cNvPicPr>
            <a:picLocks noChangeAspect="1"/>
          </p:cNvPicPr>
          <p:nvPr/>
        </p:nvPicPr>
        <p:blipFill>
          <a:blip r:embed="rId4"/>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113994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98228" y="736513"/>
            <a:ext cx="6108443" cy="626646"/>
          </a:xfrm>
          <a:prstGeom prst="rect">
            <a:avLst/>
          </a:prstGeom>
          <a:noFill/>
        </p:spPr>
        <p:txBody>
          <a:bodyPr wrap="square" rtlCol="0">
            <a:spAutoFit/>
          </a:bodyPr>
          <a:lstStyle/>
          <a:p>
            <a:r>
              <a:rPr lang="it-IT" sz="1984" b="1" dirty="0">
                <a:solidFill>
                  <a:srgbClr val="0070C0"/>
                </a:solidFill>
              </a:rPr>
              <a:t>Firme Spettrali Laboratorio vs Dati Satellitari</a:t>
            </a:r>
          </a:p>
          <a:p>
            <a:pPr marL="0" lvl="1"/>
            <a:endParaRPr lang="it-IT" sz="1488" i="1" dirty="0"/>
          </a:p>
        </p:txBody>
      </p:sp>
      <p:sp>
        <p:nvSpPr>
          <p:cNvPr id="16" name="Rettangolo 15">
            <a:extLst>
              <a:ext uri="{FF2B5EF4-FFF2-40B4-BE49-F238E27FC236}">
                <a16:creationId xmlns:a16="http://schemas.microsoft.com/office/drawing/2014/main" id="{23738AB9-CE9C-6324-7D49-0406119E4467}"/>
              </a:ext>
            </a:extLst>
          </p:cNvPr>
          <p:cNvSpPr/>
          <p:nvPr/>
        </p:nvSpPr>
        <p:spPr>
          <a:xfrm>
            <a:off x="7203992" y="1387337"/>
            <a:ext cx="1949534" cy="308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montagna&#10;&#10;Descrizione generata automaticamente">
            <a:extLst>
              <a:ext uri="{FF2B5EF4-FFF2-40B4-BE49-F238E27FC236}">
                <a16:creationId xmlns:a16="http://schemas.microsoft.com/office/drawing/2014/main" id="{75FCD404-44DF-20C6-D8BB-FE121E8C6E8E}"/>
              </a:ext>
            </a:extLst>
          </p:cNvPr>
          <p:cNvPicPr>
            <a:picLocks noChangeAspect="1"/>
          </p:cNvPicPr>
          <p:nvPr/>
        </p:nvPicPr>
        <p:blipFill>
          <a:blip r:embed="rId2">
            <a:extLst>
              <a:ext uri="{FF2B5EF4-FFF2-40B4-BE49-F238E27FC236}">
                <a16:creationId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A0EF23E3-1C9D-411B-B1ED-5A301352D76C}"/>
              </a:ext>
            </a:extLst>
          </a:blip>
          <a:srcRect l="254" r="254"/>
          <a:stretch>
            <a:fillRect/>
          </a:stretch>
        </p:blipFill>
        <p:spPr>
          <a:xfrm>
            <a:off x="3704589" y="3238893"/>
            <a:ext cx="1768475" cy="1777365"/>
          </a:xfrm>
          <a:prstGeom prst="rect">
            <a:avLst/>
          </a:prstGeom>
        </p:spPr>
      </p:pic>
      <p:pic>
        <p:nvPicPr>
          <p:cNvPr id="20" name="Immagine 19" descr="Immagine che contiene acqua, esterni, cielo, barca&#10;&#10;Descrizione generata automaticamente">
            <a:extLst>
              <a:ext uri="{FF2B5EF4-FFF2-40B4-BE49-F238E27FC236}">
                <a16:creationId xmlns:a16="http://schemas.microsoft.com/office/drawing/2014/main" id="{F328D370-B280-4534-591A-0792452E89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45" y="1331861"/>
            <a:ext cx="2499412" cy="1666893"/>
          </a:xfrm>
          <a:prstGeom prst="rect">
            <a:avLst/>
          </a:prstGeom>
          <a:noFill/>
          <a:ln>
            <a:noFill/>
          </a:ln>
        </p:spPr>
      </p:pic>
      <p:grpSp>
        <p:nvGrpSpPr>
          <p:cNvPr id="21" name="Gruppo 20">
            <a:extLst>
              <a:ext uri="{FF2B5EF4-FFF2-40B4-BE49-F238E27FC236}">
                <a16:creationId xmlns:a16="http://schemas.microsoft.com/office/drawing/2014/main" id="{3B43A1E6-B996-597E-761E-F7C598A93C7C}"/>
              </a:ext>
            </a:extLst>
          </p:cNvPr>
          <p:cNvGrpSpPr/>
          <p:nvPr/>
        </p:nvGrpSpPr>
        <p:grpSpPr>
          <a:xfrm>
            <a:off x="2991157" y="1331861"/>
            <a:ext cx="2481907" cy="1666893"/>
            <a:chOff x="-17526" y="827"/>
            <a:chExt cx="2568384" cy="1711767"/>
          </a:xfrm>
        </p:grpSpPr>
        <p:pic>
          <p:nvPicPr>
            <p:cNvPr id="22" name="Immagine 21" descr="Immagine che contiene testo&#10;&#10;Descrizione generata automaticamente">
              <a:extLst>
                <a:ext uri="{FF2B5EF4-FFF2-40B4-BE49-F238E27FC236}">
                  <a16:creationId xmlns:a16="http://schemas.microsoft.com/office/drawing/2014/main" id="{B86C934B-B8B3-09FB-5906-D3FD97E983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 y="827"/>
              <a:ext cx="2568384" cy="1711767"/>
            </a:xfrm>
            <a:prstGeom prst="rect">
              <a:avLst/>
            </a:prstGeom>
            <a:noFill/>
            <a:ln>
              <a:noFill/>
            </a:ln>
          </p:spPr>
        </p:pic>
        <p:sp>
          <p:nvSpPr>
            <p:cNvPr id="23" name="CasellaDiTesto 5">
              <a:extLst>
                <a:ext uri="{FF2B5EF4-FFF2-40B4-BE49-F238E27FC236}">
                  <a16:creationId xmlns:a16="http://schemas.microsoft.com/office/drawing/2014/main" id="{E09D6021-AA07-CDA7-1036-C639CB34E564}"/>
                </a:ext>
              </a:extLst>
            </p:cNvPr>
            <p:cNvSpPr txBox="1"/>
            <p:nvPr/>
          </p:nvSpPr>
          <p:spPr>
            <a:xfrm>
              <a:off x="128395" y="22397"/>
              <a:ext cx="759591" cy="414916"/>
            </a:xfrm>
            <a:prstGeom prst="rect">
              <a:avLst/>
            </a:prstGeom>
            <a:noFill/>
          </p:spPr>
          <p:txBody>
            <a:bodyPr wrap="square" rtlCol="0">
              <a:spAutoFit/>
            </a:bodyPr>
            <a:lstStyle/>
            <a:p>
              <a:pPr>
                <a:lnSpc>
                  <a:spcPct val="115000"/>
                </a:lnSpc>
                <a:spcAft>
                  <a:spcPts val="1000"/>
                </a:spcAft>
              </a:pPr>
              <a:r>
                <a:rPr lang="it-IT" sz="11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HDPE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Connettore 2 23">
              <a:extLst>
                <a:ext uri="{FF2B5EF4-FFF2-40B4-BE49-F238E27FC236}">
                  <a16:creationId xmlns:a16="http://schemas.microsoft.com/office/drawing/2014/main" id="{A4EB04A2-9527-1047-11E4-0C19B3238336}"/>
                </a:ext>
              </a:extLst>
            </p:cNvPr>
            <p:cNvCxnSpPr/>
            <p:nvPr/>
          </p:nvCxnSpPr>
          <p:spPr>
            <a:xfrm>
              <a:off x="436629" y="228620"/>
              <a:ext cx="0" cy="7524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8">
              <a:extLst>
                <a:ext uri="{FF2B5EF4-FFF2-40B4-BE49-F238E27FC236}">
                  <a16:creationId xmlns:a16="http://schemas.microsoft.com/office/drawing/2014/main" id="{DF77F2DC-38FF-A3C2-7D2B-FB66EF7B66A3}"/>
                </a:ext>
              </a:extLst>
            </p:cNvPr>
            <p:cNvSpPr txBox="1"/>
            <p:nvPr/>
          </p:nvSpPr>
          <p:spPr>
            <a:xfrm>
              <a:off x="630375" y="22397"/>
              <a:ext cx="410281" cy="414916"/>
            </a:xfrm>
            <a:prstGeom prst="rect">
              <a:avLst/>
            </a:prstGeom>
            <a:noFill/>
          </p:spPr>
          <p:txBody>
            <a:bodyPr wrap="square" rtlCol="0">
              <a:spAutoFit/>
            </a:bodyPr>
            <a:lstStyle/>
            <a:p>
              <a:pPr>
                <a:lnSpc>
                  <a:spcPct val="115000"/>
                </a:lnSpc>
                <a:spcAft>
                  <a:spcPts val="1000"/>
                </a:spcAft>
              </a:pPr>
              <a:r>
                <a:rPr lang="it-IT" sz="11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Connettore 2 26">
              <a:extLst>
                <a:ext uri="{FF2B5EF4-FFF2-40B4-BE49-F238E27FC236}">
                  <a16:creationId xmlns:a16="http://schemas.microsoft.com/office/drawing/2014/main" id="{A6F2F4CD-4CDF-21EB-10F7-EA24615A15B8}"/>
                </a:ext>
              </a:extLst>
            </p:cNvPr>
            <p:cNvCxnSpPr>
              <a:cxnSpLocks/>
            </p:cNvCxnSpPr>
            <p:nvPr/>
          </p:nvCxnSpPr>
          <p:spPr>
            <a:xfrm>
              <a:off x="777795" y="228625"/>
              <a:ext cx="0" cy="75208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11">
              <a:extLst>
                <a:ext uri="{FF2B5EF4-FFF2-40B4-BE49-F238E27FC236}">
                  <a16:creationId xmlns:a16="http://schemas.microsoft.com/office/drawing/2014/main" id="{6D80B37C-4ECF-192B-47C1-5ADC597AC4E9}"/>
                </a:ext>
              </a:extLst>
            </p:cNvPr>
            <p:cNvSpPr txBox="1"/>
            <p:nvPr/>
          </p:nvSpPr>
          <p:spPr>
            <a:xfrm>
              <a:off x="802153" y="22397"/>
              <a:ext cx="896775" cy="414916"/>
            </a:xfrm>
            <a:prstGeom prst="rect">
              <a:avLst/>
            </a:prstGeom>
            <a:noFill/>
          </p:spPr>
          <p:txBody>
            <a:bodyPr wrap="square" rtlCol="0">
              <a:spAutoFit/>
            </a:bodyPr>
            <a:lstStyle/>
            <a:p>
              <a:pPr>
                <a:lnSpc>
                  <a:spcPct val="115000"/>
                </a:lnSpc>
                <a:spcAft>
                  <a:spcPts val="1000"/>
                </a:spcAft>
              </a:pPr>
              <a:r>
                <a:rPr lang="it-IT" sz="11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MIXED</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Connettore 2 28">
              <a:extLst>
                <a:ext uri="{FF2B5EF4-FFF2-40B4-BE49-F238E27FC236}">
                  <a16:creationId xmlns:a16="http://schemas.microsoft.com/office/drawing/2014/main" id="{597FD84D-8DEF-8A3F-C005-0444444A71FF}"/>
                </a:ext>
              </a:extLst>
            </p:cNvPr>
            <p:cNvCxnSpPr>
              <a:cxnSpLocks/>
            </p:cNvCxnSpPr>
            <p:nvPr/>
          </p:nvCxnSpPr>
          <p:spPr>
            <a:xfrm>
              <a:off x="1040585" y="255744"/>
              <a:ext cx="0" cy="694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13">
              <a:extLst>
                <a:ext uri="{FF2B5EF4-FFF2-40B4-BE49-F238E27FC236}">
                  <a16:creationId xmlns:a16="http://schemas.microsoft.com/office/drawing/2014/main" id="{F7A383E1-2692-8F01-B5B8-0BA1725101D9}"/>
                </a:ext>
              </a:extLst>
            </p:cNvPr>
            <p:cNvSpPr txBox="1"/>
            <p:nvPr/>
          </p:nvSpPr>
          <p:spPr>
            <a:xfrm>
              <a:off x="1226122" y="22397"/>
              <a:ext cx="656068" cy="414916"/>
            </a:xfrm>
            <a:prstGeom prst="rect">
              <a:avLst/>
            </a:prstGeom>
            <a:noFill/>
          </p:spPr>
          <p:txBody>
            <a:bodyPr wrap="square" rtlCol="0">
              <a:spAutoFit/>
            </a:bodyPr>
            <a:lstStyle/>
            <a:p>
              <a:pPr>
                <a:lnSpc>
                  <a:spcPct val="115000"/>
                </a:lnSpc>
                <a:spcAft>
                  <a:spcPts val="1000"/>
                </a:spcAft>
              </a:pPr>
              <a:r>
                <a:rPr lang="it-IT" sz="11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Connettore 2 30">
              <a:extLst>
                <a:ext uri="{FF2B5EF4-FFF2-40B4-BE49-F238E27FC236}">
                  <a16:creationId xmlns:a16="http://schemas.microsoft.com/office/drawing/2014/main" id="{7EEAD587-E0CC-A4BD-9327-DADF61E29B5A}"/>
                </a:ext>
              </a:extLst>
            </p:cNvPr>
            <p:cNvCxnSpPr>
              <a:cxnSpLocks/>
            </p:cNvCxnSpPr>
            <p:nvPr/>
          </p:nvCxnSpPr>
          <p:spPr>
            <a:xfrm>
              <a:off x="1419756" y="279571"/>
              <a:ext cx="0" cy="6710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Immagine 31">
            <a:extLst>
              <a:ext uri="{FF2B5EF4-FFF2-40B4-BE49-F238E27FC236}">
                <a16:creationId xmlns:a16="http://schemas.microsoft.com/office/drawing/2014/main" id="{DF7C7225-76EB-0973-FEBA-D23BF41A20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3238" y="3214862"/>
            <a:ext cx="3822228" cy="1934828"/>
          </a:xfrm>
          <a:prstGeom prst="rect">
            <a:avLst/>
          </a:prstGeom>
          <a:noFill/>
          <a:ln>
            <a:noFill/>
          </a:ln>
        </p:spPr>
      </p:pic>
      <p:sp>
        <p:nvSpPr>
          <p:cNvPr id="34" name="Rettangolo 33">
            <a:extLst>
              <a:ext uri="{FF2B5EF4-FFF2-40B4-BE49-F238E27FC236}">
                <a16:creationId xmlns:a16="http://schemas.microsoft.com/office/drawing/2014/main" id="{02207399-FA20-B421-43A8-80097401F634}"/>
              </a:ext>
            </a:extLst>
          </p:cNvPr>
          <p:cNvSpPr/>
          <p:nvPr/>
        </p:nvSpPr>
        <p:spPr>
          <a:xfrm>
            <a:off x="257378" y="3327291"/>
            <a:ext cx="4252543" cy="338554"/>
          </a:xfrm>
          <a:prstGeom prst="rect">
            <a:avLst/>
          </a:prstGeom>
        </p:spPr>
        <p:txBody>
          <a:bodyPr wrap="square">
            <a:spAutoFit/>
          </a:bodyPr>
          <a:lstStyle/>
          <a:p>
            <a:pPr lvl="2" eaLnBrk="0" fontAlgn="base" hangingPunct="0">
              <a:lnSpc>
                <a:spcPct val="100000"/>
              </a:lnSpc>
              <a:spcBef>
                <a:spcPct val="0"/>
              </a:spcBef>
              <a:spcAft>
                <a:spcPct val="0"/>
              </a:spcAft>
            </a:pPr>
            <a:endParaRPr lang="it-IT" altLang="it-IT" sz="16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5" name="Rectangle 1">
            <a:extLst>
              <a:ext uri="{FF2B5EF4-FFF2-40B4-BE49-F238E27FC236}">
                <a16:creationId xmlns:a16="http://schemas.microsoft.com/office/drawing/2014/main" id="{708F2680-85EB-84F5-96CF-4818D71B5EEE}"/>
              </a:ext>
            </a:extLst>
          </p:cNvPr>
          <p:cNvSpPr txBox="1">
            <a:spLocks noChangeArrowheads="1"/>
          </p:cNvSpPr>
          <p:nvPr/>
        </p:nvSpPr>
        <p:spPr bwMode="auto">
          <a:xfrm>
            <a:off x="5496601" y="1504090"/>
            <a:ext cx="4173266" cy="954107"/>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marL="171450" indent="-171450" algn="l" eaLnBrk="0" fontAlgn="base" hangingPunct="0">
              <a:lnSpc>
                <a:spcPct val="100000"/>
              </a:lnSpc>
              <a:spcBef>
                <a:spcPct val="0"/>
              </a:spcBef>
              <a:spcAft>
                <a:spcPct val="0"/>
              </a:spcAft>
              <a:buFont typeface="Arial" panose="020B0604020202020204" pitchFamily="34" charset="0"/>
              <a:buChar char="•"/>
            </a:pPr>
            <a:r>
              <a:rPr lang="it-IT" altLang="ja-JP" sz="1400" dirty="0">
                <a:solidFill>
                  <a:srgbClr val="0070C0"/>
                </a:solidFill>
                <a:latin typeface="Calibri" panose="020F0502020204030204" pitchFamily="34" charset="0"/>
                <a:cs typeface="Calibri" panose="020F0502020204030204" pitchFamily="34" charset="0"/>
              </a:rPr>
              <a:t>Targets:</a:t>
            </a:r>
          </a:p>
          <a:p>
            <a:pPr marL="549463" lvl="1" indent="-171450" algn="l" eaLnBrk="0" fontAlgn="base" hangingPunct="0">
              <a:lnSpc>
                <a:spcPct val="100000"/>
              </a:lnSpc>
              <a:spcBef>
                <a:spcPct val="0"/>
              </a:spcBef>
              <a:spcAft>
                <a:spcPct val="0"/>
              </a:spcAft>
              <a:buFont typeface="Arial" panose="020B0604020202020204" pitchFamily="34" charset="0"/>
              <a:buChar char="•"/>
            </a:pPr>
            <a:r>
              <a:rPr lang="it-IT" altLang="ja-JP" sz="1400" dirty="0">
                <a:solidFill>
                  <a:srgbClr val="FF0000"/>
                </a:solidFill>
                <a:latin typeface="Calibri" panose="020F0502020204030204" pitchFamily="34" charset="0"/>
                <a:cs typeface="Calibri" panose="020F0502020204030204" pitchFamily="34" charset="0"/>
              </a:rPr>
              <a:t>4 di dimensione 5x5 metri</a:t>
            </a:r>
          </a:p>
          <a:p>
            <a:pPr marL="549463" lvl="1" indent="-171450" algn="l" eaLnBrk="0" fontAlgn="base" hangingPunct="0">
              <a:lnSpc>
                <a:spcPct val="100000"/>
              </a:lnSpc>
              <a:spcBef>
                <a:spcPct val="0"/>
              </a:spcBef>
              <a:spcAft>
                <a:spcPct val="0"/>
              </a:spcAft>
              <a:buFont typeface="Arial" panose="020B0604020202020204" pitchFamily="34" charset="0"/>
              <a:buChar char="•"/>
            </a:pPr>
            <a:r>
              <a:rPr lang="it-IT" altLang="ja-JP" sz="1400" dirty="0">
                <a:solidFill>
                  <a:srgbClr val="0070C0"/>
                </a:solidFill>
                <a:latin typeface="Calibri" panose="020F0502020204030204" pitchFamily="34" charset="0"/>
                <a:cs typeface="Calibri" panose="020F0502020204030204" pitchFamily="34" charset="0"/>
              </a:rPr>
              <a:t>4 di dimensione 2.5x2.5 metri </a:t>
            </a:r>
          </a:p>
          <a:p>
            <a:pPr marL="549463" lvl="1" indent="-171450" algn="l" eaLnBrk="0" fontAlgn="base" hangingPunct="0">
              <a:lnSpc>
                <a:spcPct val="100000"/>
              </a:lnSpc>
              <a:spcBef>
                <a:spcPct val="0"/>
              </a:spcBef>
              <a:spcAft>
                <a:spcPct val="0"/>
              </a:spcAft>
              <a:buFont typeface="Arial" panose="020B0604020202020204" pitchFamily="34" charset="0"/>
              <a:buChar char="•"/>
            </a:pPr>
            <a:r>
              <a:rPr lang="it-IT" altLang="ja-JP" sz="1400" dirty="0">
                <a:solidFill>
                  <a:srgbClr val="0070C0"/>
                </a:solidFill>
                <a:latin typeface="Calibri" panose="020F0502020204030204" pitchFamily="34" charset="0"/>
                <a:cs typeface="Calibri" panose="020F0502020204030204" pitchFamily="34" charset="0"/>
              </a:rPr>
              <a:t>4 di dimensioni 1x1 metro</a:t>
            </a:r>
          </a:p>
        </p:txBody>
      </p:sp>
      <p:sp>
        <p:nvSpPr>
          <p:cNvPr id="36" name="Rectangle 1">
            <a:extLst>
              <a:ext uri="{FF2B5EF4-FFF2-40B4-BE49-F238E27FC236}">
                <a16:creationId xmlns:a16="http://schemas.microsoft.com/office/drawing/2014/main" id="{179EABFF-B478-FFCD-37A6-BABFAC213F27}"/>
              </a:ext>
            </a:extLst>
          </p:cNvPr>
          <p:cNvSpPr txBox="1">
            <a:spLocks noChangeArrowheads="1"/>
          </p:cNvSpPr>
          <p:nvPr/>
        </p:nvSpPr>
        <p:spPr bwMode="auto">
          <a:xfrm>
            <a:off x="5770634" y="2555761"/>
            <a:ext cx="4169190" cy="738664"/>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ja-JP" sz="1400" dirty="0">
                <a:solidFill>
                  <a:srgbClr val="0070C0"/>
                </a:solidFill>
                <a:latin typeface="Calibri" panose="020F0502020204030204" pitchFamily="34" charset="0"/>
                <a:cs typeface="Calibri" panose="020F0502020204030204" pitchFamily="34" charset="0"/>
              </a:rPr>
              <a:t>Dato PRISMA è composto da una banda PAN ad alta risoluzione 5x5m e bande </a:t>
            </a:r>
            <a:r>
              <a:rPr lang="it-IT" altLang="ja-JP" sz="1400" dirty="0" err="1">
                <a:solidFill>
                  <a:srgbClr val="0070C0"/>
                </a:solidFill>
                <a:latin typeface="Calibri" panose="020F0502020204030204" pitchFamily="34" charset="0"/>
                <a:cs typeface="Calibri" panose="020F0502020204030204" pitchFamily="34" charset="0"/>
              </a:rPr>
              <a:t>iperspettrali</a:t>
            </a:r>
            <a:r>
              <a:rPr lang="it-IT" altLang="ja-JP" sz="1400" dirty="0">
                <a:solidFill>
                  <a:srgbClr val="0070C0"/>
                </a:solidFill>
                <a:latin typeface="Calibri" panose="020F0502020204030204" pitchFamily="34" charset="0"/>
                <a:cs typeface="Calibri" panose="020F0502020204030204" pitchFamily="34" charset="0"/>
              </a:rPr>
              <a:t> a bassa risoluzione 30x30 m</a:t>
            </a:r>
          </a:p>
        </p:txBody>
      </p:sp>
      <p:sp>
        <p:nvSpPr>
          <p:cNvPr id="37" name="Rectangle 1">
            <a:extLst>
              <a:ext uri="{FF2B5EF4-FFF2-40B4-BE49-F238E27FC236}">
                <a16:creationId xmlns:a16="http://schemas.microsoft.com/office/drawing/2014/main" id="{41321707-8078-52DD-A14A-E65F3701D38D}"/>
              </a:ext>
            </a:extLst>
          </p:cNvPr>
          <p:cNvSpPr txBox="1">
            <a:spLocks noChangeArrowheads="1"/>
          </p:cNvSpPr>
          <p:nvPr/>
        </p:nvSpPr>
        <p:spPr bwMode="auto">
          <a:xfrm>
            <a:off x="512082" y="3309818"/>
            <a:ext cx="1676183" cy="461665"/>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ja-JP" sz="1200" dirty="0">
                <a:solidFill>
                  <a:srgbClr val="0070C0"/>
                </a:solidFill>
                <a:latin typeface="Calibri" panose="020F0502020204030204" pitchFamily="34" charset="0"/>
                <a:cs typeface="Calibri" panose="020F0502020204030204" pitchFamily="34" charset="0"/>
              </a:rPr>
              <a:t>PAN: 5x5</a:t>
            </a:r>
          </a:p>
          <a:p>
            <a:pPr algn="l" eaLnBrk="0" fontAlgn="base" hangingPunct="0">
              <a:lnSpc>
                <a:spcPct val="100000"/>
              </a:lnSpc>
              <a:spcBef>
                <a:spcPct val="0"/>
              </a:spcBef>
              <a:spcAft>
                <a:spcPct val="0"/>
              </a:spcAft>
            </a:pPr>
            <a:r>
              <a:rPr lang="it-IT" altLang="ja-JP" sz="1200" dirty="0">
                <a:solidFill>
                  <a:srgbClr val="0070C0"/>
                </a:solidFill>
                <a:latin typeface="Calibri" panose="020F0502020204030204" pitchFamily="34" charset="0"/>
                <a:cs typeface="Calibri" panose="020F0502020204030204" pitchFamily="34" charset="0"/>
              </a:rPr>
              <a:t>HS: 30x30</a:t>
            </a:r>
          </a:p>
        </p:txBody>
      </p:sp>
      <p:cxnSp>
        <p:nvCxnSpPr>
          <p:cNvPr id="38" name="Connettore 2 37">
            <a:extLst>
              <a:ext uri="{FF2B5EF4-FFF2-40B4-BE49-F238E27FC236}">
                <a16:creationId xmlns:a16="http://schemas.microsoft.com/office/drawing/2014/main" id="{B7CCA380-7523-8B38-3211-213DB0B63D65}"/>
              </a:ext>
            </a:extLst>
          </p:cNvPr>
          <p:cNvCxnSpPr>
            <a:cxnSpLocks/>
          </p:cNvCxnSpPr>
          <p:nvPr/>
        </p:nvCxnSpPr>
        <p:spPr>
          <a:xfrm>
            <a:off x="1227721" y="3540650"/>
            <a:ext cx="903117" cy="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ectangle 1">
            <a:extLst>
              <a:ext uri="{FF2B5EF4-FFF2-40B4-BE49-F238E27FC236}">
                <a16:creationId xmlns:a16="http://schemas.microsoft.com/office/drawing/2014/main" id="{C7C89DA1-58E9-B29E-AA9F-C80BDD527897}"/>
              </a:ext>
            </a:extLst>
          </p:cNvPr>
          <p:cNvSpPr txBox="1">
            <a:spLocks noChangeArrowheads="1"/>
          </p:cNvSpPr>
          <p:nvPr/>
        </p:nvSpPr>
        <p:spPr bwMode="auto">
          <a:xfrm>
            <a:off x="2188265" y="3373535"/>
            <a:ext cx="1676183" cy="276999"/>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ja-JP" sz="1200" dirty="0">
                <a:solidFill>
                  <a:srgbClr val="0070C0"/>
                </a:solidFill>
                <a:latin typeface="Calibri" panose="020F0502020204030204" pitchFamily="34" charset="0"/>
                <a:cs typeface="Calibri" panose="020F0502020204030204" pitchFamily="34" charset="0"/>
              </a:rPr>
              <a:t>PAN+HS: 5x5 metri</a:t>
            </a:r>
          </a:p>
        </p:txBody>
      </p:sp>
      <p:sp>
        <p:nvSpPr>
          <p:cNvPr id="40" name="Rectangle 1">
            <a:extLst>
              <a:ext uri="{FF2B5EF4-FFF2-40B4-BE49-F238E27FC236}">
                <a16:creationId xmlns:a16="http://schemas.microsoft.com/office/drawing/2014/main" id="{FA22BCAA-DEB7-9AC6-5290-5531FFDCBF36}"/>
              </a:ext>
            </a:extLst>
          </p:cNvPr>
          <p:cNvSpPr txBox="1">
            <a:spLocks noChangeArrowheads="1"/>
          </p:cNvSpPr>
          <p:nvPr/>
        </p:nvSpPr>
        <p:spPr bwMode="auto">
          <a:xfrm>
            <a:off x="1110228" y="3135555"/>
            <a:ext cx="1676183" cy="276999"/>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ja-JP" sz="1200" dirty="0">
                <a:solidFill>
                  <a:srgbClr val="FF0000"/>
                </a:solidFill>
                <a:latin typeface="Calibri" panose="020F0502020204030204" pitchFamily="34" charset="0"/>
                <a:cs typeface="Calibri" panose="020F0502020204030204" pitchFamily="34" charset="0"/>
              </a:rPr>
              <a:t>PANSHARPENING</a:t>
            </a:r>
          </a:p>
        </p:txBody>
      </p:sp>
      <p:sp>
        <p:nvSpPr>
          <p:cNvPr id="3" name="Rettangolo 2">
            <a:extLst>
              <a:ext uri="{FF2B5EF4-FFF2-40B4-BE49-F238E27FC236}">
                <a16:creationId xmlns:a16="http://schemas.microsoft.com/office/drawing/2014/main" id="{4C920C70-638E-1DFD-8A7D-BC62E99D53E8}"/>
              </a:ext>
            </a:extLst>
          </p:cNvPr>
          <p:cNvSpPr/>
          <p:nvPr/>
        </p:nvSpPr>
        <p:spPr>
          <a:xfrm>
            <a:off x="454655" y="3135554"/>
            <a:ext cx="3162588" cy="201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
            <a:extLst>
              <a:ext uri="{FF2B5EF4-FFF2-40B4-BE49-F238E27FC236}">
                <a16:creationId xmlns:a16="http://schemas.microsoft.com/office/drawing/2014/main" id="{1FC52C86-6025-3ECE-E2B1-AA9783525576}"/>
              </a:ext>
            </a:extLst>
          </p:cNvPr>
          <p:cNvSpPr txBox="1">
            <a:spLocks noChangeArrowheads="1"/>
          </p:cNvSpPr>
          <p:nvPr/>
        </p:nvSpPr>
        <p:spPr bwMode="auto">
          <a:xfrm>
            <a:off x="487904" y="3811386"/>
            <a:ext cx="2975366" cy="1015663"/>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1984" kern="1200">
                <a:solidFill>
                  <a:schemeClr val="tx1"/>
                </a:solidFill>
                <a:latin typeface="+mn-lt"/>
                <a:ea typeface="+mn-ea"/>
                <a:cs typeface="+mn-cs"/>
              </a:defRPr>
            </a:lvl1pPr>
            <a:lvl2pPr marL="378013" indent="0" algn="ctr" defTabSz="914400" rtl="0" eaLnBrk="1" latinLnBrk="0" hangingPunct="1">
              <a:lnSpc>
                <a:spcPct val="90000"/>
              </a:lnSpc>
              <a:spcBef>
                <a:spcPts val="500"/>
              </a:spcBef>
              <a:buFont typeface="Arial" panose="020B0604020202020204" pitchFamily="34" charset="0"/>
              <a:buNone/>
              <a:defRPr sz="1654" kern="1200">
                <a:solidFill>
                  <a:schemeClr val="tx1"/>
                </a:solidFill>
                <a:latin typeface="+mn-lt"/>
                <a:ea typeface="+mn-ea"/>
                <a:cs typeface="+mn-cs"/>
              </a:defRPr>
            </a:lvl2pPr>
            <a:lvl3pPr marL="756026" indent="0" algn="ctr" defTabSz="914400" rtl="0" eaLnBrk="1" latinLnBrk="0" hangingPunct="1">
              <a:lnSpc>
                <a:spcPct val="90000"/>
              </a:lnSpc>
              <a:spcBef>
                <a:spcPts val="500"/>
              </a:spcBef>
              <a:buFont typeface="Arial" panose="020B0604020202020204" pitchFamily="34" charset="0"/>
              <a:buNone/>
              <a:defRPr sz="1488" kern="1200">
                <a:solidFill>
                  <a:schemeClr val="tx1"/>
                </a:solidFill>
                <a:latin typeface="+mn-lt"/>
                <a:ea typeface="+mn-ea"/>
                <a:cs typeface="+mn-cs"/>
              </a:defRPr>
            </a:lvl3pPr>
            <a:lvl4pPr marL="1134039"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4pPr>
            <a:lvl5pPr marL="1512052"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5pPr>
            <a:lvl6pPr marL="1890065"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6pPr>
            <a:lvl7pPr marL="2268078"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7pPr>
            <a:lvl8pPr marL="2646091"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8pPr>
            <a:lvl9pPr marL="3024104" indent="0" algn="ctr" defTabSz="914400" rtl="0" eaLnBrk="1" latinLnBrk="0" hangingPunct="1">
              <a:lnSpc>
                <a:spcPct val="90000"/>
              </a:lnSpc>
              <a:spcBef>
                <a:spcPts val="500"/>
              </a:spcBef>
              <a:buFont typeface="Arial" panose="020B0604020202020204" pitchFamily="34" charset="0"/>
              <a:buNone/>
              <a:defRPr sz="1323"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it-IT" altLang="ja-JP" sz="1200" dirty="0">
                <a:solidFill>
                  <a:srgbClr val="0070C0"/>
                </a:solidFill>
                <a:latin typeface="Calibri" panose="020F0502020204030204" pitchFamily="34" charset="0"/>
                <a:cs typeface="Calibri" panose="020F0502020204030204" pitchFamily="34" charset="0"/>
              </a:rPr>
              <a:t>Permette di migliorare la risoluzione del dato:</a:t>
            </a:r>
          </a:p>
          <a:p>
            <a:pPr marL="171450" indent="-171450" algn="l" eaLnBrk="0" fontAlgn="base" hangingPunct="0">
              <a:lnSpc>
                <a:spcPct val="100000"/>
              </a:lnSpc>
              <a:spcBef>
                <a:spcPct val="0"/>
              </a:spcBef>
              <a:spcAft>
                <a:spcPct val="0"/>
              </a:spcAft>
              <a:buFont typeface="Arial" panose="020B0604020202020204" pitchFamily="34" charset="0"/>
              <a:buChar char="•"/>
            </a:pPr>
            <a:r>
              <a:rPr lang="it-IT" altLang="ja-JP" sz="1200" dirty="0">
                <a:solidFill>
                  <a:srgbClr val="0070C0"/>
                </a:solidFill>
                <a:latin typeface="Calibri" panose="020F0502020204030204" pitchFamily="34" charset="0"/>
                <a:cs typeface="Calibri" panose="020F0502020204030204" pitchFamily="34" charset="0"/>
              </a:rPr>
              <a:t>Discriminare la plastica dal mare</a:t>
            </a:r>
          </a:p>
          <a:p>
            <a:pPr marL="171450" indent="-171450" algn="l" eaLnBrk="0" fontAlgn="base" hangingPunct="0">
              <a:lnSpc>
                <a:spcPct val="100000"/>
              </a:lnSpc>
              <a:spcBef>
                <a:spcPct val="0"/>
              </a:spcBef>
              <a:spcAft>
                <a:spcPct val="0"/>
              </a:spcAft>
              <a:buFont typeface="Arial" panose="020B0604020202020204" pitchFamily="34" charset="0"/>
              <a:buChar char="•"/>
            </a:pPr>
            <a:r>
              <a:rPr lang="it-IT" altLang="ja-JP" sz="1200" dirty="0">
                <a:solidFill>
                  <a:srgbClr val="0070C0"/>
                </a:solidFill>
                <a:latin typeface="Calibri" panose="020F0502020204030204" pitchFamily="34" charset="0"/>
                <a:cs typeface="Calibri" panose="020F0502020204030204" pitchFamily="34" charset="0"/>
              </a:rPr>
              <a:t>Analisi spettrale più fine che permette di discriminare diversi tipi di plastiche</a:t>
            </a:r>
          </a:p>
        </p:txBody>
      </p:sp>
      <p:pic>
        <p:nvPicPr>
          <p:cNvPr id="33" name="Immagine 32">
            <a:extLst>
              <a:ext uri="{FF2B5EF4-FFF2-40B4-BE49-F238E27FC236}">
                <a16:creationId xmlns:a16="http://schemas.microsoft.com/office/drawing/2014/main" id="{4F523B3F-AFFB-49A3-E37B-7692AD156F17}"/>
              </a:ext>
            </a:extLst>
          </p:cNvPr>
          <p:cNvPicPr>
            <a:picLocks noChangeAspect="1"/>
          </p:cNvPicPr>
          <p:nvPr/>
        </p:nvPicPr>
        <p:blipFill>
          <a:blip r:embed="rId6"/>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372378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FFF05E-0785-0B46-9272-582E9021EE91}"/>
              </a:ext>
            </a:extLst>
          </p:cNvPr>
          <p:cNvSpPr txBox="1"/>
          <p:nvPr/>
        </p:nvSpPr>
        <p:spPr>
          <a:xfrm>
            <a:off x="147352" y="520860"/>
            <a:ext cx="6108443" cy="626646"/>
          </a:xfrm>
          <a:prstGeom prst="rect">
            <a:avLst/>
          </a:prstGeom>
          <a:noFill/>
        </p:spPr>
        <p:txBody>
          <a:bodyPr wrap="square" rtlCol="0">
            <a:spAutoFit/>
          </a:bodyPr>
          <a:lstStyle/>
          <a:p>
            <a:r>
              <a:rPr lang="it-IT" sz="1984" b="1" dirty="0">
                <a:solidFill>
                  <a:srgbClr val="0070C0"/>
                </a:solidFill>
              </a:rPr>
              <a:t>Conclusioni</a:t>
            </a:r>
          </a:p>
          <a:p>
            <a:pPr marL="0" lvl="1"/>
            <a:endParaRPr lang="it-IT" sz="1488" i="1" dirty="0"/>
          </a:p>
        </p:txBody>
      </p:sp>
      <p:sp>
        <p:nvSpPr>
          <p:cNvPr id="16" name="Rettangolo 15">
            <a:extLst>
              <a:ext uri="{FF2B5EF4-FFF2-40B4-BE49-F238E27FC236}">
                <a16:creationId xmlns:a16="http://schemas.microsoft.com/office/drawing/2014/main" id="{23738AB9-CE9C-6324-7D49-0406119E4467}"/>
              </a:ext>
            </a:extLst>
          </p:cNvPr>
          <p:cNvSpPr/>
          <p:nvPr/>
        </p:nvSpPr>
        <p:spPr>
          <a:xfrm>
            <a:off x="7203992" y="1387337"/>
            <a:ext cx="1949534" cy="308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1CBAF8FA-942B-56B0-677A-9C03C3E66979}"/>
              </a:ext>
            </a:extLst>
          </p:cNvPr>
          <p:cNvSpPr/>
          <p:nvPr/>
        </p:nvSpPr>
        <p:spPr>
          <a:xfrm>
            <a:off x="14597" y="1103841"/>
            <a:ext cx="6232536" cy="1077218"/>
          </a:xfrm>
          <a:prstGeom prst="rect">
            <a:avLst/>
          </a:prstGeom>
        </p:spPr>
        <p:txBody>
          <a:bodyPr wrap="square">
            <a:spAutoFit/>
          </a:bodyPr>
          <a:lstStyle/>
          <a:p>
            <a:pPr marL="285750" indent="-285750" eaLnBrk="0" fontAlgn="base" hangingPunct="0">
              <a:lnSpc>
                <a:spcPct val="100000"/>
              </a:lnSpc>
              <a:spcBef>
                <a:spcPct val="0"/>
              </a:spcBef>
              <a:spcAft>
                <a:spcPct val="0"/>
              </a:spcAft>
              <a:buFont typeface="Arial" panose="020B0604020202020204" pitchFamily="34" charset="0"/>
              <a:buChar char="•"/>
            </a:pPr>
            <a:r>
              <a:rPr lang="it-IT" altLang="it-IT"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Algoritmo semi-automatico </a:t>
            </a:r>
            <a:r>
              <a:rPr lang="it-IT" sz="1600" b="1" dirty="0">
                <a:solidFill>
                  <a:srgbClr val="0070C0"/>
                </a:solidFill>
                <a:latin typeface="Calibri" panose="020F0502020204030204" pitchFamily="34" charset="0"/>
                <a:cs typeface="Calibri" panose="020F0502020204030204" pitchFamily="34" charset="0"/>
              </a:rPr>
              <a:t>basato sugli indici NDVI-FDI-WCI sviluppato sui dati multispettrali </a:t>
            </a:r>
            <a:r>
              <a:rPr lang="it-IT" sz="1600" b="1" dirty="0" err="1">
                <a:solidFill>
                  <a:srgbClr val="0070C0"/>
                </a:solidFill>
                <a:latin typeface="Calibri" panose="020F0502020204030204" pitchFamily="34" charset="0"/>
                <a:cs typeface="Calibri" panose="020F0502020204030204" pitchFamily="34" charset="0"/>
              </a:rPr>
              <a:t>Sentinel</a:t>
            </a:r>
            <a:r>
              <a:rPr lang="it-IT" sz="1600" b="1" dirty="0">
                <a:solidFill>
                  <a:srgbClr val="0070C0"/>
                </a:solidFill>
                <a:latin typeface="Calibri" panose="020F0502020204030204" pitchFamily="34" charset="0"/>
                <a:cs typeface="Calibri" panose="020F0502020204030204" pitchFamily="34" charset="0"/>
              </a:rPr>
              <a:t> 2 </a:t>
            </a:r>
            <a:r>
              <a:rPr lang="it-IT" altLang="it-IT" sz="1600" dirty="0">
                <a:solidFill>
                  <a:srgbClr val="0070C0"/>
                </a:solidFill>
                <a:latin typeface="Calibri" panose="020F0502020204030204" pitchFamily="34" charset="0"/>
                <a:ea typeface="Times New Roman" panose="02020603050405020304" pitchFamily="18" charset="0"/>
                <a:cs typeface="Calibri" panose="020F0502020204030204" pitchFamily="34" charset="0"/>
              </a:rPr>
              <a:t>ha fornito buoni risultati, consentendo un “monitoraggio continuo” delle superfici oceaniche per individuare gli ammassi plastici </a:t>
            </a:r>
          </a:p>
        </p:txBody>
      </p:sp>
      <p:sp>
        <p:nvSpPr>
          <p:cNvPr id="7" name="Rettangolo 6">
            <a:extLst>
              <a:ext uri="{FF2B5EF4-FFF2-40B4-BE49-F238E27FC236}">
                <a16:creationId xmlns:a16="http://schemas.microsoft.com/office/drawing/2014/main" id="{BA8C8216-96BC-18E0-37FD-44E6D12615B8}"/>
              </a:ext>
            </a:extLst>
          </p:cNvPr>
          <p:cNvSpPr/>
          <p:nvPr/>
        </p:nvSpPr>
        <p:spPr>
          <a:xfrm>
            <a:off x="23259" y="2253813"/>
            <a:ext cx="9565869" cy="1815882"/>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lang="it-IT" sz="1600" b="1" dirty="0">
                <a:solidFill>
                  <a:srgbClr val="0070C0"/>
                </a:solidFill>
                <a:latin typeface="Calibri" panose="020F0502020204030204" pitchFamily="34" charset="0"/>
                <a:ea typeface="Calibri" panose="020F0502020204030204" pitchFamily="34" charset="0"/>
                <a:cs typeface="Calibri" panose="020F0502020204030204" pitchFamily="34" charset="0"/>
              </a:rPr>
              <a:t>La possibilità di discriminare le diverse tipologie di plastiche</a:t>
            </a:r>
            <a:r>
              <a:rPr lang="it-IT" sz="1600" dirty="0">
                <a:solidFill>
                  <a:srgbClr val="0070C0"/>
                </a:solidFill>
                <a:latin typeface="Calibri" panose="020F0502020204030204" pitchFamily="34" charset="0"/>
                <a:ea typeface="Calibri" panose="020F0502020204030204" pitchFamily="34" charset="0"/>
                <a:cs typeface="Calibri" panose="020F0502020204030204" pitchFamily="34" charset="0"/>
              </a:rPr>
              <a:t> dipende principalmente dalla concentrazione delle particelle, dal grado di immersione di tali aggregate, nonché dalla configurazione del sensore specifico </a:t>
            </a:r>
          </a:p>
          <a:p>
            <a:pPr marL="285750" indent="-285750" eaLnBrk="0" fontAlgn="base" hangingPunct="0">
              <a:spcBef>
                <a:spcPct val="0"/>
              </a:spcBef>
              <a:spcAft>
                <a:spcPct val="0"/>
              </a:spcAft>
              <a:buFont typeface="Arial" panose="020B0604020202020204" pitchFamily="34" charset="0"/>
              <a:buChar char="•"/>
            </a:pPr>
            <a:endParaRPr lang="it-IT" altLang="it-IT"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eaLnBrk="0" fontAlgn="base" hangingPunct="0">
              <a:lnSpc>
                <a:spcPct val="100000"/>
              </a:lnSpc>
              <a:spcBef>
                <a:spcPct val="0"/>
              </a:spcBef>
              <a:spcAft>
                <a:spcPct val="0"/>
              </a:spcAft>
              <a:buFont typeface="Arial" panose="020B0604020202020204" pitchFamily="34" charset="0"/>
              <a:buChar char="•"/>
            </a:pPr>
            <a:r>
              <a:rPr lang="it-IT" altLang="it-IT"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Utilizzo dei dati </a:t>
            </a:r>
            <a:r>
              <a:rPr lang="it-IT" altLang="it-IT" sz="1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Iperspettrali</a:t>
            </a:r>
            <a:r>
              <a:rPr lang="it-IT" altLang="it-IT"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per caratterizzazione delle plastiche: </a:t>
            </a:r>
            <a:r>
              <a:rPr lang="it-IT" altLang="it-IT" sz="1600" dirty="0">
                <a:solidFill>
                  <a:srgbClr val="0070C0"/>
                </a:solidFill>
                <a:latin typeface="Calibri" panose="020F0502020204030204" pitchFamily="34" charset="0"/>
                <a:ea typeface="Times New Roman" panose="02020603050405020304" pitchFamily="18" charset="0"/>
                <a:cs typeface="Calibri" panose="020F0502020204030204" pitchFamily="34" charset="0"/>
              </a:rPr>
              <a:t>il sensore PRISMA ben si presta alla caratterizzazione chimica delle plastiche, consentendo, se correttamente elaborato (</a:t>
            </a:r>
            <a:r>
              <a:rPr lang="it-IT" altLang="it-IT" sz="16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pre</a:t>
            </a:r>
            <a:r>
              <a:rPr lang="it-IT" altLang="it-IT" sz="1600" dirty="0">
                <a:solidFill>
                  <a:srgbClr val="0070C0"/>
                </a:solidFill>
                <a:latin typeface="Calibri" panose="020F0502020204030204" pitchFamily="34" charset="0"/>
                <a:ea typeface="Times New Roman" panose="02020603050405020304" pitchFamily="18" charset="0"/>
                <a:cs typeface="Calibri" panose="020F0502020204030204" pitchFamily="34" charset="0"/>
              </a:rPr>
              <a:t>-processing. Pan </a:t>
            </a:r>
            <a:r>
              <a:rPr lang="it-IT" altLang="it-IT" sz="16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sharpening</a:t>
            </a:r>
            <a:r>
              <a:rPr lang="it-IT" altLang="it-IT" sz="16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it-IT" altLang="it-IT" sz="16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etc</a:t>
            </a:r>
            <a:r>
              <a:rPr lang="it-IT" altLang="it-IT" sz="16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di distinguere le diverse firme spettrali</a:t>
            </a:r>
          </a:p>
          <a:p>
            <a:pPr eaLnBrk="0" fontAlgn="base" hangingPunct="0">
              <a:lnSpc>
                <a:spcPct val="100000"/>
              </a:lnSpc>
              <a:spcBef>
                <a:spcPct val="0"/>
              </a:spcBef>
              <a:spcAft>
                <a:spcPct val="0"/>
              </a:spcAft>
            </a:pPr>
            <a:endParaRPr lang="it-IT" sz="1600" b="1" dirty="0">
              <a:solidFill>
                <a:srgbClr val="0070C0"/>
              </a:solidFill>
              <a:latin typeface="Calibri" panose="020F050202020403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F992FECA-25DE-A7A9-A2D6-5A84F9FD105E}"/>
              </a:ext>
            </a:extLst>
          </p:cNvPr>
          <p:cNvSpPr/>
          <p:nvPr/>
        </p:nvSpPr>
        <p:spPr>
          <a:xfrm>
            <a:off x="4026134" y="4217974"/>
            <a:ext cx="1685859" cy="484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8FB5C80-D742-DC99-BBB6-8ACD280AE22F}"/>
              </a:ext>
            </a:extLst>
          </p:cNvPr>
          <p:cNvSpPr txBox="1"/>
          <p:nvPr/>
        </p:nvSpPr>
        <p:spPr>
          <a:xfrm>
            <a:off x="535993" y="4266627"/>
            <a:ext cx="3423125" cy="600164"/>
          </a:xfrm>
          <a:prstGeom prst="rect">
            <a:avLst/>
          </a:prstGeom>
          <a:noFill/>
        </p:spPr>
        <p:txBody>
          <a:bodyPr wrap="square" rtlCol="0">
            <a:spAutoFit/>
          </a:bodyPr>
          <a:lstStyle/>
          <a:p>
            <a:pPr algn="just">
              <a:spcAft>
                <a:spcPts val="600"/>
              </a:spcAft>
            </a:pPr>
            <a:r>
              <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Dati multispettrali Sentinel-2 / </a:t>
            </a:r>
            <a:r>
              <a:rPr lang="it-IT"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Planetscope</a:t>
            </a:r>
            <a:endPar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asellaDiTesto 10">
            <a:extLst>
              <a:ext uri="{FF2B5EF4-FFF2-40B4-BE49-F238E27FC236}">
                <a16:creationId xmlns:a16="http://schemas.microsoft.com/office/drawing/2014/main" id="{5D462D9A-9F98-0AF8-D04F-36D2A508576D}"/>
              </a:ext>
            </a:extLst>
          </p:cNvPr>
          <p:cNvSpPr txBox="1"/>
          <p:nvPr/>
        </p:nvSpPr>
        <p:spPr>
          <a:xfrm>
            <a:off x="5794617" y="4266627"/>
            <a:ext cx="3998804" cy="600164"/>
          </a:xfrm>
          <a:prstGeom prst="rect">
            <a:avLst/>
          </a:prstGeom>
          <a:noFill/>
        </p:spPr>
        <p:txBody>
          <a:bodyPr wrap="square" rtlCol="0">
            <a:spAutoFit/>
          </a:bodyPr>
          <a:lstStyle/>
          <a:p>
            <a:pPr algn="just">
              <a:spcAft>
                <a:spcPts val="600"/>
              </a:spcAft>
            </a:pPr>
            <a:r>
              <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Dati </a:t>
            </a:r>
            <a:r>
              <a:rPr lang="it-IT"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iperspettrali</a:t>
            </a:r>
            <a:r>
              <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PRISMA </a:t>
            </a:r>
            <a:r>
              <a:rPr lang="it-IT"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endParaRPr lang="it-IT" sz="1400" dirty="0"/>
          </a:p>
        </p:txBody>
      </p:sp>
      <p:sp>
        <p:nvSpPr>
          <p:cNvPr id="12" name="CasellaDiTesto 11">
            <a:extLst>
              <a:ext uri="{FF2B5EF4-FFF2-40B4-BE49-F238E27FC236}">
                <a16:creationId xmlns:a16="http://schemas.microsoft.com/office/drawing/2014/main" id="{5403D236-A4FE-DC27-0C62-389C7A2052D7}"/>
              </a:ext>
            </a:extLst>
          </p:cNvPr>
          <p:cNvSpPr txBox="1"/>
          <p:nvPr/>
        </p:nvSpPr>
        <p:spPr>
          <a:xfrm>
            <a:off x="4108758" y="4277779"/>
            <a:ext cx="1520609" cy="600164"/>
          </a:xfrm>
          <a:prstGeom prst="rect">
            <a:avLst/>
          </a:prstGeom>
          <a:noFill/>
        </p:spPr>
        <p:txBody>
          <a:bodyPr wrap="none" rtlCol="0">
            <a:spAutoFit/>
          </a:bodyPr>
          <a:lstStyle/>
          <a:p>
            <a:pPr>
              <a:spcAft>
                <a:spcPts val="600"/>
              </a:spcAft>
            </a:pPr>
            <a:r>
              <a:rPr lang="it-I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Utilizzo</a:t>
            </a:r>
            <a:r>
              <a:rPr lang="it-IT"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congiunto</a:t>
            </a:r>
          </a:p>
          <a:p>
            <a:pPr>
              <a:spcAft>
                <a:spcPts val="600"/>
              </a:spcAft>
            </a:pPr>
            <a:endParaRPr lang="it-IT" sz="1400" dirty="0"/>
          </a:p>
        </p:txBody>
      </p:sp>
      <p:pic>
        <p:nvPicPr>
          <p:cNvPr id="13" name="Immagine 12">
            <a:extLst>
              <a:ext uri="{FF2B5EF4-FFF2-40B4-BE49-F238E27FC236}">
                <a16:creationId xmlns:a16="http://schemas.microsoft.com/office/drawing/2014/main" id="{BDB175BC-50ED-A43E-DF0A-BCC10E9103DA}"/>
              </a:ext>
            </a:extLst>
          </p:cNvPr>
          <p:cNvPicPr>
            <a:picLocks noChangeAspect="1"/>
          </p:cNvPicPr>
          <p:nvPr/>
        </p:nvPicPr>
        <p:blipFill>
          <a:blip r:embed="rId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315114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25200" y="-1800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Rectangle 2">
            <a:extLst>
              <a:ext uri="{FF2B5EF4-FFF2-40B4-BE49-F238E27FC236}">
                <a16:creationId xmlns:a16="http://schemas.microsoft.com/office/drawing/2014/main" id="{F2CF9CF4-72FC-D78F-974F-947D5E2776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a:extLst>
              <a:ext uri="{FF2B5EF4-FFF2-40B4-BE49-F238E27FC236}">
                <a16:creationId xmlns:a16="http://schemas.microsoft.com/office/drawing/2014/main" id="{FAC4ADBD-D67D-DA8F-0BEA-CC5EFEC8F4F3}"/>
              </a:ext>
            </a:extLst>
          </p:cNvPr>
          <p:cNvSpPr/>
          <p:nvPr/>
        </p:nvSpPr>
        <p:spPr>
          <a:xfrm>
            <a:off x="1310941" y="2123557"/>
            <a:ext cx="3460232" cy="9340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2">
            <a:extLst>
              <a:ext uri="{FF2B5EF4-FFF2-40B4-BE49-F238E27FC236}">
                <a16:creationId xmlns:a16="http://schemas.microsoft.com/office/drawing/2014/main" id="{0CE21F2A-D356-2088-2FE3-66E8095FBB1E}"/>
              </a:ext>
            </a:extLst>
          </p:cNvPr>
          <p:cNvGrpSpPr/>
          <p:nvPr/>
        </p:nvGrpSpPr>
        <p:grpSpPr>
          <a:xfrm>
            <a:off x="1310941" y="1496219"/>
            <a:ext cx="7458743" cy="2428531"/>
            <a:chOff x="1310941" y="1496219"/>
            <a:chExt cx="7458743" cy="2428531"/>
          </a:xfrm>
        </p:grpSpPr>
        <p:sp>
          <p:nvSpPr>
            <p:cNvPr id="2" name="Rettangolo 1">
              <a:extLst>
                <a:ext uri="{FF2B5EF4-FFF2-40B4-BE49-F238E27FC236}">
                  <a16:creationId xmlns:a16="http://schemas.microsoft.com/office/drawing/2014/main" id="{6F4AB647-3B93-7018-60BD-3B2F3534CB22}"/>
                </a:ext>
              </a:extLst>
            </p:cNvPr>
            <p:cNvSpPr/>
            <p:nvPr/>
          </p:nvSpPr>
          <p:spPr>
            <a:xfrm>
              <a:off x="1310941" y="1496219"/>
              <a:ext cx="7458739" cy="400110"/>
            </a:xfrm>
            <a:prstGeom prst="rect">
              <a:avLst/>
            </a:prstGeom>
            <a:ln>
              <a:solidFill>
                <a:schemeClr val="accent1"/>
              </a:solidFill>
            </a:ln>
          </p:spPr>
          <p:txBody>
            <a:bodyPr wrap="square">
              <a:spAutoFit/>
            </a:bodyPr>
            <a:lstStyle/>
            <a:p>
              <a:pPr lvl="0" algn="ctr"/>
              <a:r>
                <a:rPr lang="it-IT" sz="2000" b="1" dirty="0">
                  <a:solidFill>
                    <a:schemeClr val="accent1">
                      <a:lumMod val="75000"/>
                    </a:schemeClr>
                  </a:solidFill>
                  <a:latin typeface="Calibri" panose="020F0502020204030204" pitchFamily="34" charset="0"/>
                  <a:cs typeface="Calibri" panose="020F0502020204030204" pitchFamily="34" charset="0"/>
                </a:rPr>
                <a:t>Analisi da dati satellitari per mappatura di plastiche </a:t>
              </a:r>
            </a:p>
          </p:txBody>
        </p:sp>
        <p:sp>
          <p:nvSpPr>
            <p:cNvPr id="12" name="Rettangolo 11">
              <a:extLst>
                <a:ext uri="{FF2B5EF4-FFF2-40B4-BE49-F238E27FC236}">
                  <a16:creationId xmlns:a16="http://schemas.microsoft.com/office/drawing/2014/main" id="{667A503C-4EF3-77FA-FC97-4061EEFFF979}"/>
                </a:ext>
              </a:extLst>
            </p:cNvPr>
            <p:cNvSpPr/>
            <p:nvPr/>
          </p:nvSpPr>
          <p:spPr>
            <a:xfrm>
              <a:off x="1310941" y="2127861"/>
              <a:ext cx="3460233"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Caratterizzazione Spettrale di plastiche da litorale Campano </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endParaRPr lang="it-IT" dirty="0">
                <a:solidFill>
                  <a:srgbClr val="FF0000"/>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2E1ABAF6-8D46-10B0-C3A6-9EBC506C6E3D}"/>
                </a:ext>
              </a:extLst>
            </p:cNvPr>
            <p:cNvSpPr/>
            <p:nvPr/>
          </p:nvSpPr>
          <p:spPr>
            <a:xfrm>
              <a:off x="5309452" y="2125709"/>
              <a:ext cx="3460232"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Identificazione di plastiche mediante immagini radar/ottiche</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sp>
          <p:nvSpPr>
            <p:cNvPr id="14" name="Rettangolo 13">
              <a:extLst>
                <a:ext uri="{FF2B5EF4-FFF2-40B4-BE49-F238E27FC236}">
                  <a16:creationId xmlns:a16="http://schemas.microsoft.com/office/drawing/2014/main" id="{2B64973B-F8F7-8AD7-A3D7-8337D28EE2AD}"/>
                </a:ext>
              </a:extLst>
            </p:cNvPr>
            <p:cNvSpPr/>
            <p:nvPr/>
          </p:nvSpPr>
          <p:spPr>
            <a:xfrm>
              <a:off x="3012333" y="3278419"/>
              <a:ext cx="4055953" cy="646331"/>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Analisi dei risultati</a:t>
              </a:r>
            </a:p>
            <a:p>
              <a:pPr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grpSp>
    </p:spTree>
    <p:extLst>
      <p:ext uri="{BB962C8B-B14F-4D97-AF65-F5344CB8AC3E}">
        <p14:creationId xmlns:p14="http://schemas.microsoft.com/office/powerpoint/2010/main" val="78901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8545CF6D-1976-067B-9F82-12F4C12BF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73" y="934255"/>
            <a:ext cx="2118402" cy="1979830"/>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a:extLst>
              <a:ext uri="{FF2B5EF4-FFF2-40B4-BE49-F238E27FC236}">
                <a16:creationId xmlns:a16="http://schemas.microsoft.com/office/drawing/2014/main" id="{92133E17-6A11-BC96-FAB3-699769633E21}"/>
              </a:ext>
            </a:extLst>
          </p:cNvPr>
          <p:cNvSpPr txBox="1"/>
          <p:nvPr/>
        </p:nvSpPr>
        <p:spPr>
          <a:xfrm>
            <a:off x="2923557" y="1273324"/>
            <a:ext cx="5286984" cy="5027274"/>
          </a:xfrm>
          <a:prstGeom prst="rect">
            <a:avLst/>
          </a:prstGeom>
          <a:noFill/>
        </p:spPr>
        <p:txBody>
          <a:bodyPr wrap="square">
            <a:spAutoFit/>
          </a:bodyPr>
          <a:lstStyle/>
          <a:p>
            <a:pPr algn="just">
              <a:lnSpc>
                <a:spcPct val="115000"/>
              </a:lnSpc>
              <a:spcAft>
                <a:spcPts val="661"/>
              </a:spcAft>
            </a:pPr>
            <a:r>
              <a:rPr lang="it-IT" sz="1600" b="1" dirty="0">
                <a:solidFill>
                  <a:srgbClr val="FF0000"/>
                </a:solidFill>
                <a:latin typeface="Calibri" panose="020F0502020204030204" pitchFamily="34" charset="0"/>
                <a:cs typeface="Calibri" panose="020F0502020204030204" pitchFamily="34" charset="0"/>
              </a:rPr>
              <a:t>Creazione di un dataset di plastiche modello</a:t>
            </a:r>
          </a:p>
          <a:p>
            <a:pPr marL="236258" indent="-236258"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Kozuka Gothic Pro EL"/>
                <a:cs typeface="Calibri" panose="020F0502020204030204" pitchFamily="34" charset="0"/>
              </a:rPr>
              <a:t>Studio e campionamento;</a:t>
            </a:r>
          </a:p>
          <a:p>
            <a:pPr marL="236258" indent="-236258"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Kozuka Gothic Pro EL"/>
                <a:cs typeface="Calibri" panose="020F0502020204030204" pitchFamily="34" charset="0"/>
              </a:rPr>
              <a:t>Caratterizzazione morfologica e spettroscopica dei campioni modello;</a:t>
            </a:r>
          </a:p>
          <a:p>
            <a:pPr marL="236258" indent="-236258"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Confronto con i dati di letteratura</a:t>
            </a:r>
          </a:p>
          <a:p>
            <a:pPr algn="just">
              <a:lnSpc>
                <a:spcPct val="115000"/>
              </a:lnSpc>
              <a:spcAft>
                <a:spcPts val="661"/>
              </a:spcAft>
            </a:pPr>
            <a:r>
              <a:rPr lang="it-IT" sz="1600" b="1" dirty="0">
                <a:solidFill>
                  <a:srgbClr val="FF0000"/>
                </a:solidFill>
                <a:latin typeface="Calibri" panose="020F0502020204030204" pitchFamily="34" charset="0"/>
                <a:cs typeface="Calibri" panose="020F0502020204030204" pitchFamily="34" charset="0"/>
              </a:rPr>
              <a:t>Creazione di un dataset di plastiche da rifiuti </a:t>
            </a:r>
          </a:p>
          <a:p>
            <a:pPr marL="285750" indent="-285750"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Campionamento di plastiche da litorale campano</a:t>
            </a:r>
          </a:p>
          <a:p>
            <a:pPr marL="283510" indent="-283510"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Kozuka Gothic Pro EL"/>
                <a:cs typeface="Calibri" panose="020F0502020204030204" pitchFamily="34" charset="0"/>
              </a:rPr>
              <a:t>Caratterizzazione morfologica, termica e spettroscopica dei campioni provenienti da rifiuti ;</a:t>
            </a:r>
          </a:p>
          <a:p>
            <a:pPr marL="283510" indent="-283510" algn="just">
              <a:lnSpc>
                <a:spcPct val="115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Kozuka Gothic Pro EL"/>
                <a:cs typeface="Calibri" panose="020F0502020204030204" pitchFamily="34" charset="0"/>
              </a:rPr>
              <a:t>Confronto con campioni modello e dati di letteratura</a:t>
            </a:r>
          </a:p>
          <a:p>
            <a:pPr marL="283510" indent="-283510" algn="just">
              <a:lnSpc>
                <a:spcPct val="115000"/>
              </a:lnSpc>
              <a:spcAft>
                <a:spcPts val="661"/>
              </a:spcAft>
              <a:buFont typeface="Arial" panose="020B0604020202020204" pitchFamily="34" charset="0"/>
              <a:buChar char="•"/>
            </a:pPr>
            <a:endParaRPr lang="it-IT" sz="1600" dirty="0">
              <a:solidFill>
                <a:srgbClr val="FF0000"/>
              </a:solidFill>
              <a:latin typeface="Calibri" panose="020F0502020204030204" pitchFamily="34" charset="0"/>
              <a:cs typeface="Calibri" panose="020F0502020204030204" pitchFamily="34" charset="0"/>
            </a:endParaRPr>
          </a:p>
          <a:p>
            <a:pPr algn="just">
              <a:lnSpc>
                <a:spcPct val="115000"/>
              </a:lnSpc>
              <a:spcAft>
                <a:spcPts val="661"/>
              </a:spcAft>
            </a:pPr>
            <a:endParaRPr lang="it-IT" sz="1600" dirty="0">
              <a:solidFill>
                <a:srgbClr val="FF0000"/>
              </a:solidFill>
              <a:latin typeface="Calibri" panose="020F0502020204030204" pitchFamily="34" charset="0"/>
              <a:cs typeface="Calibri" panose="020F0502020204030204" pitchFamily="34" charset="0"/>
            </a:endParaRPr>
          </a:p>
          <a:p>
            <a:pPr algn="just">
              <a:lnSpc>
                <a:spcPct val="115000"/>
              </a:lnSpc>
              <a:spcAft>
                <a:spcPts val="661"/>
              </a:spcAft>
            </a:pPr>
            <a:endParaRPr lang="it-IT" sz="1600" dirty="0">
              <a:solidFill>
                <a:srgbClr val="0070C0"/>
              </a:solidFill>
              <a:latin typeface="Calibri" panose="020F0502020204030204" pitchFamily="34" charset="0"/>
              <a:cs typeface="Calibri" panose="020F0502020204030204" pitchFamily="34" charset="0"/>
            </a:endParaRPr>
          </a:p>
          <a:p>
            <a:pPr algn="just">
              <a:lnSpc>
                <a:spcPct val="115000"/>
              </a:lnSpc>
              <a:spcAft>
                <a:spcPts val="661"/>
              </a:spcAft>
            </a:pPr>
            <a:endParaRPr lang="it-IT" sz="1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Immagine 28">
            <a:extLst>
              <a:ext uri="{FF2B5EF4-FFF2-40B4-BE49-F238E27FC236}">
                <a16:creationId xmlns:a16="http://schemas.microsoft.com/office/drawing/2014/main" id="{E72AEAAE-3677-0461-D0F5-A7A7E40494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381" y="2615918"/>
            <a:ext cx="1924244" cy="2565834"/>
          </a:xfrm>
          <a:prstGeom prst="rect">
            <a:avLst/>
          </a:prstGeom>
          <a:noFill/>
          <a:ln>
            <a:noFill/>
          </a:ln>
        </p:spPr>
      </p:pic>
      <p:sp>
        <p:nvSpPr>
          <p:cNvPr id="30" name="Rettangolo 29">
            <a:extLst>
              <a:ext uri="{FF2B5EF4-FFF2-40B4-BE49-F238E27FC236}">
                <a16:creationId xmlns:a16="http://schemas.microsoft.com/office/drawing/2014/main" id="{6DAA1FA7-0885-B79C-A0FC-20CDA46F4460}"/>
              </a:ext>
            </a:extLst>
          </p:cNvPr>
          <p:cNvSpPr/>
          <p:nvPr/>
        </p:nvSpPr>
        <p:spPr>
          <a:xfrm>
            <a:off x="34128" y="4846307"/>
            <a:ext cx="3780234" cy="230832"/>
          </a:xfrm>
          <a:prstGeom prst="rect">
            <a:avLst/>
          </a:prstGeom>
        </p:spPr>
        <p:txBody>
          <a:bodyPr>
            <a:spAutoFit/>
          </a:bodyPr>
          <a:lstStyle/>
          <a:p>
            <a:r>
              <a:rPr lang="fr-FR" sz="900" i="1" dirty="0">
                <a:solidFill>
                  <a:srgbClr val="0070C0"/>
                </a:solidFill>
              </a:rPr>
              <a:t>H.-X. Li et al. </a:t>
            </a:r>
            <a:r>
              <a:rPr lang="fr-FR" sz="900" i="1" dirty="0" err="1">
                <a:solidFill>
                  <a:srgbClr val="0070C0"/>
                </a:solidFill>
              </a:rPr>
              <a:t>Environmental</a:t>
            </a:r>
            <a:r>
              <a:rPr lang="fr-FR" sz="900" i="1" dirty="0">
                <a:solidFill>
                  <a:srgbClr val="0070C0"/>
                </a:solidFill>
              </a:rPr>
              <a:t> Pollution 236 (2018) 619-625</a:t>
            </a:r>
            <a:endParaRPr lang="en-US" sz="900" i="1" dirty="0">
              <a:solidFill>
                <a:srgbClr val="0070C0"/>
              </a:solidFill>
            </a:endParaRPr>
          </a:p>
        </p:txBody>
      </p:sp>
      <p:sp>
        <p:nvSpPr>
          <p:cNvPr id="31" name="Rettangolo 30">
            <a:extLst>
              <a:ext uri="{FF2B5EF4-FFF2-40B4-BE49-F238E27FC236}">
                <a16:creationId xmlns:a16="http://schemas.microsoft.com/office/drawing/2014/main" id="{D2B13325-D5E7-6B09-EBE1-84E1DC142AD4}"/>
              </a:ext>
            </a:extLst>
          </p:cNvPr>
          <p:cNvSpPr/>
          <p:nvPr/>
        </p:nvSpPr>
        <p:spPr>
          <a:xfrm>
            <a:off x="129973" y="3121191"/>
            <a:ext cx="2793584" cy="1720984"/>
          </a:xfrm>
          <a:prstGeom prst="rect">
            <a:avLst/>
          </a:prstGeom>
        </p:spPr>
        <p:txBody>
          <a:bodyPr wrap="square">
            <a:spAutoFit/>
          </a:bodyPr>
          <a:lstStyle/>
          <a:p>
            <a:r>
              <a:rPr lang="en-US" sz="1323" dirty="0">
                <a:solidFill>
                  <a:srgbClr val="0070C0"/>
                </a:solidFill>
              </a:rPr>
              <a:t>Polyethylene terephthalate (PET)</a:t>
            </a:r>
          </a:p>
          <a:p>
            <a:r>
              <a:rPr lang="en-US" sz="1323" dirty="0">
                <a:solidFill>
                  <a:srgbClr val="0070C0"/>
                </a:solidFill>
              </a:rPr>
              <a:t>polypropylene(PP)</a:t>
            </a:r>
          </a:p>
          <a:p>
            <a:r>
              <a:rPr lang="en-US" sz="1323" dirty="0">
                <a:solidFill>
                  <a:srgbClr val="0070C0"/>
                </a:solidFill>
              </a:rPr>
              <a:t>polyethylene (PE)</a:t>
            </a:r>
          </a:p>
          <a:p>
            <a:r>
              <a:rPr lang="en-US" sz="1323" dirty="0">
                <a:solidFill>
                  <a:srgbClr val="0070C0"/>
                </a:solidFill>
              </a:rPr>
              <a:t>polystyrene (PS)</a:t>
            </a:r>
          </a:p>
          <a:p>
            <a:r>
              <a:rPr lang="en-US" sz="1323" dirty="0">
                <a:solidFill>
                  <a:srgbClr val="0070C0"/>
                </a:solidFill>
              </a:rPr>
              <a:t>cellophane (CP)</a:t>
            </a:r>
          </a:p>
          <a:p>
            <a:r>
              <a:rPr lang="en-US" sz="1323" dirty="0">
                <a:solidFill>
                  <a:srgbClr val="0070C0"/>
                </a:solidFill>
              </a:rPr>
              <a:t>polyvinyl chloride (PVC)</a:t>
            </a:r>
          </a:p>
          <a:p>
            <a:r>
              <a:rPr lang="en-US" sz="1323" dirty="0">
                <a:solidFill>
                  <a:srgbClr val="0070C0"/>
                </a:solidFill>
              </a:rPr>
              <a:t>polyamide (PA)</a:t>
            </a:r>
          </a:p>
          <a:p>
            <a:r>
              <a:rPr lang="en-US" sz="1323" dirty="0">
                <a:solidFill>
                  <a:srgbClr val="0070C0"/>
                </a:solidFill>
              </a:rPr>
              <a:t>expanded polystyrene (EPS)</a:t>
            </a:r>
          </a:p>
        </p:txBody>
      </p:sp>
      <p:sp>
        <p:nvSpPr>
          <p:cNvPr id="8" name="Rettangolo 7">
            <a:extLst>
              <a:ext uri="{FF2B5EF4-FFF2-40B4-BE49-F238E27FC236}">
                <a16:creationId xmlns:a16="http://schemas.microsoft.com/office/drawing/2014/main" id="{3AFBC14A-610F-69E8-AF0B-222C5CFBFA21}"/>
              </a:ext>
            </a:extLst>
          </p:cNvPr>
          <p:cNvSpPr/>
          <p:nvPr/>
        </p:nvSpPr>
        <p:spPr>
          <a:xfrm>
            <a:off x="6379888"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48D9CD08-F47A-349F-DE38-1A17BCDAF88F}"/>
              </a:ext>
            </a:extLst>
          </p:cNvPr>
          <p:cNvPicPr>
            <a:picLocks noChangeAspect="1"/>
          </p:cNvPicPr>
          <p:nvPr/>
        </p:nvPicPr>
        <p:blipFill>
          <a:blip r:embed="rId5"/>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112955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EC54BDFB-2F8E-49E5-88E5-DA29AD22D323}"/>
              </a:ext>
            </a:extLst>
          </p:cNvPr>
          <p:cNvGraphicFramePr/>
          <p:nvPr/>
        </p:nvGraphicFramePr>
        <p:xfrm>
          <a:off x="389909" y="1511011"/>
          <a:ext cx="5263136" cy="2785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0A4D12DD-FACF-43E2-AE37-242F7B407BCA}"/>
              </a:ext>
            </a:extLst>
          </p:cNvPr>
          <p:cNvSpPr txBox="1"/>
          <p:nvPr/>
        </p:nvSpPr>
        <p:spPr>
          <a:xfrm>
            <a:off x="389909" y="667962"/>
            <a:ext cx="4284566" cy="397673"/>
          </a:xfrm>
          <a:prstGeom prst="rect">
            <a:avLst/>
          </a:prstGeom>
          <a:noFill/>
        </p:spPr>
        <p:txBody>
          <a:bodyPr wrap="square">
            <a:spAutoFit/>
          </a:bodyPr>
          <a:lstStyle/>
          <a:p>
            <a:r>
              <a:rPr lang="en-US" sz="1984" b="1" dirty="0">
                <a:solidFill>
                  <a:srgbClr val="0070C0"/>
                </a:solidFill>
              </a:rPr>
              <a:t>Studio di </a:t>
            </a:r>
            <a:r>
              <a:rPr lang="en-US" sz="1984" b="1" dirty="0" err="1">
                <a:solidFill>
                  <a:srgbClr val="0070C0"/>
                </a:solidFill>
              </a:rPr>
              <a:t>processi</a:t>
            </a:r>
            <a:r>
              <a:rPr lang="en-US" sz="1984" b="1" dirty="0">
                <a:solidFill>
                  <a:srgbClr val="0070C0"/>
                </a:solidFill>
              </a:rPr>
              <a:t> </a:t>
            </a:r>
            <a:r>
              <a:rPr lang="en-US" sz="1984" b="1" dirty="0" err="1">
                <a:solidFill>
                  <a:srgbClr val="0070C0"/>
                </a:solidFill>
              </a:rPr>
              <a:t>degradativi</a:t>
            </a:r>
            <a:endParaRPr lang="it-IT" sz="1984" b="1" dirty="0">
              <a:solidFill>
                <a:srgbClr val="0070C0"/>
              </a:solidFill>
            </a:endParaRPr>
          </a:p>
        </p:txBody>
      </p:sp>
      <p:sp>
        <p:nvSpPr>
          <p:cNvPr id="7" name="CasellaDiTesto 6">
            <a:extLst>
              <a:ext uri="{FF2B5EF4-FFF2-40B4-BE49-F238E27FC236}">
                <a16:creationId xmlns:a16="http://schemas.microsoft.com/office/drawing/2014/main" id="{F8375551-BD06-4A9E-83D4-990FD9A4A886}"/>
              </a:ext>
            </a:extLst>
          </p:cNvPr>
          <p:cNvSpPr txBox="1"/>
          <p:nvPr/>
        </p:nvSpPr>
        <p:spPr>
          <a:xfrm>
            <a:off x="5633800" y="1957900"/>
            <a:ext cx="4333100" cy="3158365"/>
          </a:xfrm>
          <a:prstGeom prst="rect">
            <a:avLst/>
          </a:prstGeom>
          <a:noFill/>
        </p:spPr>
        <p:txBody>
          <a:bodyPr wrap="square">
            <a:spAutoFit/>
          </a:bodyPr>
          <a:lstStyle/>
          <a:p>
            <a:pPr marL="236258" indent="-236258" algn="just">
              <a:lnSpc>
                <a:spcPct val="107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Calibri" panose="020F0502020204030204" pitchFamily="34" charset="0"/>
                <a:cs typeface="Calibri" panose="020F0502020204030204" pitchFamily="34" charset="0"/>
              </a:rPr>
              <a:t>Analisi morfologiche e spettroscopiche consentono di avere informazioni sui processi degradativi subiti dalle plastiche.</a:t>
            </a:r>
          </a:p>
          <a:p>
            <a:pPr marL="236258" indent="-236258" algn="just">
              <a:lnSpc>
                <a:spcPct val="107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Calibri" panose="020F0502020204030204" pitchFamily="34" charset="0"/>
                <a:cs typeface="Calibri" panose="020F0502020204030204" pitchFamily="34" charset="0"/>
              </a:rPr>
              <a:t>Campioni costituiti da polietilentereftalato (PET) e da polistirene (PS) hanno subito processi degradativi chimico-fisici trascurabili;</a:t>
            </a:r>
          </a:p>
          <a:p>
            <a:pPr marL="236258" indent="-236258" algn="just">
              <a:lnSpc>
                <a:spcPct val="107000"/>
              </a:lnSpc>
              <a:spcAft>
                <a:spcPts val="661"/>
              </a:spcAft>
              <a:buFont typeface="Arial" panose="020B0604020202020204" pitchFamily="34" charset="0"/>
              <a:buChar char="•"/>
            </a:pPr>
            <a:r>
              <a:rPr lang="it-IT" sz="1600" dirty="0">
                <a:solidFill>
                  <a:srgbClr val="0070C0"/>
                </a:solidFill>
                <a:latin typeface="Calibri" panose="020F0502020204030204" pitchFamily="34" charset="0"/>
                <a:ea typeface="Calibri" panose="020F0502020204030204" pitchFamily="34" charset="0"/>
                <a:cs typeface="Calibri" panose="020F0502020204030204" pitchFamily="34" charset="0"/>
              </a:rPr>
              <a:t>Le poliolefine, PE e PP, subiscono evidenti fenomeni di degradazione. Le analisi effettuate forniscono informazioni sulla tipologia e sul grado di avanzamento del processo degradativo.</a:t>
            </a:r>
          </a:p>
        </p:txBody>
      </p:sp>
      <p:grpSp>
        <p:nvGrpSpPr>
          <p:cNvPr id="8" name="Gruppo 7">
            <a:extLst>
              <a:ext uri="{FF2B5EF4-FFF2-40B4-BE49-F238E27FC236}">
                <a16:creationId xmlns:a16="http://schemas.microsoft.com/office/drawing/2014/main" id="{D7A6648C-8FC7-4863-B1D4-0DD90B1F3F8D}"/>
              </a:ext>
            </a:extLst>
          </p:cNvPr>
          <p:cNvGrpSpPr/>
          <p:nvPr/>
        </p:nvGrpSpPr>
        <p:grpSpPr>
          <a:xfrm>
            <a:off x="6616034" y="5209946"/>
            <a:ext cx="3370111" cy="374883"/>
            <a:chOff x="8020227" y="5756097"/>
            <a:chExt cx="4075977" cy="453402"/>
          </a:xfrm>
        </p:grpSpPr>
        <p:grpSp>
          <p:nvGrpSpPr>
            <p:cNvPr id="9" name="Gruppo 8">
              <a:extLst>
                <a:ext uri="{FF2B5EF4-FFF2-40B4-BE49-F238E27FC236}">
                  <a16:creationId xmlns:a16="http://schemas.microsoft.com/office/drawing/2014/main" id="{4188DE93-2BC3-438D-8735-08B46620B2C4}"/>
                </a:ext>
              </a:extLst>
            </p:cNvPr>
            <p:cNvGrpSpPr/>
            <p:nvPr/>
          </p:nvGrpSpPr>
          <p:grpSpPr>
            <a:xfrm>
              <a:off x="9079156" y="5756097"/>
              <a:ext cx="755181" cy="453402"/>
              <a:chOff x="9374908" y="5369068"/>
              <a:chExt cx="840509" cy="489527"/>
            </a:xfrm>
          </p:grpSpPr>
          <p:sp>
            <p:nvSpPr>
              <p:cNvPr id="23" name="Rettangolo 22">
                <a:extLst>
                  <a:ext uri="{FF2B5EF4-FFF2-40B4-BE49-F238E27FC236}">
                    <a16:creationId xmlns:a16="http://schemas.microsoft.com/office/drawing/2014/main" id="{1002BF97-5A1D-4602-80BF-547BB55E88E6}"/>
                  </a:ext>
                </a:extLst>
              </p:cNvPr>
              <p:cNvSpPr/>
              <p:nvPr/>
            </p:nvSpPr>
            <p:spPr>
              <a:xfrm>
                <a:off x="9374908" y="5369068"/>
                <a:ext cx="840509" cy="489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pic>
            <p:nvPicPr>
              <p:cNvPr id="24" name="Immagine 23">
                <a:extLst>
                  <a:ext uri="{FF2B5EF4-FFF2-40B4-BE49-F238E27FC236}">
                    <a16:creationId xmlns:a16="http://schemas.microsoft.com/office/drawing/2014/main" id="{63B1EC77-E47D-471E-8BD8-B488AB024F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4712" y="5396777"/>
                <a:ext cx="660900" cy="434109"/>
              </a:xfrm>
              <a:prstGeom prst="rect">
                <a:avLst/>
              </a:prstGeom>
            </p:spPr>
          </p:pic>
        </p:grpSp>
        <p:grpSp>
          <p:nvGrpSpPr>
            <p:cNvPr id="10" name="Gruppo 9">
              <a:extLst>
                <a:ext uri="{FF2B5EF4-FFF2-40B4-BE49-F238E27FC236}">
                  <a16:creationId xmlns:a16="http://schemas.microsoft.com/office/drawing/2014/main" id="{38EB0B9E-3E4A-40AF-BF89-62096000DBA4}"/>
                </a:ext>
              </a:extLst>
            </p:cNvPr>
            <p:cNvGrpSpPr/>
            <p:nvPr/>
          </p:nvGrpSpPr>
          <p:grpSpPr>
            <a:xfrm>
              <a:off x="9834336" y="5756097"/>
              <a:ext cx="501009" cy="453402"/>
              <a:chOff x="10215417" y="5527435"/>
              <a:chExt cx="501009" cy="453402"/>
            </a:xfrm>
          </p:grpSpPr>
          <p:pic>
            <p:nvPicPr>
              <p:cNvPr id="21" name="Immagine 20">
                <a:extLst>
                  <a:ext uri="{FF2B5EF4-FFF2-40B4-BE49-F238E27FC236}">
                    <a16:creationId xmlns:a16="http://schemas.microsoft.com/office/drawing/2014/main" id="{351C3804-67CC-4BE2-879F-3BCF93B54A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0881"/>
              <a:stretch/>
            </p:blipFill>
            <p:spPr>
              <a:xfrm>
                <a:off x="10267659" y="5546596"/>
                <a:ext cx="396524" cy="415080"/>
              </a:xfrm>
              <a:prstGeom prst="rect">
                <a:avLst/>
              </a:prstGeom>
            </p:spPr>
          </p:pic>
          <p:sp>
            <p:nvSpPr>
              <p:cNvPr id="22" name="Rettangolo 21">
                <a:extLst>
                  <a:ext uri="{FF2B5EF4-FFF2-40B4-BE49-F238E27FC236}">
                    <a16:creationId xmlns:a16="http://schemas.microsoft.com/office/drawing/2014/main" id="{79683227-73CD-48D6-A811-C8D04BFC2003}"/>
                  </a:ext>
                </a:extLst>
              </p:cNvPr>
              <p:cNvSpPr/>
              <p:nvPr/>
            </p:nvSpPr>
            <p:spPr>
              <a:xfrm>
                <a:off x="10215417" y="5527435"/>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1" name="Gruppo 10">
              <a:extLst>
                <a:ext uri="{FF2B5EF4-FFF2-40B4-BE49-F238E27FC236}">
                  <a16:creationId xmlns:a16="http://schemas.microsoft.com/office/drawing/2014/main" id="{DE793A7C-2395-448A-B7CC-1F5BCDC26A0A}"/>
                </a:ext>
              </a:extLst>
            </p:cNvPr>
            <p:cNvGrpSpPr/>
            <p:nvPr/>
          </p:nvGrpSpPr>
          <p:grpSpPr>
            <a:xfrm>
              <a:off x="10335343" y="5756097"/>
              <a:ext cx="755181" cy="453402"/>
              <a:chOff x="10716424" y="5514109"/>
              <a:chExt cx="755181" cy="453402"/>
            </a:xfrm>
          </p:grpSpPr>
          <p:pic>
            <p:nvPicPr>
              <p:cNvPr id="19" name="Picture 2" descr="Risultati immagini per IREOS S.p.A.">
                <a:extLst>
                  <a:ext uri="{FF2B5EF4-FFF2-40B4-BE49-F238E27FC236}">
                    <a16:creationId xmlns:a16="http://schemas.microsoft.com/office/drawing/2014/main" id="{A8745FC9-9143-48E6-9E5D-F63D0A791AC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4631" y="5610487"/>
                <a:ext cx="678766" cy="260646"/>
              </a:xfrm>
              <a:prstGeom prst="rect">
                <a:avLst/>
              </a:prstGeom>
              <a:noFill/>
              <a:extLst>
                <a:ext uri="{909E8E84-426E-40DD-AFC4-6F175D3DCCD1}">
                  <a14:hiddenFill xmlns:a14="http://schemas.microsoft.com/office/drawing/2010/main">
                    <a:solidFill>
                      <a:srgbClr val="FFFFFF"/>
                    </a:solidFill>
                  </a14:hiddenFill>
                </a:ext>
              </a:extLst>
            </p:spPr>
          </p:pic>
          <p:sp>
            <p:nvSpPr>
              <p:cNvPr id="20" name="Rettangolo 19">
                <a:extLst>
                  <a:ext uri="{FF2B5EF4-FFF2-40B4-BE49-F238E27FC236}">
                    <a16:creationId xmlns:a16="http://schemas.microsoft.com/office/drawing/2014/main" id="{4E7695C0-1929-4202-B894-D7722BE1A901}"/>
                  </a:ext>
                </a:extLst>
              </p:cNvPr>
              <p:cNvSpPr/>
              <p:nvPr/>
            </p:nvSpPr>
            <p:spPr>
              <a:xfrm>
                <a:off x="10716424" y="5514109"/>
                <a:ext cx="755181"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2" name="Gruppo 11">
              <a:extLst>
                <a:ext uri="{FF2B5EF4-FFF2-40B4-BE49-F238E27FC236}">
                  <a16:creationId xmlns:a16="http://schemas.microsoft.com/office/drawing/2014/main" id="{77BB9D6C-E2F2-480E-9714-563429BEB606}"/>
                </a:ext>
              </a:extLst>
            </p:cNvPr>
            <p:cNvGrpSpPr/>
            <p:nvPr/>
          </p:nvGrpSpPr>
          <p:grpSpPr>
            <a:xfrm>
              <a:off x="11090521" y="5756097"/>
              <a:ext cx="501009" cy="453402"/>
              <a:chOff x="10399105" y="5480219"/>
              <a:chExt cx="501009" cy="453402"/>
            </a:xfrm>
          </p:grpSpPr>
          <p:pic>
            <p:nvPicPr>
              <p:cNvPr id="17" name="Picture 4" descr="Risultati immagini per unibs logo">
                <a:extLst>
                  <a:ext uri="{FF2B5EF4-FFF2-40B4-BE49-F238E27FC236}">
                    <a16:creationId xmlns:a16="http://schemas.microsoft.com/office/drawing/2014/main" id="{2255CA22-3743-40A5-98A1-C679D5BD90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35025" y="5493051"/>
                <a:ext cx="429169" cy="427738"/>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a:extLst>
                  <a:ext uri="{FF2B5EF4-FFF2-40B4-BE49-F238E27FC236}">
                    <a16:creationId xmlns:a16="http://schemas.microsoft.com/office/drawing/2014/main" id="{4826C05E-E30D-4E46-9E73-2541862B3997}"/>
                  </a:ext>
                </a:extLst>
              </p:cNvPr>
              <p:cNvSpPr/>
              <p:nvPr/>
            </p:nvSpPr>
            <p:spPr>
              <a:xfrm>
                <a:off x="10399105" y="5480219"/>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3" name="Gruppo 12">
              <a:extLst>
                <a:ext uri="{FF2B5EF4-FFF2-40B4-BE49-F238E27FC236}">
                  <a16:creationId xmlns:a16="http://schemas.microsoft.com/office/drawing/2014/main" id="{8BC86434-C3F0-40DD-9B50-2371F98988FB}"/>
                </a:ext>
              </a:extLst>
            </p:cNvPr>
            <p:cNvGrpSpPr/>
            <p:nvPr/>
          </p:nvGrpSpPr>
          <p:grpSpPr>
            <a:xfrm>
              <a:off x="11595195" y="5756097"/>
              <a:ext cx="501009" cy="453402"/>
              <a:chOff x="10903779" y="5480219"/>
              <a:chExt cx="501009" cy="453402"/>
            </a:xfrm>
          </p:grpSpPr>
          <p:pic>
            <p:nvPicPr>
              <p:cNvPr id="15" name="Picture 6" descr="Risultati immagini per unimol logo">
                <a:extLst>
                  <a:ext uri="{FF2B5EF4-FFF2-40B4-BE49-F238E27FC236}">
                    <a16:creationId xmlns:a16="http://schemas.microsoft.com/office/drawing/2014/main" id="{9CEE3383-EBEA-444C-8A43-7284591812E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312" r="23196"/>
              <a:stretch/>
            </p:blipFill>
            <p:spPr bwMode="auto">
              <a:xfrm>
                <a:off x="10927054" y="5495548"/>
                <a:ext cx="454459" cy="422745"/>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a:extLst>
                  <a:ext uri="{FF2B5EF4-FFF2-40B4-BE49-F238E27FC236}">
                    <a16:creationId xmlns:a16="http://schemas.microsoft.com/office/drawing/2014/main" id="{BF233203-F5BC-4CFB-A4F4-C3F64DAD7F58}"/>
                  </a:ext>
                </a:extLst>
              </p:cNvPr>
              <p:cNvSpPr/>
              <p:nvPr/>
            </p:nvSpPr>
            <p:spPr>
              <a:xfrm>
                <a:off x="10903779" y="5480219"/>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sp>
          <p:nvSpPr>
            <p:cNvPr id="14" name="Rettangolo 13">
              <a:extLst>
                <a:ext uri="{FF2B5EF4-FFF2-40B4-BE49-F238E27FC236}">
                  <a16:creationId xmlns:a16="http://schemas.microsoft.com/office/drawing/2014/main" id="{16F0696C-72F0-455A-8429-006E5430880E}"/>
                </a:ext>
              </a:extLst>
            </p:cNvPr>
            <p:cNvSpPr/>
            <p:nvPr/>
          </p:nvSpPr>
          <p:spPr>
            <a:xfrm>
              <a:off x="8020227" y="5756097"/>
              <a:ext cx="1010093" cy="4534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r>
                <a:rPr lang="it-IT" sz="1488" b="1" i="1" dirty="0">
                  <a:solidFill>
                    <a:prstClr val="white"/>
                  </a:solidFill>
                  <a:latin typeface="Calibri" panose="020F0502020204030204"/>
                  <a:cs typeface="Microsoft Sans Serif" panose="020B0604020202020204" pitchFamily="34" charset="0"/>
                </a:rPr>
                <a:t>SIRIMAP</a:t>
              </a:r>
              <a:endParaRPr lang="it-IT" sz="1158" i="1" dirty="0">
                <a:solidFill>
                  <a:prstClr val="white"/>
                </a:solidFill>
                <a:latin typeface="Calibri" panose="020F0502020204030204"/>
              </a:endParaRPr>
            </a:p>
          </p:txBody>
        </p:sp>
      </p:grpSp>
      <p:sp>
        <p:nvSpPr>
          <p:cNvPr id="25" name="Rettangolo 24">
            <a:extLst>
              <a:ext uri="{FF2B5EF4-FFF2-40B4-BE49-F238E27FC236}">
                <a16:creationId xmlns:a16="http://schemas.microsoft.com/office/drawing/2014/main" id="{537A5E26-C910-DC59-295E-E8045C6A7EB8}"/>
              </a:ext>
            </a:extLst>
          </p:cNvPr>
          <p:cNvSpPr/>
          <p:nvPr/>
        </p:nvSpPr>
        <p:spPr>
          <a:xfrm>
            <a:off x="6379888"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a:extLst>
              <a:ext uri="{FF2B5EF4-FFF2-40B4-BE49-F238E27FC236}">
                <a16:creationId xmlns:a16="http://schemas.microsoft.com/office/drawing/2014/main" id="{2649CE84-7E75-FF0E-AB93-18BCA1DE315D}"/>
              </a:ext>
            </a:extLst>
          </p:cNvPr>
          <p:cNvPicPr>
            <a:picLocks noChangeAspect="1"/>
          </p:cNvPicPr>
          <p:nvPr/>
        </p:nvPicPr>
        <p:blipFill>
          <a:blip r:embed="rId1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414201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322579" y="802530"/>
            <a:ext cx="4123297" cy="3293209"/>
          </a:xfrm>
          <a:prstGeom prst="rect">
            <a:avLst/>
          </a:prstGeom>
          <a:noFill/>
        </p:spPr>
        <p:txBody>
          <a:bodyPr wrap="square" rtlCol="0">
            <a:spAutoFit/>
          </a:bodyPr>
          <a:lstStyle/>
          <a:p>
            <a:r>
              <a:rPr lang="it-IT" sz="1600" b="1" dirty="0">
                <a:solidFill>
                  <a:srgbClr val="0070C0"/>
                </a:solidFill>
                <a:latin typeface="Calibri" panose="020F0502020204030204" pitchFamily="34" charset="0"/>
                <a:cs typeface="Calibri" panose="020F0502020204030204" pitchFamily="34" charset="0"/>
              </a:rPr>
              <a:t>Firme spettrali mediante caratterizzazione spettroscopica NIR </a:t>
            </a:r>
          </a:p>
          <a:p>
            <a:r>
              <a:rPr lang="it-IT" sz="1600" dirty="0">
                <a:solidFill>
                  <a:srgbClr val="0070C0"/>
                </a:solidFill>
                <a:latin typeface="Calibri" panose="020F0502020204030204" pitchFamily="34" charset="0"/>
                <a:cs typeface="Calibri" panose="020F0502020204030204" pitchFamily="34" charset="0"/>
              </a:rPr>
              <a:t>Sono  state effettuate misure di riflettività nel range 350-1750 nm sui campioni modello e sulle plastiche da rifiuto con l’obiettivo di studiare  gli effetti sulle firme spettrali dei seguenti parametri:</a:t>
            </a:r>
          </a:p>
          <a:p>
            <a:pPr marL="283510" indent="-283510">
              <a:buFont typeface="Arial" pitchFamily="34" charset="0"/>
              <a:buChar char="•"/>
            </a:pPr>
            <a:r>
              <a:rPr lang="it-IT" sz="1600" dirty="0">
                <a:solidFill>
                  <a:srgbClr val="0070C0"/>
                </a:solidFill>
                <a:latin typeface="Calibri" panose="020F0502020204030204" pitchFamily="34" charset="0"/>
                <a:cs typeface="Calibri" panose="020F0502020204030204" pitchFamily="34" charset="0"/>
              </a:rPr>
              <a:t>forma (granuli, scaglie, piattine) e dimensioni  dei campioni</a:t>
            </a:r>
          </a:p>
          <a:p>
            <a:pPr marL="283510" indent="-283510">
              <a:buFont typeface="Arial" pitchFamily="34" charset="0"/>
              <a:buChar char="•"/>
            </a:pPr>
            <a:r>
              <a:rPr lang="it-IT" sz="1600" dirty="0">
                <a:solidFill>
                  <a:srgbClr val="0070C0"/>
                </a:solidFill>
                <a:latin typeface="Calibri" panose="020F0502020204030204" pitchFamily="34" charset="0"/>
                <a:cs typeface="Calibri" panose="020F0502020204030204" pitchFamily="34" charset="0"/>
              </a:rPr>
              <a:t>Colorazione e presenza di additivi</a:t>
            </a:r>
          </a:p>
          <a:p>
            <a:pPr marL="283510" indent="-283510">
              <a:buFont typeface="Arial" pitchFamily="34" charset="0"/>
              <a:buChar char="•"/>
            </a:pPr>
            <a:r>
              <a:rPr lang="it-IT" sz="1600" dirty="0">
                <a:solidFill>
                  <a:srgbClr val="0070C0"/>
                </a:solidFill>
                <a:latin typeface="Calibri" panose="020F0502020204030204" pitchFamily="34" charset="0"/>
                <a:cs typeface="Calibri" panose="020F0502020204030204" pitchFamily="34" charset="0"/>
              </a:rPr>
              <a:t>Effetto di degradazione chimico-fisico delle superfici </a:t>
            </a:r>
          </a:p>
          <a:p>
            <a:endParaRPr lang="it-IT" sz="1600" b="1" dirty="0">
              <a:solidFill>
                <a:srgbClr val="0070C0"/>
              </a:solidFill>
              <a:latin typeface="Calibri" panose="020F0502020204030204" pitchFamily="34" charset="0"/>
              <a:cs typeface="Calibri" panose="020F0502020204030204" pitchFamily="34" charset="0"/>
            </a:endParaRPr>
          </a:p>
        </p:txBody>
      </p:sp>
      <p:grpSp>
        <p:nvGrpSpPr>
          <p:cNvPr id="7" name="Gruppo 6">
            <a:extLst>
              <a:ext uri="{FF2B5EF4-FFF2-40B4-BE49-F238E27FC236}">
                <a16:creationId xmlns:a16="http://schemas.microsoft.com/office/drawing/2014/main" id="{31E02543-BDAF-4B0C-8A6E-7644009553F1}"/>
              </a:ext>
            </a:extLst>
          </p:cNvPr>
          <p:cNvGrpSpPr/>
          <p:nvPr/>
        </p:nvGrpSpPr>
        <p:grpSpPr>
          <a:xfrm>
            <a:off x="6616034" y="5209946"/>
            <a:ext cx="3370111" cy="374883"/>
            <a:chOff x="8020227" y="5756097"/>
            <a:chExt cx="4075977" cy="453402"/>
          </a:xfrm>
        </p:grpSpPr>
        <p:grpSp>
          <p:nvGrpSpPr>
            <p:cNvPr id="8" name="Gruppo 7">
              <a:extLst>
                <a:ext uri="{FF2B5EF4-FFF2-40B4-BE49-F238E27FC236}">
                  <a16:creationId xmlns:a16="http://schemas.microsoft.com/office/drawing/2014/main" id="{75C47A64-FA0D-4823-92BD-6E2A592DB02F}"/>
                </a:ext>
              </a:extLst>
            </p:cNvPr>
            <p:cNvGrpSpPr/>
            <p:nvPr/>
          </p:nvGrpSpPr>
          <p:grpSpPr>
            <a:xfrm>
              <a:off x="9079156" y="5756097"/>
              <a:ext cx="755181" cy="453402"/>
              <a:chOff x="9374908" y="5369068"/>
              <a:chExt cx="840509" cy="489527"/>
            </a:xfrm>
          </p:grpSpPr>
          <p:sp>
            <p:nvSpPr>
              <p:cNvPr id="27" name="Rettangolo 26">
                <a:extLst>
                  <a:ext uri="{FF2B5EF4-FFF2-40B4-BE49-F238E27FC236}">
                    <a16:creationId xmlns:a16="http://schemas.microsoft.com/office/drawing/2014/main" id="{2B19964A-41CA-4202-9AFF-E594EA794741}"/>
                  </a:ext>
                </a:extLst>
              </p:cNvPr>
              <p:cNvSpPr/>
              <p:nvPr/>
            </p:nvSpPr>
            <p:spPr>
              <a:xfrm>
                <a:off x="9374908" y="5369068"/>
                <a:ext cx="840509" cy="489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pic>
            <p:nvPicPr>
              <p:cNvPr id="28" name="Immagine 27">
                <a:extLst>
                  <a:ext uri="{FF2B5EF4-FFF2-40B4-BE49-F238E27FC236}">
                    <a16:creationId xmlns:a16="http://schemas.microsoft.com/office/drawing/2014/main" id="{53625B6E-F746-4F41-9633-4DD77FC08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712" y="5396777"/>
                <a:ext cx="660900" cy="434109"/>
              </a:xfrm>
              <a:prstGeom prst="rect">
                <a:avLst/>
              </a:prstGeom>
            </p:spPr>
          </p:pic>
        </p:grpSp>
        <p:grpSp>
          <p:nvGrpSpPr>
            <p:cNvPr id="14" name="Gruppo 13">
              <a:extLst>
                <a:ext uri="{FF2B5EF4-FFF2-40B4-BE49-F238E27FC236}">
                  <a16:creationId xmlns:a16="http://schemas.microsoft.com/office/drawing/2014/main" id="{A9DC573D-C359-42AC-8D6D-870CBABEE847}"/>
                </a:ext>
              </a:extLst>
            </p:cNvPr>
            <p:cNvGrpSpPr/>
            <p:nvPr/>
          </p:nvGrpSpPr>
          <p:grpSpPr>
            <a:xfrm>
              <a:off x="9834336" y="5756097"/>
              <a:ext cx="501009" cy="453402"/>
              <a:chOff x="10215417" y="5527435"/>
              <a:chExt cx="501009" cy="453402"/>
            </a:xfrm>
          </p:grpSpPr>
          <p:pic>
            <p:nvPicPr>
              <p:cNvPr id="25" name="Immagine 24">
                <a:extLst>
                  <a:ext uri="{FF2B5EF4-FFF2-40B4-BE49-F238E27FC236}">
                    <a16:creationId xmlns:a16="http://schemas.microsoft.com/office/drawing/2014/main" id="{2D80E4CE-746D-48DF-95BC-17F5844B9B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0881"/>
              <a:stretch/>
            </p:blipFill>
            <p:spPr>
              <a:xfrm>
                <a:off x="10267659" y="5546596"/>
                <a:ext cx="396524" cy="415080"/>
              </a:xfrm>
              <a:prstGeom prst="rect">
                <a:avLst/>
              </a:prstGeom>
            </p:spPr>
          </p:pic>
          <p:sp>
            <p:nvSpPr>
              <p:cNvPr id="26" name="Rettangolo 25">
                <a:extLst>
                  <a:ext uri="{FF2B5EF4-FFF2-40B4-BE49-F238E27FC236}">
                    <a16:creationId xmlns:a16="http://schemas.microsoft.com/office/drawing/2014/main" id="{A090C702-4F15-4507-9D2B-EE7AA4172387}"/>
                  </a:ext>
                </a:extLst>
              </p:cNvPr>
              <p:cNvSpPr/>
              <p:nvPr/>
            </p:nvSpPr>
            <p:spPr>
              <a:xfrm>
                <a:off x="10215417" y="5527435"/>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5" name="Gruppo 14">
              <a:extLst>
                <a:ext uri="{FF2B5EF4-FFF2-40B4-BE49-F238E27FC236}">
                  <a16:creationId xmlns:a16="http://schemas.microsoft.com/office/drawing/2014/main" id="{DDD8EED5-89EF-46A7-BEF5-9CB867B781E1}"/>
                </a:ext>
              </a:extLst>
            </p:cNvPr>
            <p:cNvGrpSpPr/>
            <p:nvPr/>
          </p:nvGrpSpPr>
          <p:grpSpPr>
            <a:xfrm>
              <a:off x="10335343" y="5756097"/>
              <a:ext cx="755181" cy="453402"/>
              <a:chOff x="10716424" y="5514109"/>
              <a:chExt cx="755181" cy="453402"/>
            </a:xfrm>
          </p:grpSpPr>
          <p:pic>
            <p:nvPicPr>
              <p:cNvPr id="23" name="Picture 2" descr="Risultati immagini per IREOS S.p.A.">
                <a:extLst>
                  <a:ext uri="{FF2B5EF4-FFF2-40B4-BE49-F238E27FC236}">
                    <a16:creationId xmlns:a16="http://schemas.microsoft.com/office/drawing/2014/main" id="{F79FD3A2-2B1F-4AB9-8D35-A0918B8CE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4631" y="5610487"/>
                <a:ext cx="678766" cy="260646"/>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23">
                <a:extLst>
                  <a:ext uri="{FF2B5EF4-FFF2-40B4-BE49-F238E27FC236}">
                    <a16:creationId xmlns:a16="http://schemas.microsoft.com/office/drawing/2014/main" id="{47296CAD-02BE-4752-B09A-34827DAED482}"/>
                  </a:ext>
                </a:extLst>
              </p:cNvPr>
              <p:cNvSpPr/>
              <p:nvPr/>
            </p:nvSpPr>
            <p:spPr>
              <a:xfrm>
                <a:off x="10716424" y="5514109"/>
                <a:ext cx="755181"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6" name="Gruppo 15">
              <a:extLst>
                <a:ext uri="{FF2B5EF4-FFF2-40B4-BE49-F238E27FC236}">
                  <a16:creationId xmlns:a16="http://schemas.microsoft.com/office/drawing/2014/main" id="{4C8F0792-3878-4907-BE91-93BF63D385AD}"/>
                </a:ext>
              </a:extLst>
            </p:cNvPr>
            <p:cNvGrpSpPr/>
            <p:nvPr/>
          </p:nvGrpSpPr>
          <p:grpSpPr>
            <a:xfrm>
              <a:off x="11090521" y="5756097"/>
              <a:ext cx="501009" cy="453402"/>
              <a:chOff x="10399105" y="5480219"/>
              <a:chExt cx="501009" cy="453402"/>
            </a:xfrm>
          </p:grpSpPr>
          <p:pic>
            <p:nvPicPr>
              <p:cNvPr id="21" name="Picture 4" descr="Risultati immagini per unibs logo">
                <a:extLst>
                  <a:ext uri="{FF2B5EF4-FFF2-40B4-BE49-F238E27FC236}">
                    <a16:creationId xmlns:a16="http://schemas.microsoft.com/office/drawing/2014/main" id="{7EAC63B6-AAA9-4BE3-8AA1-911711D84C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5025" y="5493051"/>
                <a:ext cx="429169" cy="427738"/>
              </a:xfrm>
              <a:prstGeom prst="rect">
                <a:avLst/>
              </a:prstGeom>
              <a:noFill/>
              <a:extLst>
                <a:ext uri="{909E8E84-426E-40DD-AFC4-6F175D3DCCD1}">
                  <a14:hiddenFill xmlns:a14="http://schemas.microsoft.com/office/drawing/2010/main">
                    <a:solidFill>
                      <a:srgbClr val="FFFFFF"/>
                    </a:solidFill>
                  </a14:hiddenFill>
                </a:ext>
              </a:extLst>
            </p:spPr>
          </p:pic>
          <p:sp>
            <p:nvSpPr>
              <p:cNvPr id="22" name="Rettangolo 21">
                <a:extLst>
                  <a:ext uri="{FF2B5EF4-FFF2-40B4-BE49-F238E27FC236}">
                    <a16:creationId xmlns:a16="http://schemas.microsoft.com/office/drawing/2014/main" id="{78373C6C-697C-4B74-870E-5E74D06F176B}"/>
                  </a:ext>
                </a:extLst>
              </p:cNvPr>
              <p:cNvSpPr/>
              <p:nvPr/>
            </p:nvSpPr>
            <p:spPr>
              <a:xfrm>
                <a:off x="10399105" y="5480219"/>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grpSp>
          <p:nvGrpSpPr>
            <p:cNvPr id="17" name="Gruppo 16">
              <a:extLst>
                <a:ext uri="{FF2B5EF4-FFF2-40B4-BE49-F238E27FC236}">
                  <a16:creationId xmlns:a16="http://schemas.microsoft.com/office/drawing/2014/main" id="{7039B2FC-F8E1-4700-AF73-3DD9E7365127}"/>
                </a:ext>
              </a:extLst>
            </p:cNvPr>
            <p:cNvGrpSpPr/>
            <p:nvPr/>
          </p:nvGrpSpPr>
          <p:grpSpPr>
            <a:xfrm>
              <a:off x="11595195" y="5756097"/>
              <a:ext cx="501009" cy="453402"/>
              <a:chOff x="10903779" y="5480219"/>
              <a:chExt cx="501009" cy="453402"/>
            </a:xfrm>
          </p:grpSpPr>
          <p:pic>
            <p:nvPicPr>
              <p:cNvPr id="19" name="Picture 6" descr="Risultati immagini per unimol logo">
                <a:extLst>
                  <a:ext uri="{FF2B5EF4-FFF2-40B4-BE49-F238E27FC236}">
                    <a16:creationId xmlns:a16="http://schemas.microsoft.com/office/drawing/2014/main" id="{B91CE8DC-53B4-456F-87D8-D791A107872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312" r="23196"/>
              <a:stretch/>
            </p:blipFill>
            <p:spPr bwMode="auto">
              <a:xfrm>
                <a:off x="10927054" y="5495548"/>
                <a:ext cx="454459" cy="422745"/>
              </a:xfrm>
              <a:prstGeom prst="rect">
                <a:avLst/>
              </a:prstGeom>
              <a:noFill/>
              <a:extLst>
                <a:ext uri="{909E8E84-426E-40DD-AFC4-6F175D3DCCD1}">
                  <a14:hiddenFill xmlns:a14="http://schemas.microsoft.com/office/drawing/2010/main">
                    <a:solidFill>
                      <a:srgbClr val="FFFFFF"/>
                    </a:solidFill>
                  </a14:hiddenFill>
                </a:ext>
              </a:extLst>
            </p:spPr>
          </p:pic>
          <p:sp>
            <p:nvSpPr>
              <p:cNvPr id="20" name="Rettangolo 19">
                <a:extLst>
                  <a:ext uri="{FF2B5EF4-FFF2-40B4-BE49-F238E27FC236}">
                    <a16:creationId xmlns:a16="http://schemas.microsoft.com/office/drawing/2014/main" id="{4E8FB53C-ADD8-4136-889B-5510221BA5B2}"/>
                  </a:ext>
                </a:extLst>
              </p:cNvPr>
              <p:cNvSpPr/>
              <p:nvPr/>
            </p:nvSpPr>
            <p:spPr>
              <a:xfrm>
                <a:off x="10903779" y="5480219"/>
                <a:ext cx="501009" cy="453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endParaRPr lang="it-IT" sz="1488">
                  <a:solidFill>
                    <a:prstClr val="white"/>
                  </a:solidFill>
                  <a:latin typeface="Calibri" panose="020F0502020204030204"/>
                </a:endParaRPr>
              </a:p>
            </p:txBody>
          </p:sp>
        </p:grpSp>
        <p:sp>
          <p:nvSpPr>
            <p:cNvPr id="18" name="Rettangolo 17">
              <a:extLst>
                <a:ext uri="{FF2B5EF4-FFF2-40B4-BE49-F238E27FC236}">
                  <a16:creationId xmlns:a16="http://schemas.microsoft.com/office/drawing/2014/main" id="{9D2830C0-5D02-43A9-9EBD-DB0AC24E4F33}"/>
                </a:ext>
              </a:extLst>
            </p:cNvPr>
            <p:cNvSpPr/>
            <p:nvPr/>
          </p:nvSpPr>
          <p:spPr>
            <a:xfrm>
              <a:off x="8020227" y="5756097"/>
              <a:ext cx="1010093" cy="4534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a:defRPr/>
              </a:pPr>
              <a:r>
                <a:rPr lang="it-IT" sz="1488" b="1" i="1" dirty="0">
                  <a:solidFill>
                    <a:prstClr val="white"/>
                  </a:solidFill>
                  <a:latin typeface="Calibri" panose="020F0502020204030204"/>
                  <a:cs typeface="Microsoft Sans Serif" panose="020B0604020202020204" pitchFamily="34" charset="0"/>
                </a:rPr>
                <a:t>SIRIMAP</a:t>
              </a:r>
              <a:endParaRPr lang="it-IT" sz="1158" i="1" dirty="0">
                <a:solidFill>
                  <a:prstClr val="white"/>
                </a:solidFill>
                <a:latin typeface="Calibri" panose="020F0502020204030204"/>
              </a:endParaRPr>
            </a:p>
          </p:txBody>
        </p:sp>
      </p:grpSp>
      <p:pic>
        <p:nvPicPr>
          <p:cNvPr id="29" name="Immagine 28">
            <a:extLst>
              <a:ext uri="{FF2B5EF4-FFF2-40B4-BE49-F238E27FC236}">
                <a16:creationId xmlns:a16="http://schemas.microsoft.com/office/drawing/2014/main" id="{6AED919A-B94E-416F-3D5F-EDB6A4EDA0D0}"/>
              </a:ext>
            </a:extLst>
          </p:cNvPr>
          <p:cNvPicPr/>
          <p:nvPr/>
        </p:nvPicPr>
        <p:blipFill>
          <a:blip r:embed="rId8"/>
          <a:stretch>
            <a:fillRect/>
          </a:stretch>
        </p:blipFill>
        <p:spPr>
          <a:xfrm>
            <a:off x="4362028" y="1273324"/>
            <a:ext cx="2818130" cy="1978660"/>
          </a:xfrm>
          <a:prstGeom prst="rect">
            <a:avLst/>
          </a:prstGeom>
          <a:noFill/>
          <a:ln cap="flat">
            <a:noFill/>
          </a:ln>
        </p:spPr>
      </p:pic>
      <p:pic>
        <p:nvPicPr>
          <p:cNvPr id="30" name="Immagine 29" descr="Immagine che contiene testo&#10;&#10;Descrizione generata automaticamente">
            <a:extLst>
              <a:ext uri="{FF2B5EF4-FFF2-40B4-BE49-F238E27FC236}">
                <a16:creationId xmlns:a16="http://schemas.microsoft.com/office/drawing/2014/main" id="{319E8CD9-72C7-3B58-9218-2B2500FEB31A}"/>
              </a:ext>
            </a:extLst>
          </p:cNvPr>
          <p:cNvPicPr>
            <a:picLocks noChangeAspect="1"/>
          </p:cNvPicPr>
          <p:nvPr/>
        </p:nvPicPr>
        <p:blipFill>
          <a:blip r:embed="rId9"/>
          <a:srcRect l="75805" t="58605" b="10698"/>
          <a:stretch>
            <a:fillRect/>
          </a:stretch>
        </p:blipFill>
        <p:spPr>
          <a:xfrm>
            <a:off x="7370537" y="1902158"/>
            <a:ext cx="1152830" cy="1093952"/>
          </a:xfrm>
          <a:prstGeom prst="rect">
            <a:avLst/>
          </a:prstGeom>
          <a:noFill/>
          <a:ln cap="flat">
            <a:noFill/>
          </a:ln>
        </p:spPr>
      </p:pic>
      <p:pic>
        <p:nvPicPr>
          <p:cNvPr id="31" name="Immagine 30">
            <a:extLst>
              <a:ext uri="{FF2B5EF4-FFF2-40B4-BE49-F238E27FC236}">
                <a16:creationId xmlns:a16="http://schemas.microsoft.com/office/drawing/2014/main" id="{19E6A75A-556C-B4B3-B21E-BC7EA892069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70537" y="3603471"/>
            <a:ext cx="1340518" cy="1576986"/>
          </a:xfrm>
          <a:prstGeom prst="rect">
            <a:avLst/>
          </a:prstGeom>
          <a:noFill/>
          <a:ln>
            <a:noFill/>
          </a:ln>
        </p:spPr>
      </p:pic>
      <p:graphicFrame>
        <p:nvGraphicFramePr>
          <p:cNvPr id="4" name="Oggetto 3">
            <a:extLst>
              <a:ext uri="{FF2B5EF4-FFF2-40B4-BE49-F238E27FC236}">
                <a16:creationId xmlns:a16="http://schemas.microsoft.com/office/drawing/2014/main" id="{CEDE7839-109F-B1A5-E463-50B2839A747F}"/>
              </a:ext>
            </a:extLst>
          </p:cNvPr>
          <p:cNvGraphicFramePr>
            <a:graphicFrameLocks noChangeAspect="1"/>
          </p:cNvGraphicFramePr>
          <p:nvPr>
            <p:extLst>
              <p:ext uri="{D42A27DB-BD31-4B8C-83A1-F6EECF244321}">
                <p14:modId xmlns:p14="http://schemas.microsoft.com/office/powerpoint/2010/main" val="155450422"/>
              </p:ext>
            </p:extLst>
          </p:nvPr>
        </p:nvGraphicFramePr>
        <p:xfrm>
          <a:off x="4475572" y="3051308"/>
          <a:ext cx="2650435" cy="2250637"/>
        </p:xfrm>
        <a:graphic>
          <a:graphicData uri="http://schemas.openxmlformats.org/presentationml/2006/ole">
            <mc:AlternateContent xmlns:mc="http://schemas.openxmlformats.org/markup-compatibility/2006">
              <mc:Choice xmlns:v="urn:schemas-microsoft-com:vml" Requires="v">
                <p:oleObj name="Graph" r:id="rId11" imgW="3246480" imgH="2797200" progId="Origin50.Graph">
                  <p:embed/>
                </p:oleObj>
              </mc:Choice>
              <mc:Fallback>
                <p:oleObj name="Graph" r:id="rId11" imgW="3246480" imgH="2797200" progId="Origin50.Graph">
                  <p:embed/>
                  <p:pic>
                    <p:nvPicPr>
                      <p:cNvPr id="4" name="Oggetto 3">
                        <a:extLst>
                          <a:ext uri="{FF2B5EF4-FFF2-40B4-BE49-F238E27FC236}">
                            <a16:creationId xmlns:a16="http://schemas.microsoft.com/office/drawing/2014/main" id="{CEDE7839-109F-B1A5-E463-50B2839A74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5572" y="3051308"/>
                        <a:ext cx="2650435" cy="2250637"/>
                      </a:xfrm>
                      <a:prstGeom prst="rect">
                        <a:avLst/>
                      </a:prstGeom>
                      <a:noFill/>
                      <a:ln>
                        <a:noFill/>
                      </a:ln>
                    </p:spPr>
                  </p:pic>
                </p:oleObj>
              </mc:Fallback>
            </mc:AlternateContent>
          </a:graphicData>
        </a:graphic>
      </p:graphicFrame>
      <p:sp>
        <p:nvSpPr>
          <p:cNvPr id="32" name="Rettangolo 31">
            <a:extLst>
              <a:ext uri="{FF2B5EF4-FFF2-40B4-BE49-F238E27FC236}">
                <a16:creationId xmlns:a16="http://schemas.microsoft.com/office/drawing/2014/main" id="{36039622-AC11-9011-A79C-5BC624577771}"/>
              </a:ext>
            </a:extLst>
          </p:cNvPr>
          <p:cNvSpPr/>
          <p:nvPr/>
        </p:nvSpPr>
        <p:spPr>
          <a:xfrm>
            <a:off x="6379888"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a:extLst>
              <a:ext uri="{FF2B5EF4-FFF2-40B4-BE49-F238E27FC236}">
                <a16:creationId xmlns:a16="http://schemas.microsoft.com/office/drawing/2014/main" id="{C80DAE43-A86A-92A2-200C-8B123138BED7}"/>
              </a:ext>
            </a:extLst>
          </p:cNvPr>
          <p:cNvPicPr>
            <a:picLocks noChangeAspect="1"/>
          </p:cNvPicPr>
          <p:nvPr/>
        </p:nvPicPr>
        <p:blipFill>
          <a:blip r:embed="rId13"/>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53111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3B1ADF1-505F-FFD0-12B0-FF6D73B1508A}"/>
              </a:ext>
            </a:extLst>
          </p:cNvPr>
          <p:cNvSpPr>
            <a:spLocks noGrp="1"/>
          </p:cNvSpPr>
          <p:nvPr>
            <p:ph type="title"/>
          </p:nvPr>
        </p:nvSpPr>
        <p:spPr>
          <a:xfrm>
            <a:off x="393119" y="487090"/>
            <a:ext cx="4648681" cy="945720"/>
          </a:xfrm>
        </p:spPr>
        <p:txBody>
          <a:bodyPr/>
          <a:lstStyle/>
          <a:p>
            <a:r>
              <a:rPr lang="en-US" sz="1800" b="1" dirty="0">
                <a:solidFill>
                  <a:srgbClr val="0070C0"/>
                </a:solidFill>
                <a:latin typeface="Calibri" panose="020F0502020204030204" pitchFamily="34" charset="0"/>
                <a:cs typeface="Calibri" panose="020F0502020204030204" pitchFamily="34" charset="0"/>
              </a:rPr>
              <a:t>Firme </a:t>
            </a:r>
            <a:r>
              <a:rPr lang="en-US" sz="1800" b="1" dirty="0" err="1">
                <a:solidFill>
                  <a:srgbClr val="0070C0"/>
                </a:solidFill>
                <a:latin typeface="Calibri" panose="020F0502020204030204" pitchFamily="34" charset="0"/>
                <a:cs typeface="Calibri" panose="020F0502020204030204" pitchFamily="34" charset="0"/>
              </a:rPr>
              <a:t>spettrali</a:t>
            </a:r>
            <a:r>
              <a:rPr lang="en-US" sz="1800" b="1" dirty="0">
                <a:solidFill>
                  <a:srgbClr val="0070C0"/>
                </a:solidFill>
                <a:latin typeface="Calibri" panose="020F0502020204030204" pitchFamily="34" charset="0"/>
                <a:cs typeface="Calibri" panose="020F0502020204030204" pitchFamily="34" charset="0"/>
              </a:rPr>
              <a:t> </a:t>
            </a:r>
            <a:r>
              <a:rPr lang="en-US" sz="1800" b="1" dirty="0" err="1">
                <a:solidFill>
                  <a:srgbClr val="0070C0"/>
                </a:solidFill>
                <a:latin typeface="Calibri" panose="020F0502020204030204" pitchFamily="34" charset="0"/>
                <a:cs typeface="Calibri" panose="020F0502020204030204" pitchFamily="34" charset="0"/>
              </a:rPr>
              <a:t>dei</a:t>
            </a:r>
            <a:r>
              <a:rPr lang="en-US" sz="1800" b="1" dirty="0">
                <a:solidFill>
                  <a:srgbClr val="0070C0"/>
                </a:solidFill>
                <a:latin typeface="Calibri" panose="020F0502020204030204" pitchFamily="34" charset="0"/>
                <a:cs typeface="Calibri" panose="020F0502020204030204" pitchFamily="34" charset="0"/>
              </a:rPr>
              <a:t> </a:t>
            </a:r>
            <a:r>
              <a:rPr lang="en-US" sz="1800" b="1" dirty="0" err="1">
                <a:solidFill>
                  <a:srgbClr val="0070C0"/>
                </a:solidFill>
                <a:latin typeface="Calibri" panose="020F0502020204030204" pitchFamily="34" charset="0"/>
                <a:cs typeface="Calibri" panose="020F0502020204030204" pitchFamily="34" charset="0"/>
              </a:rPr>
              <a:t>campioni</a:t>
            </a:r>
            <a:r>
              <a:rPr lang="en-US" sz="1800" b="1" dirty="0">
                <a:solidFill>
                  <a:srgbClr val="0070C0"/>
                </a:solidFill>
                <a:latin typeface="Calibri" panose="020F0502020204030204" pitchFamily="34" charset="0"/>
                <a:cs typeface="Calibri" panose="020F0502020204030204" pitchFamily="34" charset="0"/>
              </a:rPr>
              <a:t> </a:t>
            </a:r>
            <a:r>
              <a:rPr lang="en-US" sz="1800" b="1" dirty="0" err="1">
                <a:solidFill>
                  <a:srgbClr val="0070C0"/>
                </a:solidFill>
                <a:latin typeface="Calibri" panose="020F0502020204030204" pitchFamily="34" charset="0"/>
                <a:cs typeface="Calibri" panose="020F0502020204030204" pitchFamily="34" charset="0"/>
              </a:rPr>
              <a:t>modello</a:t>
            </a:r>
            <a:r>
              <a:rPr lang="en-US" sz="1800" b="1" dirty="0">
                <a:solidFill>
                  <a:srgbClr val="0070C0"/>
                </a:solidFill>
                <a:latin typeface="Calibri" panose="020F0502020204030204" pitchFamily="34" charset="0"/>
                <a:cs typeface="Calibri" panose="020F0502020204030204" pitchFamily="34" charset="0"/>
              </a:rPr>
              <a:t> e da </a:t>
            </a:r>
            <a:r>
              <a:rPr lang="en-US" sz="1800" b="1" dirty="0" err="1">
                <a:solidFill>
                  <a:srgbClr val="0070C0"/>
                </a:solidFill>
                <a:latin typeface="Calibri" panose="020F0502020204030204" pitchFamily="34" charset="0"/>
                <a:cs typeface="Calibri" panose="020F0502020204030204" pitchFamily="34" charset="0"/>
              </a:rPr>
              <a:t>rifiuto</a:t>
            </a:r>
            <a:endParaRPr lang="en-US" sz="1800" b="1" dirty="0">
              <a:solidFill>
                <a:srgbClr val="0070C0"/>
              </a:solidFill>
              <a:latin typeface="Calibri" panose="020F0502020204030204" pitchFamily="34" charset="0"/>
              <a:cs typeface="Calibri" panose="020F0502020204030204" pitchFamily="34" charset="0"/>
            </a:endParaRPr>
          </a:p>
        </p:txBody>
      </p:sp>
      <p:sp>
        <p:nvSpPr>
          <p:cNvPr id="32" name="Content Placeholder 3">
            <a:extLst>
              <a:ext uri="{FF2B5EF4-FFF2-40B4-BE49-F238E27FC236}">
                <a16:creationId xmlns:a16="http://schemas.microsoft.com/office/drawing/2014/main" id="{05ABB3F2-7E5C-11F0-664E-94078D0BFFDD}"/>
              </a:ext>
            </a:extLst>
          </p:cNvPr>
          <p:cNvSpPr>
            <a:spLocks noGrp="1"/>
          </p:cNvSpPr>
          <p:nvPr>
            <p:ph/>
          </p:nvPr>
        </p:nvSpPr>
        <p:spPr>
          <a:xfrm>
            <a:off x="5152680" y="1471451"/>
            <a:ext cx="4426920" cy="1568160"/>
          </a:xfrm>
        </p:spPr>
        <p:txBody>
          <a:bodyPr/>
          <a:lstStyle/>
          <a:p>
            <a:pPr marL="0" indent="0">
              <a:buNone/>
            </a:pPr>
            <a:r>
              <a:rPr lang="it-IT" sz="16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Studio dell’effetto dell’acqua sugli spettri NIR</a:t>
            </a:r>
            <a:endParaRPr lang="it-IT"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endParaRPr>
          </a:p>
        </p:txBody>
      </p:sp>
      <p:graphicFrame>
        <p:nvGraphicFramePr>
          <p:cNvPr id="4" name="Tabella 3">
            <a:extLst>
              <a:ext uri="{FF2B5EF4-FFF2-40B4-BE49-F238E27FC236}">
                <a16:creationId xmlns:a16="http://schemas.microsoft.com/office/drawing/2014/main" id="{D9FF9AD6-8813-3931-9503-4F4E064B8E13}"/>
              </a:ext>
            </a:extLst>
          </p:cNvPr>
          <p:cNvGraphicFramePr>
            <a:graphicFrameLocks noGrp="1"/>
          </p:cNvGraphicFramePr>
          <p:nvPr/>
        </p:nvGraphicFramePr>
        <p:xfrm>
          <a:off x="585311" y="1326600"/>
          <a:ext cx="4264299" cy="3288250"/>
        </p:xfrm>
        <a:graphic>
          <a:graphicData uri="http://schemas.openxmlformats.org/drawingml/2006/table">
            <a:tbl>
              <a:tblPr firstRow="1" bandRow="1">
                <a:tableStyleId>{5C22544A-7EE6-4342-B048-85BDC9FD1C3A}</a:tableStyleId>
              </a:tblPr>
              <a:tblGrid>
                <a:gridCol w="786642">
                  <a:extLst>
                    <a:ext uri="{9D8B030D-6E8A-4147-A177-3AD203B41FA5}">
                      <a16:colId xmlns:a16="http://schemas.microsoft.com/office/drawing/2014/main" val="926188906"/>
                    </a:ext>
                  </a:extLst>
                </a:gridCol>
                <a:gridCol w="3477657">
                  <a:extLst>
                    <a:ext uri="{9D8B030D-6E8A-4147-A177-3AD203B41FA5}">
                      <a16:colId xmlns:a16="http://schemas.microsoft.com/office/drawing/2014/main" val="2138270038"/>
                    </a:ext>
                  </a:extLst>
                </a:gridCol>
              </a:tblGrid>
              <a:tr h="234875">
                <a:tc>
                  <a:txBody>
                    <a:bodyPr/>
                    <a:lstStyle/>
                    <a:p>
                      <a:pPr algn="ctr">
                        <a:lnSpc>
                          <a:spcPct val="115000"/>
                        </a:lnSpc>
                        <a:spcAft>
                          <a:spcPts val="1000"/>
                        </a:spcAft>
                      </a:pPr>
                      <a:r>
                        <a:rPr lang="en-GB" sz="900" kern="1200">
                          <a:effectLst/>
                        </a:rPr>
                        <a:t>Sample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Wavelength (nm)</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327575019"/>
                  </a:ext>
                </a:extLst>
              </a:tr>
              <a:tr h="234875">
                <a:tc>
                  <a:txBody>
                    <a:bodyPr/>
                    <a:lstStyle/>
                    <a:p>
                      <a:pPr algn="ctr">
                        <a:lnSpc>
                          <a:spcPct val="115000"/>
                        </a:lnSpc>
                        <a:spcAft>
                          <a:spcPts val="1000"/>
                        </a:spcAft>
                      </a:pPr>
                      <a:r>
                        <a:rPr lang="en-GB" sz="900" kern="1200">
                          <a:effectLst/>
                        </a:rPr>
                        <a:t>PET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1120, 1415, 1665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2054131344"/>
                  </a:ext>
                </a:extLst>
              </a:tr>
              <a:tr h="234875">
                <a:tc>
                  <a:txBody>
                    <a:bodyPr/>
                    <a:lstStyle/>
                    <a:p>
                      <a:pPr algn="ctr">
                        <a:lnSpc>
                          <a:spcPct val="115000"/>
                        </a:lnSpc>
                        <a:spcAft>
                          <a:spcPts val="1000"/>
                        </a:spcAft>
                      </a:pPr>
                      <a:r>
                        <a:rPr lang="en-GB" sz="900" kern="1200">
                          <a:effectLst/>
                        </a:rPr>
                        <a:t>PVC</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810/840 (not in PVC red), 1200, 1430, 1715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211631347"/>
                  </a:ext>
                </a:extLst>
              </a:tr>
              <a:tr h="234875">
                <a:tc>
                  <a:txBody>
                    <a:bodyPr/>
                    <a:lstStyle/>
                    <a:p>
                      <a:pPr algn="ctr">
                        <a:lnSpc>
                          <a:spcPct val="115000"/>
                        </a:lnSpc>
                        <a:spcAft>
                          <a:spcPts val="1000"/>
                        </a:spcAft>
                      </a:pPr>
                      <a:r>
                        <a:rPr lang="en-GB" sz="900" kern="1200">
                          <a:effectLst/>
                        </a:rPr>
                        <a:t>PP</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930, 1043, 1220, 1400, 1720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245712853"/>
                  </a:ext>
                </a:extLst>
              </a:tr>
              <a:tr h="234875">
                <a:tc>
                  <a:txBody>
                    <a:bodyPr/>
                    <a:lstStyle/>
                    <a:p>
                      <a:pPr algn="ctr">
                        <a:lnSpc>
                          <a:spcPct val="115000"/>
                        </a:lnSpc>
                        <a:spcAft>
                          <a:spcPts val="1000"/>
                        </a:spcAft>
                      </a:pPr>
                      <a:r>
                        <a:rPr lang="en-GB" sz="900" kern="1200">
                          <a:effectLst/>
                        </a:rPr>
                        <a:t>PE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830 (yellow), 930 (white), 1090 (green), 1220, 1340, 1420, 1730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502429340"/>
                  </a:ext>
                </a:extLst>
              </a:tr>
              <a:tr h="234875">
                <a:tc>
                  <a:txBody>
                    <a:bodyPr/>
                    <a:lstStyle/>
                    <a:p>
                      <a:pPr algn="ctr">
                        <a:lnSpc>
                          <a:spcPct val="115000"/>
                        </a:lnSpc>
                        <a:spcAft>
                          <a:spcPts val="1000"/>
                        </a:spcAft>
                      </a:pPr>
                      <a:r>
                        <a:rPr lang="en-GB" sz="900" kern="1200">
                          <a:effectLst/>
                        </a:rPr>
                        <a:t>PS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840, 1150, 1210, 1413 (not in PS white), 1680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3743062398"/>
                  </a:ext>
                </a:extLst>
              </a:tr>
              <a:tr h="234875">
                <a:tc>
                  <a:txBody>
                    <a:bodyPr/>
                    <a:lstStyle/>
                    <a:p>
                      <a:pPr algn="ctr">
                        <a:lnSpc>
                          <a:spcPct val="115000"/>
                        </a:lnSpc>
                        <a:spcAft>
                          <a:spcPts val="1000"/>
                        </a:spcAft>
                      </a:pPr>
                      <a:r>
                        <a:rPr lang="en-GB" sz="900" kern="1200">
                          <a:effectLst/>
                        </a:rPr>
                        <a:t>1 (PE)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1210, 1350, 1425, 1730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1986480502"/>
                  </a:ext>
                </a:extLst>
              </a:tr>
              <a:tr h="234875">
                <a:tc>
                  <a:txBody>
                    <a:bodyPr/>
                    <a:lstStyle/>
                    <a:p>
                      <a:pPr algn="ctr">
                        <a:lnSpc>
                          <a:spcPct val="115000"/>
                        </a:lnSpc>
                        <a:spcAft>
                          <a:spcPts val="1000"/>
                        </a:spcAft>
                      </a:pPr>
                      <a:r>
                        <a:rPr lang="en-GB" sz="900" kern="1200">
                          <a:effectLst/>
                        </a:rPr>
                        <a:t>2 (PET-PE)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1130, 1170, 1410, 1665, 1730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3145427758"/>
                  </a:ext>
                </a:extLst>
              </a:tr>
              <a:tr h="234875">
                <a:tc>
                  <a:txBody>
                    <a:bodyPr/>
                    <a:lstStyle/>
                    <a:p>
                      <a:pPr algn="ctr">
                        <a:lnSpc>
                          <a:spcPct val="115000"/>
                        </a:lnSpc>
                        <a:spcAft>
                          <a:spcPts val="1000"/>
                        </a:spcAft>
                      </a:pPr>
                      <a:r>
                        <a:rPr lang="en-GB" sz="900" kern="1200">
                          <a:effectLst/>
                        </a:rPr>
                        <a:t>3 (PP)</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1200, 1440, 1700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3490567044"/>
                  </a:ext>
                </a:extLst>
              </a:tr>
              <a:tr h="234875">
                <a:tc>
                  <a:txBody>
                    <a:bodyPr/>
                    <a:lstStyle/>
                    <a:p>
                      <a:pPr algn="ctr">
                        <a:lnSpc>
                          <a:spcPct val="115000"/>
                        </a:lnSpc>
                        <a:spcAft>
                          <a:spcPts val="1000"/>
                        </a:spcAft>
                      </a:pPr>
                      <a:r>
                        <a:rPr lang="en-GB" sz="900" kern="1200">
                          <a:effectLst/>
                        </a:rPr>
                        <a:t>4 (PET)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990, 1130, 1200, 1660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885613528"/>
                  </a:ext>
                </a:extLst>
              </a:tr>
              <a:tr h="234875">
                <a:tc>
                  <a:txBody>
                    <a:bodyPr/>
                    <a:lstStyle/>
                    <a:p>
                      <a:pPr algn="ctr">
                        <a:lnSpc>
                          <a:spcPct val="115000"/>
                        </a:lnSpc>
                        <a:spcAft>
                          <a:spcPts val="1000"/>
                        </a:spcAft>
                      </a:pPr>
                      <a:r>
                        <a:rPr lang="en-GB" sz="900" kern="1200">
                          <a:effectLst/>
                        </a:rPr>
                        <a:t>5 (PET)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1130, 1425, 1660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2937357312"/>
                  </a:ext>
                </a:extLst>
              </a:tr>
              <a:tr h="234875">
                <a:tc>
                  <a:txBody>
                    <a:bodyPr/>
                    <a:lstStyle/>
                    <a:p>
                      <a:pPr algn="ctr">
                        <a:lnSpc>
                          <a:spcPct val="115000"/>
                        </a:lnSpc>
                        <a:spcAft>
                          <a:spcPts val="1000"/>
                        </a:spcAft>
                      </a:pPr>
                      <a:r>
                        <a:rPr lang="en-GB" sz="900" kern="1200">
                          <a:effectLst/>
                        </a:rPr>
                        <a:t>6 (PP)</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915, 1030, 1210, 1405, 1720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1970728236"/>
                  </a:ext>
                </a:extLst>
              </a:tr>
              <a:tr h="234875">
                <a:tc>
                  <a:txBody>
                    <a:bodyPr/>
                    <a:lstStyle/>
                    <a:p>
                      <a:pPr algn="ctr">
                        <a:lnSpc>
                          <a:spcPct val="115000"/>
                        </a:lnSpc>
                        <a:spcAft>
                          <a:spcPts val="1000"/>
                        </a:spcAft>
                      </a:pPr>
                      <a:r>
                        <a:rPr lang="en-GB" sz="900" kern="1200">
                          <a:effectLst/>
                        </a:rPr>
                        <a:t>7 (PS)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a:effectLst/>
                        </a:rPr>
                        <a:t>(incolore) 1145, 1215,  1690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4103191891"/>
                  </a:ext>
                </a:extLst>
              </a:tr>
              <a:tr h="234875">
                <a:tc>
                  <a:txBody>
                    <a:bodyPr/>
                    <a:lstStyle/>
                    <a:p>
                      <a:pPr algn="ctr">
                        <a:lnSpc>
                          <a:spcPct val="115000"/>
                        </a:lnSpc>
                        <a:spcAft>
                          <a:spcPts val="1000"/>
                        </a:spcAft>
                      </a:pPr>
                      <a:r>
                        <a:rPr lang="en-GB" sz="900" kern="1200">
                          <a:effectLst/>
                        </a:rPr>
                        <a:t>8 (PE)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tc>
                  <a:txBody>
                    <a:bodyPr/>
                    <a:lstStyle/>
                    <a:p>
                      <a:pPr algn="ctr">
                        <a:lnSpc>
                          <a:spcPct val="115000"/>
                        </a:lnSpc>
                        <a:spcAft>
                          <a:spcPts val="1000"/>
                        </a:spcAft>
                      </a:pPr>
                      <a:r>
                        <a:rPr lang="en-GB" sz="900" kern="1200" dirty="0">
                          <a:effectLst/>
                        </a:rPr>
                        <a:t>930, 1040, 1220, 1400, 1735</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030" marR="50030" marT="25015" marB="25015" anchor="ctr"/>
                </a:tc>
                <a:extLst>
                  <a:ext uri="{0D108BD9-81ED-4DB2-BD59-A6C34878D82A}">
                    <a16:rowId xmlns:a16="http://schemas.microsoft.com/office/drawing/2014/main" val="3547853986"/>
                  </a:ext>
                </a:extLst>
              </a:tr>
            </a:tbl>
          </a:graphicData>
        </a:graphic>
      </p:graphicFrame>
      <p:pic>
        <p:nvPicPr>
          <p:cNvPr id="21" name="Picture 2001">
            <a:extLst>
              <a:ext uri="{FF2B5EF4-FFF2-40B4-BE49-F238E27FC236}">
                <a16:creationId xmlns:a16="http://schemas.microsoft.com/office/drawing/2014/main" id="{3D8B0C05-07D4-9FFC-4560-53C388DD363D}"/>
              </a:ext>
            </a:extLst>
          </p:cNvPr>
          <p:cNvPicPr/>
          <p:nvPr/>
        </p:nvPicPr>
        <p:blipFill>
          <a:blip r:embed="rId3"/>
          <a:stretch>
            <a:fillRect/>
          </a:stretch>
        </p:blipFill>
        <p:spPr>
          <a:xfrm>
            <a:off x="5195075" y="2204268"/>
            <a:ext cx="4342130" cy="1670685"/>
          </a:xfrm>
          <a:prstGeom prst="rect">
            <a:avLst/>
          </a:prstGeom>
        </p:spPr>
      </p:pic>
      <p:sp>
        <p:nvSpPr>
          <p:cNvPr id="22" name="CasellaDiTesto 21">
            <a:extLst>
              <a:ext uri="{FF2B5EF4-FFF2-40B4-BE49-F238E27FC236}">
                <a16:creationId xmlns:a16="http://schemas.microsoft.com/office/drawing/2014/main" id="{AD6990D1-DCAC-8149-B773-76B421A8C157}"/>
              </a:ext>
            </a:extLst>
          </p:cNvPr>
          <p:cNvSpPr txBox="1"/>
          <p:nvPr/>
        </p:nvSpPr>
        <p:spPr>
          <a:xfrm>
            <a:off x="5152680" y="3990202"/>
            <a:ext cx="4501825" cy="738664"/>
          </a:xfrm>
          <a:prstGeom prst="rect">
            <a:avLst/>
          </a:prstGeom>
          <a:noFill/>
        </p:spPr>
        <p:txBody>
          <a:bodyPr wrap="square">
            <a:spAutoFit/>
          </a:bodyPr>
          <a:lstStyle/>
          <a:p>
            <a:r>
              <a:rPr lang="it-IT" sz="1400" dirty="0">
                <a:solidFill>
                  <a:srgbClr val="0070C0"/>
                </a:solidFill>
                <a:effectLst/>
                <a:latin typeface="Calibri" panose="020F0502020204030204" pitchFamily="34" charset="0"/>
                <a:ea typeface="Calibri" panose="020F0502020204030204" pitchFamily="34" charset="0"/>
              </a:rPr>
              <a:t>Spettri in riflettanza di miscele di campioni di microplastica in condizione secca (Dry </a:t>
            </a:r>
            <a:r>
              <a:rPr lang="it-IT" sz="1400" dirty="0" err="1">
                <a:solidFill>
                  <a:srgbClr val="0070C0"/>
                </a:solidFill>
                <a:effectLst/>
                <a:latin typeface="Calibri" panose="020F0502020204030204" pitchFamily="34" charset="0"/>
                <a:ea typeface="Calibri" panose="020F0502020204030204" pitchFamily="34" charset="0"/>
              </a:rPr>
              <a:t>Plastics</a:t>
            </a:r>
            <a:r>
              <a:rPr lang="it-IT" sz="1400" dirty="0">
                <a:solidFill>
                  <a:srgbClr val="0070C0"/>
                </a:solidFill>
                <a:effectLst/>
                <a:latin typeface="Calibri" panose="020F0502020204030204" pitchFamily="34" charset="0"/>
                <a:ea typeface="Calibri" panose="020F0502020204030204" pitchFamily="34" charset="0"/>
              </a:rPr>
              <a:t>) ed umida (Wet </a:t>
            </a:r>
            <a:r>
              <a:rPr lang="it-IT" sz="1400" dirty="0" err="1">
                <a:solidFill>
                  <a:srgbClr val="0070C0"/>
                </a:solidFill>
                <a:effectLst/>
                <a:latin typeface="Calibri" panose="020F0502020204030204" pitchFamily="34" charset="0"/>
                <a:ea typeface="Calibri" panose="020F0502020204030204" pitchFamily="34" charset="0"/>
              </a:rPr>
              <a:t>Plastics</a:t>
            </a:r>
            <a:r>
              <a:rPr lang="it-IT" sz="1400" dirty="0">
                <a:solidFill>
                  <a:srgbClr val="0070C0"/>
                </a:solidFill>
                <a:effectLst/>
                <a:latin typeface="Calibri" panose="020F0502020204030204" pitchFamily="34" charset="0"/>
                <a:ea typeface="Calibri" panose="020F0502020204030204" pitchFamily="34" charset="0"/>
              </a:rPr>
              <a:t>) a diverso contenuto di acqua</a:t>
            </a:r>
            <a:endParaRPr lang="it-IT" sz="1400" dirty="0">
              <a:solidFill>
                <a:srgbClr val="0070C0"/>
              </a:solidFill>
            </a:endParaRPr>
          </a:p>
        </p:txBody>
      </p:sp>
      <p:sp>
        <p:nvSpPr>
          <p:cNvPr id="8" name="Rettangolo 7">
            <a:extLst>
              <a:ext uri="{FF2B5EF4-FFF2-40B4-BE49-F238E27FC236}">
                <a16:creationId xmlns:a16="http://schemas.microsoft.com/office/drawing/2014/main" id="{58811F8A-93FA-4A0F-8501-FDB515FA872E}"/>
              </a:ext>
            </a:extLst>
          </p:cNvPr>
          <p:cNvSpPr/>
          <p:nvPr/>
        </p:nvSpPr>
        <p:spPr>
          <a:xfrm>
            <a:off x="6379888"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FDB5F048-ADD9-0BB4-E28A-F0BF934109E1}"/>
              </a:ext>
            </a:extLst>
          </p:cNvPr>
          <p:cNvPicPr>
            <a:picLocks noChangeAspect="1"/>
          </p:cNvPicPr>
          <p:nvPr/>
        </p:nvPicPr>
        <p:blipFill>
          <a:blip r:embed="rId4"/>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115672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25200" y="-1800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Rectangle 2">
            <a:extLst>
              <a:ext uri="{FF2B5EF4-FFF2-40B4-BE49-F238E27FC236}">
                <a16:creationId xmlns:a16="http://schemas.microsoft.com/office/drawing/2014/main" id="{F2CF9CF4-72FC-D78F-974F-947D5E2776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a:extLst>
              <a:ext uri="{FF2B5EF4-FFF2-40B4-BE49-F238E27FC236}">
                <a16:creationId xmlns:a16="http://schemas.microsoft.com/office/drawing/2014/main" id="{FAC4ADBD-D67D-DA8F-0BEA-CC5EFEC8F4F3}"/>
              </a:ext>
            </a:extLst>
          </p:cNvPr>
          <p:cNvSpPr/>
          <p:nvPr/>
        </p:nvSpPr>
        <p:spPr>
          <a:xfrm>
            <a:off x="5309452" y="2115008"/>
            <a:ext cx="3460232" cy="9340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2">
            <a:extLst>
              <a:ext uri="{FF2B5EF4-FFF2-40B4-BE49-F238E27FC236}">
                <a16:creationId xmlns:a16="http://schemas.microsoft.com/office/drawing/2014/main" id="{0CE21F2A-D356-2088-2FE3-66E8095FBB1E}"/>
              </a:ext>
            </a:extLst>
          </p:cNvPr>
          <p:cNvGrpSpPr/>
          <p:nvPr/>
        </p:nvGrpSpPr>
        <p:grpSpPr>
          <a:xfrm>
            <a:off x="1310941" y="1496219"/>
            <a:ext cx="7458743" cy="2428531"/>
            <a:chOff x="1310941" y="1496219"/>
            <a:chExt cx="7458743" cy="2428531"/>
          </a:xfrm>
        </p:grpSpPr>
        <p:sp>
          <p:nvSpPr>
            <p:cNvPr id="2" name="Rettangolo 1">
              <a:extLst>
                <a:ext uri="{FF2B5EF4-FFF2-40B4-BE49-F238E27FC236}">
                  <a16:creationId xmlns:a16="http://schemas.microsoft.com/office/drawing/2014/main" id="{6F4AB647-3B93-7018-60BD-3B2F3534CB22}"/>
                </a:ext>
              </a:extLst>
            </p:cNvPr>
            <p:cNvSpPr/>
            <p:nvPr/>
          </p:nvSpPr>
          <p:spPr>
            <a:xfrm>
              <a:off x="1310941" y="1496219"/>
              <a:ext cx="7458739" cy="400110"/>
            </a:xfrm>
            <a:prstGeom prst="rect">
              <a:avLst/>
            </a:prstGeom>
            <a:ln>
              <a:solidFill>
                <a:schemeClr val="accent1"/>
              </a:solidFill>
            </a:ln>
          </p:spPr>
          <p:txBody>
            <a:bodyPr wrap="square">
              <a:spAutoFit/>
            </a:bodyPr>
            <a:lstStyle/>
            <a:p>
              <a:pPr lvl="0" algn="ctr"/>
              <a:r>
                <a:rPr lang="it-IT" sz="2000" b="1" dirty="0">
                  <a:solidFill>
                    <a:schemeClr val="accent1">
                      <a:lumMod val="75000"/>
                    </a:schemeClr>
                  </a:solidFill>
                  <a:latin typeface="Calibri" panose="020F0502020204030204" pitchFamily="34" charset="0"/>
                  <a:cs typeface="Calibri" panose="020F0502020204030204" pitchFamily="34" charset="0"/>
                </a:rPr>
                <a:t>Analisi da dati satellitari per mappatura di plastiche </a:t>
              </a:r>
            </a:p>
          </p:txBody>
        </p:sp>
        <p:sp>
          <p:nvSpPr>
            <p:cNvPr id="12" name="Rettangolo 11">
              <a:extLst>
                <a:ext uri="{FF2B5EF4-FFF2-40B4-BE49-F238E27FC236}">
                  <a16:creationId xmlns:a16="http://schemas.microsoft.com/office/drawing/2014/main" id="{667A503C-4EF3-77FA-FC97-4061EEFFF979}"/>
                </a:ext>
              </a:extLst>
            </p:cNvPr>
            <p:cNvSpPr/>
            <p:nvPr/>
          </p:nvSpPr>
          <p:spPr>
            <a:xfrm>
              <a:off x="1310941" y="2127861"/>
              <a:ext cx="3460233"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Caratterizzazione Spettrale di plastiche da litorale Campano </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endParaRPr lang="it-IT" dirty="0">
                <a:solidFill>
                  <a:srgbClr val="FF0000"/>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2E1ABAF6-8D46-10B0-C3A6-9EBC506C6E3D}"/>
                </a:ext>
              </a:extLst>
            </p:cNvPr>
            <p:cNvSpPr/>
            <p:nvPr/>
          </p:nvSpPr>
          <p:spPr>
            <a:xfrm>
              <a:off x="5309452" y="2125709"/>
              <a:ext cx="3460232" cy="923330"/>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Identificazione di plastiche mediante immagini radar/ottiche</a:t>
              </a:r>
            </a:p>
            <a:p>
              <a:pPr lvl="0"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sp>
          <p:nvSpPr>
            <p:cNvPr id="14" name="Rettangolo 13">
              <a:extLst>
                <a:ext uri="{FF2B5EF4-FFF2-40B4-BE49-F238E27FC236}">
                  <a16:creationId xmlns:a16="http://schemas.microsoft.com/office/drawing/2014/main" id="{2B64973B-F8F7-8AD7-A3D7-8337D28EE2AD}"/>
                </a:ext>
              </a:extLst>
            </p:cNvPr>
            <p:cNvSpPr/>
            <p:nvPr/>
          </p:nvSpPr>
          <p:spPr>
            <a:xfrm>
              <a:off x="3012333" y="3278419"/>
              <a:ext cx="4055953" cy="646331"/>
            </a:xfrm>
            <a:prstGeom prst="rect">
              <a:avLst/>
            </a:prstGeom>
            <a:ln>
              <a:solidFill>
                <a:schemeClr val="accent1"/>
              </a:solidFill>
            </a:ln>
          </p:spPr>
          <p:txBody>
            <a:bodyPr wrap="square">
              <a:spAutoFit/>
            </a:bodyPr>
            <a:lstStyle/>
            <a:p>
              <a:pPr lvl="0" algn="ctr"/>
              <a:r>
                <a:rPr lang="it-IT" dirty="0">
                  <a:solidFill>
                    <a:schemeClr val="accent1">
                      <a:lumMod val="75000"/>
                    </a:schemeClr>
                  </a:solidFill>
                  <a:latin typeface="Calibri" panose="020F0502020204030204" pitchFamily="34" charset="0"/>
                  <a:cs typeface="Calibri" panose="020F0502020204030204" pitchFamily="34" charset="0"/>
                </a:rPr>
                <a:t>Analisi dei risultati</a:t>
              </a:r>
            </a:p>
            <a:p>
              <a:pPr algn="ctr"/>
              <a:r>
                <a:rPr lang="it-IT" dirty="0">
                  <a:solidFill>
                    <a:srgbClr val="FF0000"/>
                  </a:solidFill>
                  <a:latin typeface="Calibri" panose="020F0502020204030204" pitchFamily="34" charset="0"/>
                  <a:cs typeface="Calibri" panose="020F0502020204030204" pitchFamily="34" charset="0"/>
                </a:rPr>
                <a:t>DAC-</a:t>
              </a:r>
              <a:r>
                <a:rPr lang="it-IT" dirty="0" err="1">
                  <a:solidFill>
                    <a:srgbClr val="FF0000"/>
                  </a:solidFill>
                  <a:latin typeface="Calibri" panose="020F0502020204030204" pitchFamily="34" charset="0"/>
                  <a:cs typeface="Calibri" panose="020F0502020204030204" pitchFamily="34" charset="0"/>
                </a:rPr>
                <a:t>Uniparthenope</a:t>
              </a:r>
              <a:r>
                <a:rPr lang="it-IT" dirty="0">
                  <a:solidFill>
                    <a:srgbClr val="FF0000"/>
                  </a:solidFill>
                  <a:latin typeface="Calibri" panose="020F0502020204030204" pitchFamily="34" charset="0"/>
                  <a:cs typeface="Calibri" panose="020F0502020204030204" pitchFamily="34" charset="0"/>
                </a:rPr>
                <a:t>/MAPSAT</a:t>
              </a:r>
            </a:p>
          </p:txBody>
        </p:sp>
      </p:grpSp>
    </p:spTree>
    <p:extLst>
      <p:ext uri="{BB962C8B-B14F-4D97-AF65-F5344CB8AC3E}">
        <p14:creationId xmlns:p14="http://schemas.microsoft.com/office/powerpoint/2010/main" val="354035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DDC216-A3A0-9696-88A0-20897F758158}"/>
              </a:ext>
            </a:extLst>
          </p:cNvPr>
          <p:cNvSpPr/>
          <p:nvPr/>
        </p:nvSpPr>
        <p:spPr>
          <a:xfrm>
            <a:off x="8301271" y="828942"/>
            <a:ext cx="1661705" cy="444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EFFA3D8E-B70D-B079-CDED-F9201E00CF1F}"/>
              </a:ext>
            </a:extLst>
          </p:cNvPr>
          <p:cNvSpPr txBox="1"/>
          <p:nvPr/>
        </p:nvSpPr>
        <p:spPr>
          <a:xfrm>
            <a:off x="228554" y="1273324"/>
            <a:ext cx="4541424" cy="369332"/>
          </a:xfrm>
          <a:prstGeom prst="rect">
            <a:avLst/>
          </a:prstGeom>
          <a:noFill/>
        </p:spPr>
        <p:txBody>
          <a:bodyPr wrap="square" rtlCol="0">
            <a:spAutoFit/>
          </a:bodyPr>
          <a:lstStyle/>
          <a:p>
            <a:r>
              <a:rPr lang="it-IT" b="1" dirty="0">
                <a:solidFill>
                  <a:srgbClr val="0070C0"/>
                </a:solidFill>
                <a:latin typeface="Calibri" panose="020F0502020204030204" pitchFamily="34" charset="0"/>
                <a:cs typeface="Calibri" panose="020F0502020204030204" pitchFamily="34" charset="0"/>
              </a:rPr>
              <a:t>Task</a:t>
            </a:r>
          </a:p>
        </p:txBody>
      </p:sp>
      <p:sp>
        <p:nvSpPr>
          <p:cNvPr id="12" name="Segnaposto contenuto 2">
            <a:extLst>
              <a:ext uri="{FF2B5EF4-FFF2-40B4-BE49-F238E27FC236}">
                <a16:creationId xmlns:a16="http://schemas.microsoft.com/office/drawing/2014/main" id="{FD2096DB-0C66-048A-CD13-C3B03D218A4C}"/>
              </a:ext>
            </a:extLst>
          </p:cNvPr>
          <p:cNvSpPr txBox="1">
            <a:spLocks/>
          </p:cNvSpPr>
          <p:nvPr/>
        </p:nvSpPr>
        <p:spPr>
          <a:xfrm>
            <a:off x="228554" y="1906122"/>
            <a:ext cx="8628366" cy="3895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r>
              <a:rPr lang="it-IT" sz="1600" b="1" dirty="0">
                <a:solidFill>
                  <a:srgbClr val="0070C0"/>
                </a:solidFill>
                <a:latin typeface="Calibri" panose="020F0502020204030204" pitchFamily="34" charset="0"/>
                <a:cs typeface="Calibri" panose="020F0502020204030204" pitchFamily="34" charset="0"/>
              </a:rPr>
              <a:t>Analisi delle piattaforme satellitari disponibili </a:t>
            </a:r>
            <a:r>
              <a:rPr lang="it-IT" sz="1600" dirty="0">
                <a:solidFill>
                  <a:srgbClr val="0070C0"/>
                </a:solidFill>
                <a:latin typeface="Calibri" panose="020F0502020204030204" pitchFamily="34" charset="0"/>
                <a:cs typeface="Calibri" panose="020F0502020204030204" pitchFamily="34" charset="0"/>
              </a:rPr>
              <a:t>e di quelle pianificate per il lancio utilizzabili per la detection di macro-plastiche</a:t>
            </a:r>
          </a:p>
          <a:p>
            <a:pPr marL="342900" lvl="1" indent="-342900" algn="just"/>
            <a:r>
              <a:rPr lang="it-IT" sz="1600" b="1" dirty="0">
                <a:solidFill>
                  <a:srgbClr val="0070C0"/>
                </a:solidFill>
                <a:latin typeface="Calibri" panose="020F0502020204030204" pitchFamily="34" charset="0"/>
                <a:cs typeface="Calibri" panose="020F0502020204030204" pitchFamily="34" charset="0"/>
              </a:rPr>
              <a:t>Analisi di case study significativi </a:t>
            </a:r>
            <a:r>
              <a:rPr lang="it-IT" sz="1600" dirty="0">
                <a:solidFill>
                  <a:srgbClr val="0070C0"/>
                </a:solidFill>
                <a:latin typeface="Calibri" panose="020F0502020204030204" pitchFamily="34" charset="0"/>
                <a:cs typeface="Calibri" panose="020F0502020204030204" pitchFamily="34" charset="0"/>
              </a:rPr>
              <a:t>e </a:t>
            </a:r>
            <a:r>
              <a:rPr lang="it-IT" sz="1600" b="1" dirty="0">
                <a:solidFill>
                  <a:srgbClr val="0070C0"/>
                </a:solidFill>
                <a:latin typeface="Calibri" panose="020F0502020204030204" pitchFamily="34" charset="0"/>
                <a:cs typeface="Calibri" panose="020F0502020204030204" pitchFamily="34" charset="0"/>
              </a:rPr>
              <a:t>Individuazione di aree di test </a:t>
            </a:r>
            <a:r>
              <a:rPr lang="it-IT" sz="1600" dirty="0">
                <a:solidFill>
                  <a:srgbClr val="0070C0"/>
                </a:solidFill>
                <a:latin typeface="Calibri" panose="020F0502020204030204" pitchFamily="34" charset="0"/>
                <a:cs typeface="Calibri" panose="020F0502020204030204" pitchFamily="34" charset="0"/>
              </a:rPr>
              <a:t>per l’implementazione delle metodologie innovative di identificazione di plastiche in mare</a:t>
            </a:r>
          </a:p>
          <a:p>
            <a:pPr marL="342900" lvl="1" indent="-342900" algn="just"/>
            <a:r>
              <a:rPr lang="it-IT" sz="1600" b="1" dirty="0">
                <a:solidFill>
                  <a:srgbClr val="0070C0"/>
                </a:solidFill>
                <a:latin typeface="Calibri" panose="020F0502020204030204" pitchFamily="34" charset="0"/>
                <a:cs typeface="Calibri" panose="020F0502020204030204" pitchFamily="34" charset="0"/>
              </a:rPr>
              <a:t>Processing dei dati</a:t>
            </a:r>
          </a:p>
          <a:p>
            <a:pPr marL="342900" lvl="1" indent="-342900" algn="just"/>
            <a:r>
              <a:rPr lang="it-IT" sz="1600" b="1" dirty="0">
                <a:solidFill>
                  <a:srgbClr val="0070C0"/>
                </a:solidFill>
                <a:latin typeface="Calibri" panose="020F0502020204030204" pitchFamily="34" charset="0"/>
                <a:cs typeface="Calibri" panose="020F0502020204030204" pitchFamily="34" charset="0"/>
              </a:rPr>
              <a:t>Studio e/o sviluppo algoritmi di detection </a:t>
            </a:r>
            <a:r>
              <a:rPr lang="it-IT" sz="1600" dirty="0">
                <a:solidFill>
                  <a:srgbClr val="0070C0"/>
                </a:solidFill>
                <a:latin typeface="Calibri" panose="020F0502020204030204" pitchFamily="34" charset="0"/>
                <a:cs typeface="Calibri" panose="020F0502020204030204" pitchFamily="34" charset="0"/>
              </a:rPr>
              <a:t>di plastiche operanti su dati multispettrali e/o SAR</a:t>
            </a:r>
          </a:p>
          <a:p>
            <a:pPr marL="342900" lvl="1" indent="-342900" algn="just"/>
            <a:r>
              <a:rPr lang="it-IT" sz="1600" b="1" dirty="0">
                <a:solidFill>
                  <a:srgbClr val="0070C0"/>
                </a:solidFill>
                <a:latin typeface="Calibri" panose="020F0502020204030204" pitchFamily="34" charset="0"/>
                <a:cs typeface="Calibri" panose="020F0502020204030204" pitchFamily="34" charset="0"/>
              </a:rPr>
              <a:t>Testing e Validazione</a:t>
            </a:r>
            <a:r>
              <a:rPr lang="it-IT" sz="1600" dirty="0">
                <a:solidFill>
                  <a:srgbClr val="0070C0"/>
                </a:solidFill>
                <a:latin typeface="Calibri" panose="020F0502020204030204" pitchFamily="34" charset="0"/>
                <a:cs typeface="Calibri" panose="020F0502020204030204" pitchFamily="34" charset="0"/>
              </a:rPr>
              <a:t> delle metodologie esistenti o innovative di identificazione di plastiche in mare</a:t>
            </a:r>
          </a:p>
          <a:p>
            <a:pPr marL="0" indent="0" algn="just">
              <a:buFont typeface="Arial" panose="020B0604020202020204" pitchFamily="34" charset="0"/>
              <a:buNone/>
            </a:pPr>
            <a:endParaRPr lang="it-IT" sz="2000" dirty="0"/>
          </a:p>
        </p:txBody>
      </p:sp>
      <p:pic>
        <p:nvPicPr>
          <p:cNvPr id="6" name="Immagine 5">
            <a:extLst>
              <a:ext uri="{FF2B5EF4-FFF2-40B4-BE49-F238E27FC236}">
                <a16:creationId xmlns:a16="http://schemas.microsoft.com/office/drawing/2014/main" id="{56DB02EF-2036-A344-B6A5-F5B55E83C23D}"/>
              </a:ext>
            </a:extLst>
          </p:cNvPr>
          <p:cNvPicPr>
            <a:picLocks noChangeAspect="1"/>
          </p:cNvPicPr>
          <p:nvPr/>
        </p:nvPicPr>
        <p:blipFill>
          <a:blip r:embed="rId2"/>
          <a:stretch>
            <a:fillRect/>
          </a:stretch>
        </p:blipFill>
        <p:spPr>
          <a:xfrm>
            <a:off x="6372937" y="518778"/>
            <a:ext cx="3566887" cy="1217223"/>
          </a:xfrm>
          <a:prstGeom prst="rect">
            <a:avLst/>
          </a:prstGeom>
        </p:spPr>
      </p:pic>
    </p:spTree>
    <p:extLst>
      <p:ext uri="{BB962C8B-B14F-4D97-AF65-F5344CB8AC3E}">
        <p14:creationId xmlns:p14="http://schemas.microsoft.com/office/powerpoint/2010/main" val="224737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TotalTime>
  <Words>2890</Words>
  <Application>Microsoft Macintosh PowerPoint</Application>
  <PresentationFormat>Personalizzato</PresentationFormat>
  <Paragraphs>402</Paragraphs>
  <Slides>22</Slides>
  <Notes>6</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9" baseType="lpstr">
      <vt:lpstr>Arial</vt:lpstr>
      <vt:lpstr>Calibri</vt:lpstr>
      <vt:lpstr>Symbol</vt:lpstr>
      <vt:lpstr>TimesNewRomanPSMT</vt:lpstr>
      <vt:lpstr>Wingdings</vt:lpstr>
      <vt:lpstr>Office Theme</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Firme spettrali dei campioni modello e da rifiuto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
  <dc:description/>
  <cp:lastModifiedBy>Giampaolo Ferraioli</cp:lastModifiedBy>
  <cp:revision>31</cp:revision>
  <dcterms:created xsi:type="dcterms:W3CDTF">2022-04-12T10:45:21Z</dcterms:created>
  <dcterms:modified xsi:type="dcterms:W3CDTF">2022-05-23T21:18:58Z</dcterms:modified>
  <dc:language>it-IT</dc:language>
</cp:coreProperties>
</file>