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7" r:id="rId3"/>
    <p:sldId id="270" r:id="rId4"/>
    <p:sldId id="259" r:id="rId5"/>
    <p:sldId id="260" r:id="rId6"/>
    <p:sldId id="261" r:id="rId7"/>
    <p:sldId id="268" r:id="rId8"/>
    <p:sldId id="274" r:id="rId9"/>
    <p:sldId id="264" r:id="rId10"/>
    <p:sldId id="265" r:id="rId11"/>
    <p:sldId id="266" r:id="rId12"/>
    <p:sldId id="276" r:id="rId13"/>
    <p:sldId id="262" r:id="rId14"/>
    <p:sldId id="263" r:id="rId15"/>
    <p:sldId id="273" r:id="rId16"/>
    <p:sldId id="271" r:id="rId17"/>
    <p:sldId id="269" r:id="rId18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146" d="100"/>
          <a:sy n="146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5356C2B-76A3-2747-B5F0-B410645CFBA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86265" y="3095139"/>
            <a:ext cx="9071640" cy="1935808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dirty="0"/>
              <a:t>Distribuzione del Marine </a:t>
            </a:r>
            <a:r>
              <a:rPr lang="it-IT" sz="3200" b="1" dirty="0" err="1"/>
              <a:t>Litter</a:t>
            </a:r>
            <a:r>
              <a:rPr lang="it-IT" sz="3200" b="1" dirty="0"/>
              <a:t> ed interazioni con il </a:t>
            </a:r>
            <a:r>
              <a:rPr lang="it-IT" sz="3200" b="1" dirty="0" err="1"/>
              <a:t>biota</a:t>
            </a:r>
            <a:endParaRPr lang="it-IT" sz="3200" b="1" dirty="0"/>
          </a:p>
          <a:p>
            <a:pPr marL="0" indent="0" algn="ctr">
              <a:buNone/>
            </a:pPr>
            <a:r>
              <a:rPr lang="it-IT" sz="1600" b="1" u="sng" dirty="0"/>
              <a:t>G. Andrea de Lucia</a:t>
            </a:r>
            <a:r>
              <a:rPr lang="it-IT" sz="1600" b="1" dirty="0"/>
              <a:t>, Andrea </a:t>
            </a:r>
            <a:r>
              <a:rPr lang="it-IT" sz="1600" b="1" dirty="0" err="1"/>
              <a:t>Camedda</a:t>
            </a:r>
            <a:r>
              <a:rPr lang="it-IT" sz="1600" b="1" dirty="0"/>
              <a:t>, Stefania Coppa, Giorgio Massaro, Sara </a:t>
            </a:r>
            <a:r>
              <a:rPr lang="it-IT" sz="1600" b="1" dirty="0" err="1"/>
              <a:t>Vencato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E0D77C6-5DBB-AB4D-936F-C7DF5A5B4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505" y="4738754"/>
            <a:ext cx="1813808" cy="571349"/>
          </a:xfrm>
          <a:prstGeom prst="rect">
            <a:avLst/>
          </a:prstGeom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6E5205-23EC-6944-A398-7058A97C03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1410" y="504485"/>
            <a:ext cx="6757804" cy="303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03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5BF36-D93E-9443-8265-6E16948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85" y="666090"/>
            <a:ext cx="9070920" cy="945720"/>
          </a:xfrm>
        </p:spPr>
        <p:txBody>
          <a:bodyPr/>
          <a:lstStyle/>
          <a:p>
            <a:r>
              <a:rPr lang="it-IT" sz="3600" dirty="0"/>
              <a:t>Microplastiche nei pesci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BC19B7-859B-D94C-A708-131C506605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437" y="2267389"/>
            <a:ext cx="4643608" cy="273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55D909F-6C84-9448-B363-E84F2555F5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80" y="1927723"/>
            <a:ext cx="5386464" cy="320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57861DA-D8F3-E34C-893E-E93B5AAA8B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119922" y="666090"/>
            <a:ext cx="3787807" cy="18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2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53CB4C-1BA6-834E-A4A0-E13B8A62AD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20" y="1156447"/>
            <a:ext cx="4756874" cy="4016188"/>
          </a:xfrm>
          <a:prstGeom prst="rect">
            <a:avLst/>
          </a:prstGeom>
        </p:spPr>
      </p:pic>
      <p:pic>
        <p:nvPicPr>
          <p:cNvPr id="8" name="Immagine 7" descr="Schermata 2021-10-19 alle 15.59.43.png">
            <a:extLst>
              <a:ext uri="{FF2B5EF4-FFF2-40B4-BE49-F238E27FC236}">
                <a16:creationId xmlns:a16="http://schemas.microsoft.com/office/drawing/2014/main" id="{95B23861-2BE4-2448-9E7D-355FAF3EFE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323" y="2628506"/>
            <a:ext cx="4852302" cy="254412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5462480-A036-394A-9F21-262E55DCCC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046" y="773892"/>
            <a:ext cx="4574957" cy="17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0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1013B64-D431-C141-9C67-6F27E9B06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63" y="1370951"/>
            <a:ext cx="9164098" cy="364928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711AA4-B411-4D4D-B698-54854B8576B8}"/>
              </a:ext>
            </a:extLst>
          </p:cNvPr>
          <p:cNvSpPr txBox="1"/>
          <p:nvPr/>
        </p:nvSpPr>
        <p:spPr>
          <a:xfrm>
            <a:off x="3496235" y="778349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… riassumendo </a:t>
            </a:r>
          </a:p>
        </p:txBody>
      </p:sp>
    </p:spTree>
    <p:extLst>
      <p:ext uri="{BB962C8B-B14F-4D97-AF65-F5344CB8AC3E}">
        <p14:creationId xmlns:p14="http://schemas.microsoft.com/office/powerpoint/2010/main" val="296950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12">
            <a:extLst>
              <a:ext uri="{FF2B5EF4-FFF2-40B4-BE49-F238E27FC236}">
                <a16:creationId xmlns:a16="http://schemas.microsoft.com/office/drawing/2014/main" id="{13E62FA0-A7EE-8C41-B758-A91E26CDDB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167" y="684130"/>
            <a:ext cx="6120130" cy="2225040"/>
          </a:xfrm>
          <a:prstGeom prst="rect">
            <a:avLst/>
          </a:prstGeom>
        </p:spPr>
      </p:pic>
      <p:pic>
        <p:nvPicPr>
          <p:cNvPr id="7" name="Immagine20">
            <a:extLst>
              <a:ext uri="{FF2B5EF4-FFF2-40B4-BE49-F238E27FC236}">
                <a16:creationId xmlns:a16="http://schemas.microsoft.com/office/drawing/2014/main" id="{F4806BA4-39DE-FD4E-8354-C740607F14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90750" y="3052625"/>
            <a:ext cx="6120130" cy="222948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034A24-0AEC-C144-A404-0E64FAAC6B97}"/>
              </a:ext>
            </a:extLst>
          </p:cNvPr>
          <p:cNvSpPr txBox="1"/>
          <p:nvPr/>
        </p:nvSpPr>
        <p:spPr>
          <a:xfrm>
            <a:off x="6531428" y="679685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Tracciamento Satellitare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AA33B1-694C-754C-ACBE-006C46CFC03A}"/>
              </a:ext>
            </a:extLst>
          </p:cNvPr>
          <p:cNvSpPr txBox="1"/>
          <p:nvPr/>
        </p:nvSpPr>
        <p:spPr>
          <a:xfrm>
            <a:off x="259014" y="484105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Mappatura </a:t>
            </a:r>
            <a:r>
              <a:rPr lang="it-IT" b="1" dirty="0" err="1"/>
              <a:t>litter</a:t>
            </a:r>
            <a:r>
              <a:rPr lang="it-IT" b="1" dirty="0"/>
              <a:t> </a:t>
            </a:r>
            <a:r>
              <a:rPr lang="it-IT" b="1" dirty="0" err="1"/>
              <a:t>Med</a:t>
            </a:r>
            <a:r>
              <a:rPr lang="it-IT" b="1" dirty="0"/>
              <a:t> occidentale</a:t>
            </a:r>
          </a:p>
        </p:txBody>
      </p:sp>
      <p:pic>
        <p:nvPicPr>
          <p:cNvPr id="10" name="Picture 3" descr="paola">
            <a:extLst>
              <a:ext uri="{FF2B5EF4-FFF2-40B4-BE49-F238E27FC236}">
                <a16:creationId xmlns:a16="http://schemas.microsoft.com/office/drawing/2014/main" id="{2CA41BBF-D22E-7944-BE91-BA0EAFB1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727" y="1145579"/>
            <a:ext cx="2288913" cy="1716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48217ED-B17C-E546-BD4B-1F42ECEB95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12" y="2968320"/>
            <a:ext cx="2621902" cy="1966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50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5BF36-D93E-9443-8265-6E16948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85" y="591442"/>
            <a:ext cx="9070920" cy="945720"/>
          </a:xfrm>
        </p:spPr>
        <p:txBody>
          <a:bodyPr/>
          <a:lstStyle/>
          <a:p>
            <a:pPr algn="ctr"/>
            <a:r>
              <a:rPr lang="it-IT" sz="3200" b="1" dirty="0"/>
              <a:t>Sovrapposizione tra aree utilizzate da C. caretta e distribuzione </a:t>
            </a:r>
            <a:r>
              <a:rPr lang="it-IT" sz="3200" b="1" dirty="0" err="1"/>
              <a:t>Litter</a:t>
            </a:r>
            <a:endParaRPr lang="it-IT" sz="32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21">
            <a:extLst>
              <a:ext uri="{FF2B5EF4-FFF2-40B4-BE49-F238E27FC236}">
                <a16:creationId xmlns:a16="http://schemas.microsoft.com/office/drawing/2014/main" id="{2285AD5F-ED78-8540-803A-A2B249AA87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734" y="1496402"/>
            <a:ext cx="10078920" cy="37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5BF36-D93E-9443-8265-6E16948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85" y="591442"/>
            <a:ext cx="9070920" cy="945720"/>
          </a:xfrm>
        </p:spPr>
        <p:txBody>
          <a:bodyPr/>
          <a:lstStyle/>
          <a:p>
            <a:pPr algn="ctr"/>
            <a:r>
              <a:rPr lang="it-IT" sz="3200" b="1" dirty="0"/>
              <a:t>Sovrapposizione tra aree utilizzate da C. caretta e distribuzione </a:t>
            </a:r>
            <a:r>
              <a:rPr lang="it-IT" sz="3200" b="1" dirty="0" err="1"/>
              <a:t>Litter</a:t>
            </a:r>
            <a:endParaRPr lang="it-IT" sz="32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21">
            <a:extLst>
              <a:ext uri="{FF2B5EF4-FFF2-40B4-BE49-F238E27FC236}">
                <a16:creationId xmlns:a16="http://schemas.microsoft.com/office/drawing/2014/main" id="{2285AD5F-ED78-8540-803A-A2B249AA87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734" y="1496402"/>
            <a:ext cx="10078920" cy="3702994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A7573137-928C-C140-877E-AEA17D53B3D1}"/>
              </a:ext>
            </a:extLst>
          </p:cNvPr>
          <p:cNvSpPr/>
          <p:nvPr/>
        </p:nvSpPr>
        <p:spPr>
          <a:xfrm>
            <a:off x="4373173" y="2835275"/>
            <a:ext cx="1334278" cy="82109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97000">
                <a:schemeClr val="accent2">
                  <a:lumMod val="45000"/>
                  <a:lumOff val="55000"/>
                </a:schemeClr>
              </a:gs>
              <a:gs pos="98000">
                <a:schemeClr val="accent2">
                  <a:lumMod val="45000"/>
                  <a:lumOff val="55000"/>
                </a:schemeClr>
              </a:gs>
              <a:gs pos="97000">
                <a:schemeClr val="accent2">
                  <a:lumMod val="30000"/>
                  <a:lumOff val="70000"/>
                </a:schemeClr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1436B1E-7739-504F-A9E2-6BA7C2EBB9FD}"/>
              </a:ext>
            </a:extLst>
          </p:cNvPr>
          <p:cNvSpPr/>
          <p:nvPr/>
        </p:nvSpPr>
        <p:spPr>
          <a:xfrm>
            <a:off x="2304778" y="3326775"/>
            <a:ext cx="1334278" cy="82109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97000">
                <a:schemeClr val="accent2">
                  <a:lumMod val="45000"/>
                  <a:lumOff val="55000"/>
                </a:schemeClr>
              </a:gs>
              <a:gs pos="98000">
                <a:schemeClr val="accent2">
                  <a:lumMod val="45000"/>
                  <a:lumOff val="55000"/>
                </a:schemeClr>
              </a:gs>
              <a:gs pos="97000">
                <a:schemeClr val="accent2">
                  <a:lumMod val="30000"/>
                  <a:lumOff val="70000"/>
                </a:schemeClr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78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5BF36-D93E-9443-8265-6E16948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52" y="583698"/>
            <a:ext cx="9070920" cy="624828"/>
          </a:xfrm>
        </p:spPr>
        <p:txBody>
          <a:bodyPr/>
          <a:lstStyle/>
          <a:p>
            <a:pPr algn="ctr"/>
            <a:r>
              <a:rPr lang="it-IT" sz="3600" dirty="0"/>
              <a:t>Campagne di raccolta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4CEF30F-D9D8-2647-9DEE-C7C87CBFB0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585" y="1208526"/>
            <a:ext cx="2861066" cy="381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202948-6669-C84A-9C90-B3D9F1228B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73" y="1208526"/>
            <a:ext cx="3573877" cy="238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245829-B6B0-6E41-AD49-FDAD904F8C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73" y="3681145"/>
            <a:ext cx="2285336" cy="150867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64332F-6FD1-B24E-9389-DE8F1BD2EB1E}"/>
              </a:ext>
            </a:extLst>
          </p:cNvPr>
          <p:cNvSpPr txBox="1"/>
          <p:nvPr/>
        </p:nvSpPr>
        <p:spPr>
          <a:xfrm>
            <a:off x="2932077" y="3835320"/>
            <a:ext cx="3871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Organizzate: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23 Giornate ecologiche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3 giornate di pulizia fondali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28 campagne di monitoraggio</a:t>
            </a:r>
          </a:p>
        </p:txBody>
      </p:sp>
      <p:pic>
        <p:nvPicPr>
          <p:cNvPr id="11" name="Immagine 10" descr="IMG_1836.JPG">
            <a:extLst>
              <a:ext uri="{FF2B5EF4-FFF2-40B4-BE49-F238E27FC236}">
                <a16:creationId xmlns:a16="http://schemas.microsoft.com/office/drawing/2014/main" id="{87BDEFE5-33C7-1447-A0C9-DBB14E3394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558" y="1212371"/>
            <a:ext cx="3168649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4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 descr="Immagine che contiene testo, libro, cane, gruppo&#10;&#10;Descrizione generata automaticamente">
            <a:extLst>
              <a:ext uri="{FF2B5EF4-FFF2-40B4-BE49-F238E27FC236}">
                <a16:creationId xmlns:a16="http://schemas.microsoft.com/office/drawing/2014/main" id="{135FB9B4-9B04-1341-B612-7AF853A80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15" y="829489"/>
            <a:ext cx="6587289" cy="340435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7DA572-D335-564B-8CC8-C74095572D2B}"/>
              </a:ext>
            </a:extLst>
          </p:cNvPr>
          <p:cNvSpPr txBox="1"/>
          <p:nvPr/>
        </p:nvSpPr>
        <p:spPr>
          <a:xfrm>
            <a:off x="5694947" y="4342701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Comic Sans MS" panose="030F0902030302020204" pitchFamily="66" charset="0"/>
                <a:cs typeface="Algerian" panose="020F0502020204030204" pitchFamily="34" charset="0"/>
              </a:rPr>
              <a:t>… Grazie  </a:t>
            </a:r>
          </a:p>
        </p:txBody>
      </p:sp>
    </p:spTree>
    <p:extLst>
      <p:ext uri="{BB962C8B-B14F-4D97-AF65-F5344CB8AC3E}">
        <p14:creationId xmlns:p14="http://schemas.microsoft.com/office/powerpoint/2010/main" val="402313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093345-B9ED-FA42-9102-2AA9335BC740}"/>
              </a:ext>
            </a:extLst>
          </p:cNvPr>
          <p:cNvSpPr txBox="1"/>
          <p:nvPr/>
        </p:nvSpPr>
        <p:spPr>
          <a:xfrm>
            <a:off x="709854" y="675016"/>
            <a:ext cx="55074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/>
              <a:t>Obiettivi generali: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Mappatura e distribuzione del Marine </a:t>
            </a:r>
            <a:r>
              <a:rPr lang="it-IT" b="1" dirty="0" err="1"/>
              <a:t>Litter</a:t>
            </a:r>
            <a:endParaRPr lang="it-I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Macro/</a:t>
            </a:r>
            <a:r>
              <a:rPr lang="it-IT" dirty="0" err="1"/>
              <a:t>Meso</a:t>
            </a:r>
            <a:r>
              <a:rPr lang="it-IT" dirty="0"/>
              <a:t>-plastiche negli arenili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Macro/</a:t>
            </a:r>
            <a:r>
              <a:rPr lang="it-IT" dirty="0" err="1"/>
              <a:t>Meso</a:t>
            </a:r>
            <a:r>
              <a:rPr lang="it-IT" dirty="0"/>
              <a:t>-plastiche nei fondali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Macro/</a:t>
            </a:r>
            <a:r>
              <a:rPr lang="it-IT" dirty="0" err="1"/>
              <a:t>Meso</a:t>
            </a:r>
            <a:r>
              <a:rPr lang="it-IT" dirty="0"/>
              <a:t>-plastiche in Caretta caretta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Microplastiche in Superficie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Microplastiche nei pesci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Caratterizzazione Polimerica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Macro/</a:t>
            </a:r>
            <a:r>
              <a:rPr lang="it-IT" dirty="0" err="1"/>
              <a:t>Meso</a:t>
            </a:r>
            <a:r>
              <a:rPr lang="it-IT" dirty="0"/>
              <a:t>-plastiche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Microplastiche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Distribuzione dei polimeri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Microplastiche ingerite nei pesci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Utilizzo degli habitat e distribuzione di Caretta caretta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Analisi dati di </a:t>
            </a:r>
            <a:r>
              <a:rPr lang="it-IT" dirty="0" err="1"/>
              <a:t>geolocalizzazione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7" name="Immagine 6" descr="Immagine che contiene esterni, spiaggia, acqua, sabbia&#10;&#10;Descrizione generata automaticamente">
            <a:extLst>
              <a:ext uri="{FF2B5EF4-FFF2-40B4-BE49-F238E27FC236}">
                <a16:creationId xmlns:a16="http://schemas.microsoft.com/office/drawing/2014/main" id="{FAB1FA8B-F304-3644-B4D7-841A6E1B59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446" y="2779997"/>
            <a:ext cx="3431388" cy="257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IMG_1834.JPG">
            <a:extLst>
              <a:ext uri="{FF2B5EF4-FFF2-40B4-BE49-F238E27FC236}">
                <a16:creationId xmlns:a16="http://schemas.microsoft.com/office/drawing/2014/main" id="{F741EC33-D709-C742-A879-448984B392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446" y="501821"/>
            <a:ext cx="3424229" cy="256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18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5BF36-D93E-9443-8265-6E16948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85" y="666090"/>
            <a:ext cx="9070920" cy="945720"/>
          </a:xfrm>
        </p:spPr>
        <p:txBody>
          <a:bodyPr/>
          <a:lstStyle/>
          <a:p>
            <a:pPr algn="ctr"/>
            <a:r>
              <a:rPr lang="it-IT" sz="3600" b="1" dirty="0"/>
              <a:t>Meeting Tecnico – Oristano</a:t>
            </a:r>
            <a:br>
              <a:rPr lang="it-IT" sz="3600" b="1" dirty="0"/>
            </a:br>
            <a:r>
              <a:rPr lang="it-IT" sz="2400" b="1" dirty="0"/>
              <a:t>Luglio 2019</a:t>
            </a:r>
            <a:endParaRPr lang="it-IT" sz="3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356C2B-76A3-2747-B5F0-B410645CFBA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86265" y="1611810"/>
            <a:ext cx="4911903" cy="3540440"/>
          </a:xfrm>
        </p:spPr>
        <p:txBody>
          <a:bodyPr/>
          <a:lstStyle/>
          <a:p>
            <a:r>
              <a:rPr lang="it-IT" sz="1600" b="1" dirty="0"/>
              <a:t>OR1</a:t>
            </a:r>
            <a:r>
              <a:rPr lang="it-IT" sz="1600" dirty="0"/>
              <a:t>: attività comune potrebbe essere la caratterizzazione polimerica del </a:t>
            </a:r>
            <a:r>
              <a:rPr lang="it-IT" sz="1600" dirty="0" err="1"/>
              <a:t>litter</a:t>
            </a:r>
            <a:r>
              <a:rPr lang="it-IT" sz="1600" dirty="0"/>
              <a:t> monitorato</a:t>
            </a:r>
          </a:p>
          <a:p>
            <a:endParaRPr lang="it-IT" sz="1600" dirty="0"/>
          </a:p>
          <a:p>
            <a:r>
              <a:rPr lang="it-IT" sz="1600" b="1" dirty="0"/>
              <a:t>OR2</a:t>
            </a:r>
            <a:r>
              <a:rPr lang="it-IT" sz="1600" dirty="0"/>
              <a:t>: correlazione tra le «mappe di distribuzione» del marine </a:t>
            </a:r>
            <a:r>
              <a:rPr lang="it-IT" sz="1600" dirty="0" err="1"/>
              <a:t>litter</a:t>
            </a:r>
            <a:r>
              <a:rPr lang="it-IT" sz="1600" dirty="0"/>
              <a:t> e le aree di frequentazione delle specie monitorate</a:t>
            </a:r>
          </a:p>
          <a:p>
            <a:endParaRPr lang="it-IT" sz="1600" dirty="0"/>
          </a:p>
          <a:p>
            <a:r>
              <a:rPr lang="it-IT" sz="1600" b="1" dirty="0"/>
              <a:t>OR3</a:t>
            </a:r>
            <a:r>
              <a:rPr lang="it-IT" sz="1600" dirty="0"/>
              <a:t>: organizzazione di una campagna di raccolta campioni lungo le coste della Sardegna per la validazione della strumentazione sperimentale con plastiche prese in natura</a:t>
            </a:r>
          </a:p>
          <a:p>
            <a:endParaRPr lang="it-IT" sz="1600" dirty="0"/>
          </a:p>
          <a:p>
            <a:r>
              <a:rPr lang="it-IT" sz="1600" b="1" dirty="0"/>
              <a:t>OR4</a:t>
            </a:r>
            <a:r>
              <a:rPr lang="it-IT" sz="1600" dirty="0"/>
              <a:t>: ISASI effettuerà misure ottiche; UNIBS spettrometro vibrazionale; UNIMOL analisi su diverse specie ittiche</a:t>
            </a:r>
          </a:p>
          <a:p>
            <a:endParaRPr lang="it-IT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C0AF3C-8BDD-0946-BF8B-3F8B58D320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36" y="1864009"/>
            <a:ext cx="4257081" cy="31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4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5BF36-D93E-9443-8265-6E16948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85" y="666090"/>
            <a:ext cx="9070920" cy="945720"/>
          </a:xfrm>
        </p:spPr>
        <p:txBody>
          <a:bodyPr/>
          <a:lstStyle/>
          <a:p>
            <a:r>
              <a:rPr lang="it-IT" sz="2800" b="1" dirty="0"/>
              <a:t>Attività del </a:t>
            </a:r>
            <a:r>
              <a:rPr lang="it-IT" sz="2800" b="1" dirty="0" err="1"/>
              <a:t>CReS</a:t>
            </a:r>
            <a:r>
              <a:rPr lang="it-IT" sz="2800" b="1" dirty="0"/>
              <a:t> – Centro di Recupero del </a:t>
            </a:r>
            <a:r>
              <a:rPr lang="it-IT" sz="2800" b="1" dirty="0" err="1"/>
              <a:t>Sinis</a:t>
            </a:r>
            <a:endParaRPr lang="it-IT" sz="28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B0A7680-2E94-0342-AC14-D05CC66EB4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6863" y="1409755"/>
            <a:ext cx="2220945" cy="16635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64E1F7-4BF0-7047-9EB6-4DC381051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37" y="2299014"/>
            <a:ext cx="4239795" cy="177013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0AB007-4C59-7047-93C4-031D55C01A46}"/>
              </a:ext>
            </a:extLst>
          </p:cNvPr>
          <p:cNvSpPr txBox="1"/>
          <p:nvPr/>
        </p:nvSpPr>
        <p:spPr>
          <a:xfrm>
            <a:off x="1499665" y="42064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Analisi della dieta di C. Caretta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1F0EFF-B3A8-0D42-91AF-DA582CD344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6863" y="3314084"/>
            <a:ext cx="2233713" cy="1489313"/>
          </a:xfrm>
          <a:prstGeom prst="rect">
            <a:avLst/>
          </a:prstGeom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BD235E9-B535-AF45-86EF-2E55E71FC64F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5269832" y="2241515"/>
            <a:ext cx="1917031" cy="942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7CD72A5B-D2A8-6447-8806-A649518678E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269832" y="3184079"/>
            <a:ext cx="1917031" cy="874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CFE8DC2-14BA-9E4C-B64D-C48BC74C6CBF}"/>
              </a:ext>
            </a:extLst>
          </p:cNvPr>
          <p:cNvSpPr txBox="1"/>
          <p:nvPr/>
        </p:nvSpPr>
        <p:spPr>
          <a:xfrm>
            <a:off x="5952150" y="1835669"/>
            <a:ext cx="59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Vivi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8D8F5B-14C9-B844-95A7-DA06071D65A7}"/>
              </a:ext>
            </a:extLst>
          </p:cNvPr>
          <p:cNvSpPr txBox="1"/>
          <p:nvPr/>
        </p:nvSpPr>
        <p:spPr>
          <a:xfrm>
            <a:off x="5699997" y="422278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Deceduti</a:t>
            </a:r>
          </a:p>
        </p:txBody>
      </p:sp>
    </p:spTree>
    <p:extLst>
      <p:ext uri="{BB962C8B-B14F-4D97-AF65-F5344CB8AC3E}">
        <p14:creationId xmlns:p14="http://schemas.microsoft.com/office/powerpoint/2010/main" val="22727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F83462-FAD2-C441-BA87-1B2A39F2E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8901" y="764726"/>
            <a:ext cx="2683992" cy="201055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38A6FD0-822F-FF41-824B-081F4B175E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8901" y="3165899"/>
            <a:ext cx="2686254" cy="1797528"/>
          </a:xfrm>
          <a:prstGeom prst="rect">
            <a:avLst/>
          </a:prstGeom>
        </p:spPr>
      </p:pic>
      <p:pic>
        <p:nvPicPr>
          <p:cNvPr id="10" name="Picture 2" descr="C:\Users\user\Desktop\IMG_0167 - Copia.JPG">
            <a:extLst>
              <a:ext uri="{FF2B5EF4-FFF2-40B4-BE49-F238E27FC236}">
                <a16:creationId xmlns:a16="http://schemas.microsoft.com/office/drawing/2014/main" id="{53CFD3EC-DFF8-E54F-A03F-A3A82DC7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105" y="1479161"/>
            <a:ext cx="2345843" cy="3127790"/>
          </a:xfrm>
          <a:prstGeom prst="rect">
            <a:avLst/>
          </a:prstGeom>
          <a:noFill/>
        </p:spPr>
      </p:pic>
      <p:pic>
        <p:nvPicPr>
          <p:cNvPr id="11" name="Picture 5" descr="C:\Users\user\Desktop\IMG_6573.JPG">
            <a:extLst>
              <a:ext uri="{FF2B5EF4-FFF2-40B4-BE49-F238E27FC236}">
                <a16:creationId xmlns:a16="http://schemas.microsoft.com/office/drawing/2014/main" id="{8F9A0AF5-12E2-3F4C-B3BD-DF353451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808" y="614660"/>
            <a:ext cx="2139300" cy="1604475"/>
          </a:xfrm>
          <a:prstGeom prst="rect">
            <a:avLst/>
          </a:prstGeom>
          <a:noFill/>
        </p:spPr>
      </p:pic>
      <p:pic>
        <p:nvPicPr>
          <p:cNvPr id="12" name="Picture 6" descr="C:\Users\user\Desktop\IMG_6749.JPG">
            <a:extLst>
              <a:ext uri="{FF2B5EF4-FFF2-40B4-BE49-F238E27FC236}">
                <a16:creationId xmlns:a16="http://schemas.microsoft.com/office/drawing/2014/main" id="{C4A4FB31-EBDF-1145-ACD6-1FE6F27C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808" y="3451415"/>
            <a:ext cx="2139300" cy="1604475"/>
          </a:xfrm>
          <a:prstGeom prst="rect">
            <a:avLst/>
          </a:prstGeom>
          <a:noFill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A5E942-4CC0-824D-AD2E-9FBB164BE101}"/>
              </a:ext>
            </a:extLst>
          </p:cNvPr>
          <p:cNvSpPr txBox="1"/>
          <p:nvPr/>
        </p:nvSpPr>
        <p:spPr>
          <a:xfrm>
            <a:off x="53087" y="274996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Suddivisione materiale antropico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858290-2B70-9346-B8E1-E481D833E9F0}"/>
              </a:ext>
            </a:extLst>
          </p:cNvPr>
          <p:cNvSpPr txBox="1"/>
          <p:nvPr/>
        </p:nvSpPr>
        <p:spPr>
          <a:xfrm>
            <a:off x="6858000" y="2322577"/>
            <a:ext cx="2566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Sorting</a:t>
            </a:r>
            <a:r>
              <a:rPr lang="it-IT" sz="1600" dirty="0"/>
              <a:t> e suddivisione per categorie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Peso secco</a:t>
            </a:r>
          </a:p>
        </p:txBody>
      </p:sp>
    </p:spTree>
    <p:extLst>
      <p:ext uri="{BB962C8B-B14F-4D97-AF65-F5344CB8AC3E}">
        <p14:creationId xmlns:p14="http://schemas.microsoft.com/office/powerpoint/2010/main" val="130809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C11EA35-FAEF-AA43-BD95-CAA75630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3196" y="739530"/>
            <a:ext cx="4597401" cy="2768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D4EB65-80AC-BA42-841F-4BD51B29E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70029" y="739530"/>
            <a:ext cx="4597400" cy="2768600"/>
          </a:xfrm>
          <a:prstGeom prst="rect">
            <a:avLst/>
          </a:prstGeom>
        </p:spPr>
      </p:pic>
      <p:pic>
        <p:nvPicPr>
          <p:cNvPr id="8" name="Immagine 7" descr="USE_fra.jpg">
            <a:extLst>
              <a:ext uri="{FF2B5EF4-FFF2-40B4-BE49-F238E27FC236}">
                <a16:creationId xmlns:a16="http://schemas.microsoft.com/office/drawing/2014/main" id="{F2B76690-FC12-3A4D-A14E-398BFE67A6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42840" y="3548126"/>
            <a:ext cx="1567013" cy="1636318"/>
          </a:xfrm>
          <a:prstGeom prst="rect">
            <a:avLst/>
          </a:prstGeom>
        </p:spPr>
      </p:pic>
      <p:pic>
        <p:nvPicPr>
          <p:cNvPr id="9" name="Immagine 8" descr="USE_she.jpg">
            <a:extLst>
              <a:ext uri="{FF2B5EF4-FFF2-40B4-BE49-F238E27FC236}">
                <a16:creationId xmlns:a16="http://schemas.microsoft.com/office/drawing/2014/main" id="{5B7E5500-67E4-534F-9923-9A302A28B2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119" y="3597304"/>
            <a:ext cx="2207637" cy="14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 descr="colors.png">
            <a:extLst>
              <a:ext uri="{FF2B5EF4-FFF2-40B4-BE49-F238E27FC236}">
                <a16:creationId xmlns:a16="http://schemas.microsoft.com/office/drawing/2014/main" id="{C64E6AE5-7FE7-6441-BCD5-7C03A0EE7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005" y="1467010"/>
            <a:ext cx="4543880" cy="356081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03E94B0-1E82-6945-A4CF-A84256A0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55"/>
          <a:stretch>
            <a:fillRect/>
          </a:stretch>
        </p:blipFill>
        <p:spPr bwMode="auto">
          <a:xfrm>
            <a:off x="242356" y="536230"/>
            <a:ext cx="3135325" cy="449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A0BEA075-F9BB-8D4D-AE43-239E3EE51BE5}"/>
              </a:ext>
            </a:extLst>
          </p:cNvPr>
          <p:cNvGrpSpPr/>
          <p:nvPr/>
        </p:nvGrpSpPr>
        <p:grpSpPr>
          <a:xfrm>
            <a:off x="484546" y="4748236"/>
            <a:ext cx="2811945" cy="533874"/>
            <a:chOff x="885762" y="4565207"/>
            <a:chExt cx="2811945" cy="533874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0ED76859-5589-4B43-B975-9F77638376EC}"/>
                </a:ext>
              </a:extLst>
            </p:cNvPr>
            <p:cNvSpPr/>
            <p:nvPr/>
          </p:nvSpPr>
          <p:spPr>
            <a:xfrm>
              <a:off x="892724" y="4912235"/>
              <a:ext cx="113899" cy="1092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55C403BE-08E9-0144-B91B-ECBD90E1B3FC}"/>
                </a:ext>
              </a:extLst>
            </p:cNvPr>
            <p:cNvSpPr/>
            <p:nvPr/>
          </p:nvSpPr>
          <p:spPr>
            <a:xfrm>
              <a:off x="885762" y="4650371"/>
              <a:ext cx="119100" cy="1092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1A100AD-897C-C74F-9DF3-5249363DB1E6}"/>
                </a:ext>
              </a:extLst>
            </p:cNvPr>
            <p:cNvSpPr txBox="1"/>
            <p:nvPr/>
          </p:nvSpPr>
          <p:spPr>
            <a:xfrm>
              <a:off x="1086052" y="4565207"/>
              <a:ext cx="2611655" cy="2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Interazione con </a:t>
              </a:r>
              <a:r>
                <a:rPr lang="it-IT" sz="1200" i="1" dirty="0"/>
                <a:t>Marine Litter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01C467-F432-C447-A043-91E733C1506D}"/>
                </a:ext>
              </a:extLst>
            </p:cNvPr>
            <p:cNvSpPr txBox="1"/>
            <p:nvPr/>
          </p:nvSpPr>
          <p:spPr>
            <a:xfrm>
              <a:off x="1086052" y="4819494"/>
              <a:ext cx="2196165" cy="2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Nessuna interazione</a:t>
              </a: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28AC17-FF10-E54F-882A-AEF76F279307}"/>
              </a:ext>
            </a:extLst>
          </p:cNvPr>
          <p:cNvSpPr txBox="1"/>
          <p:nvPr/>
        </p:nvSpPr>
        <p:spPr>
          <a:xfrm>
            <a:off x="4273420" y="830424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Distribuzione </a:t>
            </a:r>
            <a:r>
              <a:rPr lang="it-IT" b="1" i="1" dirty="0"/>
              <a:t>C. caretta </a:t>
            </a:r>
            <a:r>
              <a:rPr lang="it-IT" b="1" dirty="0"/>
              <a:t>affette e scelta dei colori</a:t>
            </a:r>
          </a:p>
        </p:txBody>
      </p:sp>
    </p:spTree>
    <p:extLst>
      <p:ext uri="{BB962C8B-B14F-4D97-AF65-F5344CB8AC3E}">
        <p14:creationId xmlns:p14="http://schemas.microsoft.com/office/powerpoint/2010/main" val="245065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5BF36-D93E-9443-8265-6E16948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85" y="666090"/>
            <a:ext cx="9070920" cy="945720"/>
          </a:xfrm>
        </p:spPr>
        <p:txBody>
          <a:bodyPr/>
          <a:lstStyle/>
          <a:p>
            <a:pPr algn="ctr"/>
            <a:r>
              <a:rPr lang="it-IT" sz="3600" dirty="0"/>
              <a:t>… recente lavoro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4D9BC73-5F0A-C84E-BE2C-A84E1453FA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20" y="1527066"/>
            <a:ext cx="9144000" cy="30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5BF36-D93E-9443-8265-6E16948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85" y="666090"/>
            <a:ext cx="9070920" cy="945720"/>
          </a:xfrm>
        </p:spPr>
        <p:txBody>
          <a:bodyPr/>
          <a:lstStyle/>
          <a:p>
            <a:pPr algn="ctr"/>
            <a:r>
              <a:rPr lang="it-IT" dirty="0"/>
              <a:t>Campagna di Monitoraggio Mp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6AA7B-5E32-9848-9089-3EEF24DE9C6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99665" y="5282110"/>
            <a:ext cx="7044840" cy="38844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23D618-B5C2-4D41-9D87-6767A4711E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5" y="44110"/>
            <a:ext cx="10078920" cy="492120"/>
          </a:xfrm>
          <a:prstGeom prst="rect">
            <a:avLst/>
          </a:prstGeom>
          <a:ln w="0">
            <a:noFill/>
          </a:ln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285AD558-BCFF-4241-86AF-D9CAFCA0E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28291" y="1574980"/>
            <a:ext cx="2796540" cy="1871980"/>
          </a:xfrm>
          <a:prstGeom prst="rect">
            <a:avLst/>
          </a:prstGeom>
        </p:spPr>
      </p:pic>
      <p:pic>
        <p:nvPicPr>
          <p:cNvPr id="7" name="Immagine11">
            <a:extLst>
              <a:ext uri="{FF2B5EF4-FFF2-40B4-BE49-F238E27FC236}">
                <a16:creationId xmlns:a16="http://schemas.microsoft.com/office/drawing/2014/main" id="{D3D3B131-C93D-C64E-93C4-DE17D1298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075" y="1611810"/>
            <a:ext cx="4271627" cy="3452149"/>
          </a:xfrm>
          <a:prstGeom prst="rect">
            <a:avLst/>
          </a:prstGeom>
        </p:spPr>
      </p:pic>
      <p:pic>
        <p:nvPicPr>
          <p:cNvPr id="8" name="Picture 2" descr="C:\Users\Andrea\Desktop\GOPR0995.JPG">
            <a:extLst>
              <a:ext uri="{FF2B5EF4-FFF2-40B4-BE49-F238E27FC236}">
                <a16:creationId xmlns:a16="http://schemas.microsoft.com/office/drawing/2014/main" id="{7528951A-8A27-0B42-BDE6-5EB5862D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321" y="1574980"/>
            <a:ext cx="2495973" cy="1871980"/>
          </a:xfrm>
          <a:prstGeom prst="rect">
            <a:avLst/>
          </a:prstGeom>
          <a:noFill/>
        </p:spPr>
      </p:pic>
      <p:pic>
        <p:nvPicPr>
          <p:cNvPr id="9" name="Picture 3" descr="C:\Users\Andrea\Desktop\Nuova cartella\C.Oceanog. ML_2013 (166).JPG">
            <a:extLst>
              <a:ext uri="{FF2B5EF4-FFF2-40B4-BE49-F238E27FC236}">
                <a16:creationId xmlns:a16="http://schemas.microsoft.com/office/drawing/2014/main" id="{0A62B48F-FF7C-6347-8E86-4FA67DA4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6882" y="3478298"/>
            <a:ext cx="1567949" cy="1585661"/>
          </a:xfrm>
          <a:prstGeom prst="rect">
            <a:avLst/>
          </a:prstGeom>
          <a:noFill/>
        </p:spPr>
      </p:pic>
      <p:pic>
        <p:nvPicPr>
          <p:cNvPr id="10" name="Picture 2" descr="C:\Users\Andrea\Pictures\MARINE LITTER_2012-2013-2014\Marine Litter_Water column\X M.Matiddi\IMG_7165.JPG">
            <a:extLst>
              <a:ext uri="{FF2B5EF4-FFF2-40B4-BE49-F238E27FC236}">
                <a16:creationId xmlns:a16="http://schemas.microsoft.com/office/drawing/2014/main" id="{F7B940E0-D80A-C746-903F-89DAE89A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6828" y="3500066"/>
            <a:ext cx="2113032" cy="1584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93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267</Words>
  <Application>Microsoft Macintosh PowerPoint</Application>
  <PresentationFormat>Personalizzato</PresentationFormat>
  <Paragraphs>50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Symbol</vt:lpstr>
      <vt:lpstr>Wingdings</vt:lpstr>
      <vt:lpstr>Office Theme</vt:lpstr>
      <vt:lpstr>Presentazione standard di PowerPoint</vt:lpstr>
      <vt:lpstr>Presentazione standard di PowerPoint</vt:lpstr>
      <vt:lpstr>Meeting Tecnico – Oristano Luglio 2019</vt:lpstr>
      <vt:lpstr>Attività del CReS – Centro di Recupero del Sinis</vt:lpstr>
      <vt:lpstr>Presentazione standard di PowerPoint</vt:lpstr>
      <vt:lpstr>Presentazione standard di PowerPoint</vt:lpstr>
      <vt:lpstr>Presentazione standard di PowerPoint</vt:lpstr>
      <vt:lpstr>… recente lavoro</vt:lpstr>
      <vt:lpstr>Campagna di Monitoraggio Mp</vt:lpstr>
      <vt:lpstr>Microplastiche nei pesci</vt:lpstr>
      <vt:lpstr>Presentazione standard di PowerPoint</vt:lpstr>
      <vt:lpstr>Presentazione standard di PowerPoint</vt:lpstr>
      <vt:lpstr>Presentazione standard di PowerPoint</vt:lpstr>
      <vt:lpstr>Sovrapposizione tra aree utilizzate da C. caretta e distribuzione Litter</vt:lpstr>
      <vt:lpstr>Sovrapposizione tra aree utilizzate da C. caretta e distribuzione Litter</vt:lpstr>
      <vt:lpstr>Campagne di raccolta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Giuseppe Andrea De Lucia</cp:lastModifiedBy>
  <cp:revision>15</cp:revision>
  <dcterms:created xsi:type="dcterms:W3CDTF">2022-04-12T10:45:21Z</dcterms:created>
  <dcterms:modified xsi:type="dcterms:W3CDTF">2022-05-24T07:17:01Z</dcterms:modified>
  <dc:language>it-IT</dc:language>
</cp:coreProperties>
</file>